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  <p:sldMasterId id="2147483708" r:id="rId2"/>
    <p:sldMasterId id="2147483720" r:id="rId3"/>
    <p:sldMasterId id="2147483732" r:id="rId4"/>
    <p:sldMasterId id="2147483744" r:id="rId5"/>
    <p:sldMasterId id="2147483756" r:id="rId6"/>
  </p:sldMasterIdLst>
  <p:notesMasterIdLst>
    <p:notesMasterId r:id="rId24"/>
  </p:notesMasterIdLst>
  <p:sldIdLst>
    <p:sldId id="286" r:id="rId7"/>
    <p:sldId id="287" r:id="rId8"/>
    <p:sldId id="288" r:id="rId9"/>
    <p:sldId id="257" r:id="rId10"/>
    <p:sldId id="277" r:id="rId11"/>
    <p:sldId id="289" r:id="rId12"/>
    <p:sldId id="259" r:id="rId13"/>
    <p:sldId id="285" r:id="rId14"/>
    <p:sldId id="262" r:id="rId15"/>
    <p:sldId id="264" r:id="rId16"/>
    <p:sldId id="270" r:id="rId17"/>
    <p:sldId id="265" r:id="rId18"/>
    <p:sldId id="261" r:id="rId19"/>
    <p:sldId id="263" r:id="rId20"/>
    <p:sldId id="266" r:id="rId21"/>
    <p:sldId id="267" r:id="rId22"/>
    <p:sldId id="268" r:id="rId23"/>
  </p:sldIdLst>
  <p:sldSz cx="9144000" cy="6858000" type="screen4x3"/>
  <p:notesSz cx="6858000" cy="9144000"/>
  <p:custShowLst>
    <p:custShow name="Custom Show 1" id="0">
      <p:sldLst>
        <p:sld r:id="rId10"/>
        <p:sld r:id="rId11"/>
        <p:sld r:id="rId13"/>
        <p:sld r:id="rId15"/>
        <p:sld r:id="rId16"/>
        <p:sld r:id="rId17"/>
        <p:sld r:id="rId18"/>
        <p:sld r:id="rId19"/>
        <p:sld r:id="rId20"/>
        <p:sld r:id="rId21"/>
        <p:sld r:id="rId22"/>
        <p:sld r:id="rId23"/>
      </p:sldLst>
    </p:custShow>
  </p:custShow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21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5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tableStyles" Target="tableStyle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7AA6C7-4715-41FC-A3FD-C744D5F41014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F6D896-F466-4F71-9B06-6880A9C004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17542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F6D896-F466-4F71-9B06-6880A9C004A6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63157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783633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41233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01080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602944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814610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981656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120466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752604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7847712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85792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9338395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ounded Rectangle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0" name="Subtitle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ed Rectangle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 Single Corner Rectangle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5697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ounded Rectangle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Title Placeholder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4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9.xml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3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gif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png"/><Relationship Id="rId4" Type="http://schemas.openxmlformats.org/officeDocument/2006/relationships/image" Target="../media/image2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4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47800"/>
          </a:xfrm>
        </p:spPr>
        <p:txBody>
          <a:bodyPr>
            <a:noAutofit/>
          </a:bodyPr>
          <a:lstStyle/>
          <a:p>
            <a:pPr algn="ctr"/>
            <a:r>
              <a:rPr lang="bn-IN" sz="96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সবাইকে স্বাগতম </a:t>
            </a:r>
            <a:endParaRPr lang="en-US" sz="5400" dirty="0">
              <a:solidFill>
                <a:srgbClr val="7030A0"/>
              </a:solidFill>
            </a:endParaRPr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76400"/>
            <a:ext cx="9144000" cy="5181600"/>
          </a:xfrm>
        </p:spPr>
      </p:pic>
    </p:spTree>
    <p:extLst>
      <p:ext uri="{BB962C8B-B14F-4D97-AF65-F5344CB8AC3E}">
        <p14:creationId xmlns:p14="http://schemas.microsoft.com/office/powerpoint/2010/main" val="3096127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0" y="1014608"/>
            <a:ext cx="2088745" cy="2451882"/>
          </a:xfrm>
          <a:prstGeom prst="roundRect">
            <a:avLst>
              <a:gd name="adj" fmla="val 16667"/>
            </a:avLst>
          </a:prstGeom>
          <a:ln w="38100">
            <a:solidFill>
              <a:srgbClr val="00B050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Subtitle 2"/>
          <p:cNvSpPr txBox="1">
            <a:spLocks/>
          </p:cNvSpPr>
          <p:nvPr/>
        </p:nvSpPr>
        <p:spPr>
          <a:xfrm>
            <a:off x="2286000" y="3962400"/>
            <a:ext cx="4572000" cy="170145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None/>
            </a:pPr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মো</a:t>
            </a:r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: </a:t>
            </a:r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শওকত</a:t>
            </a:r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হোসেন</a:t>
            </a:r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দিপু</a:t>
            </a:r>
            <a:endParaRPr lang="en-US" sz="3200" b="1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marL="45720" indent="0" algn="ctr">
              <a:buNone/>
            </a:pPr>
            <a:r>
              <a:rPr lang="en-US" sz="18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সহকারী</a:t>
            </a:r>
            <a:r>
              <a:rPr lang="en-US" sz="18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18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</a:t>
            </a:r>
          </a:p>
          <a:p>
            <a:pPr marL="45720" indent="0" algn="ctr">
              <a:buNone/>
            </a:pPr>
            <a:r>
              <a:rPr lang="en-US" sz="20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হামানকদ্দি</a:t>
            </a:r>
            <a:r>
              <a:rPr lang="en-US" sz="2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পল্লী</a:t>
            </a:r>
            <a:r>
              <a:rPr lang="en-US" sz="2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মঙ্গল</a:t>
            </a:r>
            <a:r>
              <a:rPr lang="en-US" sz="2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উচ্চ</a:t>
            </a:r>
            <a:r>
              <a:rPr lang="en-US" sz="2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বিদ্যালয়</a:t>
            </a:r>
            <a:endParaRPr lang="en-US" sz="2000" b="1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marL="45720" indent="0" algn="ctr">
              <a:buNone/>
            </a:pPr>
            <a:r>
              <a:rPr lang="en-US" sz="16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চাঁদপুর</a:t>
            </a:r>
            <a:r>
              <a:rPr lang="en-US" sz="1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সদর</a:t>
            </a:r>
            <a:r>
              <a:rPr lang="en-US" sz="1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, </a:t>
            </a:r>
            <a:r>
              <a:rPr lang="en-US" sz="16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চাঁদপুর</a:t>
            </a:r>
            <a:r>
              <a:rPr lang="en-US" sz="1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 </a:t>
            </a:r>
            <a:r>
              <a:rPr lang="en-US" sz="16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মোবা</a:t>
            </a:r>
            <a:r>
              <a:rPr lang="en-US" sz="1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: ০১৯১৩৬৩৪৫৫০</a:t>
            </a:r>
          </a:p>
          <a:p>
            <a:pPr marL="45720" indent="0" algn="ctr">
              <a:buNone/>
            </a:pPr>
            <a:r>
              <a:rPr lang="en-US" sz="1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E-mail: sowkothossain@gmail.com</a:t>
            </a:r>
          </a:p>
          <a:p>
            <a:pPr marL="45720" indent="0" algn="ctr">
              <a:buNone/>
            </a:pPr>
            <a:endParaRPr lang="en-US" sz="1600" b="1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0653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0" y="0"/>
            <a:ext cx="9144000" cy="1066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600" dirty="0" smtClean="0">
                <a:latin typeface="NikoshBAN" pitchFamily="2" charset="0"/>
                <a:cs typeface="NikoshBAN" pitchFamily="2" charset="0"/>
              </a:rPr>
              <a:t>পাঠ পরিচিতি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1600199"/>
            <a:ext cx="3505200" cy="4732759"/>
          </a:xfrm>
        </p:spPr>
      </p:pic>
      <p:sp>
        <p:nvSpPr>
          <p:cNvPr id="8" name="Content Placeholder 7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বিষয়ঃ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বিজ্ঞান</a:t>
            </a:r>
            <a:endParaRPr lang="en-US" sz="4400" dirty="0" smtClean="0">
              <a:latin typeface="NikoshBAN" pitchFamily="2" charset="0"/>
              <a:cs typeface="NikoshBAN" pitchFamily="2" charset="0"/>
            </a:endParaRPr>
          </a:p>
          <a:p>
            <a:pPr marL="0" indent="0">
              <a:buNone/>
            </a:pP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শ্রেণিঃ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অষ্টম</a:t>
            </a:r>
            <a:endParaRPr lang="en-US" sz="4400" dirty="0" smtClean="0">
              <a:latin typeface="NikoshBAN" pitchFamily="2" charset="0"/>
              <a:cs typeface="NikoshBAN" pitchFamily="2" charset="0"/>
            </a:endParaRPr>
          </a:p>
          <a:p>
            <a:pPr marL="0" indent="0">
              <a:buNone/>
            </a:pP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অধ্যায়ঃ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চতুর্থ</a:t>
            </a:r>
            <a:endParaRPr lang="en-US" sz="4400" dirty="0" smtClean="0">
              <a:latin typeface="NikoshBAN" pitchFamily="2" charset="0"/>
              <a:cs typeface="NikoshBAN" pitchFamily="2" charset="0"/>
            </a:endParaRPr>
          </a:p>
          <a:p>
            <a:pPr marL="0" indent="0">
              <a:buNone/>
            </a:pP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সময়ঃ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৪৫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মিনিট</a:t>
            </a:r>
            <a:endParaRPr lang="en-US" sz="4400" dirty="0" smtClean="0">
              <a:latin typeface="NikoshBAN" pitchFamily="2" charset="0"/>
              <a:cs typeface="NikoshBAN" pitchFamily="2" charset="0"/>
            </a:endParaRPr>
          </a:p>
          <a:p>
            <a:pPr marL="0" indent="0">
              <a:buNone/>
            </a:pP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তারিখঃ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২৪-০৯-১৮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7089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5"/>
          <p:cNvSpPr txBox="1">
            <a:spLocks/>
          </p:cNvSpPr>
          <p:nvPr/>
        </p:nvSpPr>
        <p:spPr>
          <a:xfrm>
            <a:off x="685800" y="2971800"/>
            <a:ext cx="7086600" cy="1752600"/>
          </a:xfrm>
          <a:prstGeom prst="rect">
            <a:avLst/>
          </a:prstGeom>
        </p:spPr>
        <p:txBody>
          <a:bodyPr vert="horz">
            <a:normAutofit fontScale="6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Wingdings 2"/>
              <a:buNone/>
              <a:tabLst/>
              <a:defRPr/>
            </a:pPr>
            <a:r>
              <a:rPr lang="en-US" sz="10000" b="1" noProof="0" dirty="0" err="1" smtClean="0">
                <a:latin typeface="NikoshBAN" pitchFamily="2" charset="0"/>
                <a:cs typeface="NikoshBAN" pitchFamily="2" charset="0"/>
              </a:rPr>
              <a:t>নিচের</a:t>
            </a:r>
            <a:r>
              <a:rPr lang="en-US" sz="10000" b="1" noProof="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0000" b="1" noProof="0" dirty="0" err="1" smtClean="0">
                <a:latin typeface="NikoshBAN" pitchFamily="2" charset="0"/>
                <a:cs typeface="NikoshBAN" pitchFamily="2" charset="0"/>
              </a:rPr>
              <a:t>চিত্র</a:t>
            </a:r>
            <a:r>
              <a:rPr lang="en-US" sz="10000" b="1" noProof="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0000" b="1" noProof="0" dirty="0" err="1" smtClean="0">
                <a:latin typeface="NikoshBAN" pitchFamily="2" charset="0"/>
                <a:cs typeface="NikoshBAN" pitchFamily="2" charset="0"/>
              </a:rPr>
              <a:t>গুলো</a:t>
            </a:r>
            <a:r>
              <a:rPr lang="en-US" sz="10000" b="1" noProof="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0000" b="1" noProof="0" dirty="0" err="1" smtClean="0">
                <a:latin typeface="NikoshBAN" pitchFamily="2" charset="0"/>
                <a:cs typeface="NikoshBAN" pitchFamily="2" charset="0"/>
              </a:rPr>
              <a:t>লক্ষ্য</a:t>
            </a:r>
            <a:r>
              <a:rPr lang="en-US" sz="10000" b="1" noProof="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0000" b="1" noProof="0" dirty="0" err="1" smtClean="0"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10000" b="1" noProof="0" dirty="0" smtClean="0">
                <a:latin typeface="NikoshBAN" pitchFamily="2" charset="0"/>
                <a:cs typeface="NikoshBAN" pitchFamily="2" charset="0"/>
              </a:rPr>
              <a:t>:</a:t>
            </a:r>
            <a:endParaRPr kumimoji="0" lang="en-US" sz="10000" b="1" i="0" u="none" strike="noStrike" kern="1200" cap="none" spc="0" normalizeH="0" noProof="0" dirty="0" smtClean="0">
              <a:ln>
                <a:noFill/>
              </a:ln>
              <a:effectLst/>
              <a:uLnTx/>
              <a:uFillTx/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4796" y="0"/>
            <a:ext cx="4579204" cy="312157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4796" y="3292642"/>
            <a:ext cx="4579204" cy="356535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114800" cy="312157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92642"/>
            <a:ext cx="4114800" cy="3489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2802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7467600" cy="1831848"/>
          </a:xfrm>
        </p:spPr>
        <p:txBody>
          <a:bodyPr/>
          <a:lstStyle/>
          <a:p>
            <a:pPr marL="0" indent="0" algn="ctr">
              <a:buNone/>
            </a:pPr>
            <a:r>
              <a:rPr lang="en-US" sz="7200" b="1" u="sng" dirty="0" err="1">
                <a:latin typeface="NikoshBAN" pitchFamily="2" charset="0"/>
                <a:cs typeface="NikoshBAN" pitchFamily="2" charset="0"/>
              </a:rPr>
              <a:t>পরাগায়ন</a:t>
            </a:r>
            <a:endParaRPr lang="en-US" sz="7200" b="1" u="sng" dirty="0">
              <a:latin typeface="NikoshBAN" pitchFamily="2" charset="0"/>
              <a:cs typeface="NikoshBAN" pitchFamily="2" charset="0"/>
            </a:endParaRPr>
          </a:p>
          <a:p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3429000"/>
            <a:ext cx="4648200" cy="2819400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5465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2057400"/>
            <a:ext cx="7620000" cy="419100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bn-BD" sz="4800" dirty="0">
                <a:latin typeface="NikoshBAN" pitchFamily="2" charset="0"/>
                <a:cs typeface="NikoshBAN" pitchFamily="2" charset="0"/>
              </a:rPr>
              <a:t>এ পাঠ শেষে শিক্ষার্থীরা জানতে  </a:t>
            </a:r>
            <a:br>
              <a:rPr lang="bn-BD" sz="4800" dirty="0">
                <a:latin typeface="NikoshBAN" pitchFamily="2" charset="0"/>
                <a:cs typeface="NikoshBAN" pitchFamily="2" charset="0"/>
              </a:rPr>
            </a:b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4800" dirty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…</a:t>
            </a:r>
          </a:p>
          <a:p>
            <a:pPr marL="0" indent="0">
              <a:buNone/>
            </a:pPr>
            <a:r>
              <a:rPr lang="en-US" sz="35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500" dirty="0" smtClean="0">
                <a:latin typeface="NikoshBAN" pitchFamily="2" charset="0"/>
                <a:cs typeface="NikoshBAN" pitchFamily="2" charset="0"/>
              </a:rPr>
              <a:t>পরাগায়ন কী  তা বলতে পারবে।</a:t>
            </a:r>
          </a:p>
          <a:p>
            <a:pPr>
              <a:buFont typeface="Wingdings" pitchFamily="2" charset="2"/>
              <a:buChar char="v"/>
            </a:pPr>
            <a:r>
              <a:rPr lang="en-US" sz="35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500" dirty="0" smtClean="0">
                <a:latin typeface="NikoshBAN" pitchFamily="2" charset="0"/>
                <a:cs typeface="NikoshBAN" pitchFamily="2" charset="0"/>
              </a:rPr>
              <a:t>পরাগায়নের প্রকারভেদ করতে পারবে।</a:t>
            </a:r>
          </a:p>
          <a:p>
            <a:pPr>
              <a:buFont typeface="Wingdings" pitchFamily="2" charset="2"/>
              <a:buChar char="v"/>
            </a:pPr>
            <a:r>
              <a:rPr lang="en-US" sz="35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500" dirty="0" smtClean="0">
                <a:latin typeface="NikoshBAN" pitchFamily="2" charset="0"/>
                <a:cs typeface="NikoshBAN" pitchFamily="2" charset="0"/>
              </a:rPr>
              <a:t>পরাগায়নের গুরুত্ব </a:t>
            </a:r>
            <a:r>
              <a:rPr lang="en-US" sz="3500" dirty="0" err="1" smtClean="0">
                <a:latin typeface="NikoshBAN" pitchFamily="2" charset="0"/>
                <a:cs typeface="NikoshBAN" pitchFamily="2" charset="0"/>
              </a:rPr>
              <a:t>ব্যাখ্যা</a:t>
            </a:r>
            <a:r>
              <a:rPr lang="en-US" sz="35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500" dirty="0" err="1" smtClean="0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35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500" dirty="0" smtClean="0">
                <a:latin typeface="NikoshBAN" pitchFamily="2" charset="0"/>
                <a:cs typeface="NikoshBAN" pitchFamily="2" charset="0"/>
              </a:rPr>
              <a:t>পারবে।</a:t>
            </a:r>
            <a:r>
              <a:rPr lang="en-US" sz="3500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pPr>
              <a:buFont typeface="Wingdings" pitchFamily="2" charset="2"/>
              <a:buChar char="v"/>
            </a:pPr>
            <a:r>
              <a:rPr lang="en-US" sz="35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500" dirty="0" err="1" smtClean="0">
                <a:latin typeface="NikoshBAN" pitchFamily="2" charset="0"/>
                <a:cs typeface="NikoshBAN" pitchFamily="2" charset="0"/>
              </a:rPr>
              <a:t>পরাগায়নের</a:t>
            </a:r>
            <a:r>
              <a:rPr lang="en-US" sz="35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500" dirty="0" err="1" smtClean="0">
                <a:latin typeface="NikoshBAN" pitchFamily="2" charset="0"/>
                <a:cs typeface="NikoshBAN" pitchFamily="2" charset="0"/>
              </a:rPr>
              <a:t>বিভিন্ন</a:t>
            </a:r>
            <a:r>
              <a:rPr lang="en-US" sz="35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500" dirty="0" err="1" smtClean="0">
                <a:latin typeface="NikoshBAN" pitchFamily="2" charset="0"/>
                <a:cs typeface="NikoshBAN" pitchFamily="2" charset="0"/>
              </a:rPr>
              <a:t>মাধ্যম</a:t>
            </a:r>
            <a:r>
              <a:rPr lang="en-US" sz="35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500" dirty="0" err="1" smtClean="0">
                <a:latin typeface="NikoshBAN" pitchFamily="2" charset="0"/>
                <a:cs typeface="NikoshBAN" pitchFamily="2" charset="0"/>
              </a:rPr>
              <a:t>ব্যাখ্যা</a:t>
            </a:r>
            <a:r>
              <a:rPr lang="en-US" sz="35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500" dirty="0" err="1" smtClean="0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35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500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35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35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  <a:p>
            <a:pPr marL="0" indent="0">
              <a:buNone/>
            </a:pPr>
            <a:r>
              <a:rPr lang="bn-BD" sz="40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. পরাগায়নের মাধ্যম গুলো কী কী তা বলতে পারবে।</a:t>
            </a:r>
            <a:endParaRPr lang="en-US" sz="40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3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3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3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3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3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3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3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3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3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পরাগায়ন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কী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4000" dirty="0" smtClean="0">
                <a:latin typeface="SutonnyMJ" pitchFamily="2" charset="0"/>
                <a:cs typeface="SutonnyMJ" pitchFamily="2" charset="0"/>
              </a:rPr>
              <a:t>	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পরাগধানী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হতে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পরাগরেণু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বাহকের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মাধ্যমে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একই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ফুলের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বা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একই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গাছের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অন্য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ফুলের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বা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একই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প্রজাতির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অন্য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গাছের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ফুলের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গর্ভমুন্ডে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পতিত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হওয়াকে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পরাগায়ন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4000" dirty="0" smtClean="0">
              <a:latin typeface="SutonnyMJ" pitchFamily="2" charset="0"/>
              <a:cs typeface="SutonnyMJ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bn-BD" sz="4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পরাগায়নের প্রকারভেদ </a:t>
            </a:r>
            <a:endParaRPr lang="en-US" sz="44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idx="1"/>
          </p:nvPr>
        </p:nvSpPr>
        <p:spPr>
          <a:xfrm>
            <a:off x="4648200" y="2601913"/>
            <a:ext cx="4495800" cy="750887"/>
          </a:xfrm>
        </p:spPr>
        <p:txBody>
          <a:bodyPr>
            <a:normAutofit/>
          </a:bodyPr>
          <a:lstStyle/>
          <a:p>
            <a:pPr algn="ctr"/>
            <a:r>
              <a:rPr lang="bn-BD" sz="3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২.পরপরাগায়ন</a:t>
            </a:r>
            <a:endParaRPr lang="en-US" sz="3600" b="1" dirty="0">
              <a:solidFill>
                <a:schemeClr val="tx1"/>
              </a:solidFill>
            </a:endParaRPr>
          </a:p>
        </p:txBody>
      </p:sp>
      <p:pic>
        <p:nvPicPr>
          <p:cNvPr id="17411" name="Picture 3" descr="C:\Documents and Settings\user\My Documents\My Pictures\559_1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 bwMode="auto">
          <a:xfrm>
            <a:off x="4876800" y="3193473"/>
            <a:ext cx="3932238" cy="3214074"/>
          </a:xfrm>
          <a:prstGeom prst="rect">
            <a:avLst/>
          </a:prstGeom>
          <a:noFill/>
        </p:spPr>
      </p:pic>
      <p:sp>
        <p:nvSpPr>
          <p:cNvPr id="11" name="Text Placeholder 10"/>
          <p:cNvSpPr>
            <a:spLocks noGrp="1"/>
          </p:cNvSpPr>
          <p:nvPr>
            <p:ph type="body" sz="quarter" idx="3"/>
          </p:nvPr>
        </p:nvSpPr>
        <p:spPr>
          <a:xfrm>
            <a:off x="228600" y="2590800"/>
            <a:ext cx="4267200" cy="750887"/>
          </a:xfrm>
        </p:spPr>
        <p:txBody>
          <a:bodyPr>
            <a:normAutofit/>
          </a:bodyPr>
          <a:lstStyle/>
          <a:p>
            <a:pPr algn="ctr"/>
            <a:r>
              <a:rPr lang="bn-BD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১.স্বপরাগায়ন</a:t>
            </a:r>
            <a:endParaRPr lang="en-US" sz="3600" b="1" dirty="0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1384518"/>
            <a:ext cx="91440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000" b="1" dirty="0" smtClean="0">
                <a:latin typeface="NikoshBAN" pitchFamily="2" charset="0"/>
                <a:cs typeface="NikoshBAN" pitchFamily="2" charset="0"/>
              </a:rPr>
              <a:t>পরাগায়ন দুই প্রকারঃ </a:t>
            </a:r>
          </a:p>
          <a:p>
            <a:r>
              <a:rPr lang="bn-BD" sz="3600" dirty="0" smtClean="0">
                <a:solidFill>
                  <a:schemeClr val="accent1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                </a:t>
            </a:r>
          </a:p>
          <a:p>
            <a:r>
              <a:rPr lang="bn-BD" sz="3600" dirty="0" smtClean="0">
                <a:solidFill>
                  <a:schemeClr val="accent1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                 </a:t>
            </a:r>
            <a:r>
              <a:rPr lang="en-US" sz="3600" dirty="0" smtClean="0">
                <a:solidFill>
                  <a:schemeClr val="accent1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-</a:t>
            </a:r>
            <a:endParaRPr lang="en-US" sz="3600" dirty="0">
              <a:solidFill>
                <a:schemeClr val="accent1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927" y="3186545"/>
            <a:ext cx="4572000" cy="3425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833 0.94912 L 0 0.0721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0" y="-438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2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17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0" grpId="0" build="p"/>
      <p:bldP spid="11" grpId="0" build="p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6050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bn-BD" sz="6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পরাগায়নের গুরুত্ব</a:t>
            </a:r>
            <a:endParaRPr lang="en-US" sz="66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স্ব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-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পরাগায়ন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>
            <a:noAutofit/>
          </a:bodyPr>
          <a:lstStyle/>
          <a:p>
            <a:r>
              <a:rPr lang="bn-BD" sz="2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উপকারিতা</a:t>
            </a:r>
          </a:p>
          <a:p>
            <a:pPr>
              <a:buNone/>
            </a:pP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      ১.পরাগায়ন অনেকটা নিশ্চিত।</a:t>
            </a:r>
          </a:p>
          <a:p>
            <a:pPr>
              <a:buNone/>
            </a:pP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     ২.পরাগরেনু নষ্ট হয় কম।</a:t>
            </a:r>
          </a:p>
          <a:p>
            <a:pPr>
              <a:buNone/>
            </a:pP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     ৩.বিশুদ্ধতা রক্ষিত হয়।</a:t>
            </a:r>
          </a:p>
          <a:p>
            <a:r>
              <a:rPr lang="bn-BD" sz="2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অপকারিতা</a:t>
            </a:r>
          </a:p>
          <a:p>
            <a:pPr>
              <a:buNone/>
            </a:pP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     ১.নতুন গুনের বিকাশ ঘটে না।</a:t>
            </a:r>
          </a:p>
          <a:p>
            <a:pPr>
              <a:buNone/>
            </a:pP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    ২.প্রজাতির বিলুপ্তি ঘটতে পারে।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4876800" y="1447800"/>
            <a:ext cx="3733800" cy="762000"/>
          </a:xfrm>
        </p:spPr>
        <p:txBody>
          <a:bodyPr/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পরপরাগায়ন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bn-BD" sz="2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উপকারিতা</a:t>
            </a:r>
          </a:p>
          <a:p>
            <a:pPr>
              <a:buNone/>
            </a:pP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       ১.নতুন প্রজাতি সৃষ্টি হয়।</a:t>
            </a:r>
          </a:p>
          <a:p>
            <a:pPr>
              <a:buNone/>
            </a:pP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       ২.অভিযোজন ক্ষমতা বাড়ে।</a:t>
            </a:r>
          </a:p>
          <a:p>
            <a:r>
              <a:rPr lang="bn-BD" sz="2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অপকারিতা</a:t>
            </a:r>
          </a:p>
          <a:p>
            <a:pPr>
              <a:buNone/>
            </a:pP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    ১.পরাগায়ন অনেকটা অনিশ্চিত।</a:t>
            </a:r>
          </a:p>
          <a:p>
            <a:pPr>
              <a:buNone/>
            </a:pP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    ২.বিশুদ্ধতা রক্ষিত হয় না।</a:t>
            </a:r>
          </a:p>
          <a:p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 lvl="1"/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0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5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0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5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6" grpId="0" build="p"/>
      <p:bldP spid="8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435_pollinatio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1327458"/>
            <a:ext cx="2796965" cy="2134694"/>
          </a:xfrm>
          <a:prstGeom prst="rect">
            <a:avLst/>
          </a:prstGeom>
        </p:spPr>
      </p:pic>
      <p:pic>
        <p:nvPicPr>
          <p:cNvPr id="7" name="Picture 6" descr="polllnation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9400" y="1371600"/>
            <a:ext cx="2362200" cy="2254595"/>
          </a:xfrm>
          <a:prstGeom prst="rect">
            <a:avLst/>
          </a:prstGeom>
        </p:spPr>
      </p:pic>
      <p:pic>
        <p:nvPicPr>
          <p:cNvPr id="8" name="Picture 7" descr="honey-be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0000" y="1371600"/>
            <a:ext cx="2641599" cy="2209800"/>
          </a:xfrm>
          <a:prstGeom prst="rect">
            <a:avLst/>
          </a:prstGeom>
        </p:spPr>
      </p:pic>
      <p:pic>
        <p:nvPicPr>
          <p:cNvPr id="9" name="Picture 8" descr="wind kash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4114800"/>
            <a:ext cx="4648200" cy="2743200"/>
          </a:xfrm>
          <a:prstGeom prst="rect">
            <a:avLst/>
          </a:prstGeom>
        </p:spPr>
      </p:pic>
      <p:pic>
        <p:nvPicPr>
          <p:cNvPr id="10" name="Picture 9" descr="wind chobi.gif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81600" y="3962401"/>
            <a:ext cx="3962400" cy="28956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0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পরাগায়নের</a:t>
            </a:r>
            <a:r>
              <a:rPr lang="bn-BD" sz="4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মাধ্যম</a:t>
            </a:r>
            <a:endParaRPr lang="en-US" sz="4000" b="1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0" y="838200"/>
            <a:ext cx="5181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১.পতঙ্গ মাধ্যমে পরাগায়ন</a:t>
            </a:r>
            <a:endParaRPr lang="en-US" sz="2800" dirty="0">
              <a:solidFill>
                <a:schemeClr val="bg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52400" y="3591580"/>
            <a:ext cx="4038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২.বায়ুর মাধ্যমে পরাগায়ন</a:t>
            </a:r>
            <a:endParaRPr lang="en-US" sz="2800" dirty="0">
              <a:solidFill>
                <a:schemeClr val="bg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Pollination_Sunbird_and_aloe_flowers_DP18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609600"/>
            <a:ext cx="3454400" cy="2590800"/>
          </a:xfrm>
          <a:prstGeom prst="rect">
            <a:avLst/>
          </a:prstGeom>
        </p:spPr>
      </p:pic>
      <p:pic>
        <p:nvPicPr>
          <p:cNvPr id="8" name="Picture 7" descr="pollination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5400" y="533400"/>
            <a:ext cx="3429000" cy="2705100"/>
          </a:xfrm>
          <a:prstGeom prst="rect">
            <a:avLst/>
          </a:prstGeom>
        </p:spPr>
      </p:pic>
      <p:pic>
        <p:nvPicPr>
          <p:cNvPr id="9" name="Picture 8" descr="weter.bmp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000" y="3924300"/>
            <a:ext cx="3556000" cy="2933700"/>
          </a:xfrm>
          <a:prstGeom prst="rect">
            <a:avLst/>
          </a:prstGeom>
        </p:spPr>
      </p:pic>
      <p:pic>
        <p:nvPicPr>
          <p:cNvPr id="10" name="Picture 9" descr="water.png"/>
          <p:cNvPicPr>
            <a:picLocks noChangeAspect="1"/>
          </p:cNvPicPr>
          <p:nvPr/>
        </p:nvPicPr>
        <p:blipFill>
          <a:blip r:embed="rId5"/>
          <a:srcRect t="5746" r="22377"/>
          <a:stretch>
            <a:fillRect/>
          </a:stretch>
        </p:blipFill>
        <p:spPr>
          <a:xfrm>
            <a:off x="5105400" y="3786345"/>
            <a:ext cx="3505200" cy="2995455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52400" y="76200"/>
            <a:ext cx="3657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৩.প্রাণি পরাগায়ন</a:t>
            </a:r>
            <a:endParaRPr lang="en-US" sz="3200" dirty="0">
              <a:solidFill>
                <a:schemeClr val="bg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0" y="3276600"/>
            <a:ext cx="3276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৪.পানি পরাগায়ন</a:t>
            </a:r>
            <a:endParaRPr lang="en-US" sz="3200" dirty="0">
              <a:solidFill>
                <a:schemeClr val="bg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2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4" dur="2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76200"/>
            <a:ext cx="7772400" cy="1676400"/>
          </a:xfrm>
        </p:spPr>
        <p:txBody>
          <a:bodyPr>
            <a:noAutofit/>
          </a:bodyPr>
          <a:lstStyle/>
          <a:p>
            <a:r>
              <a:rPr lang="bn-BD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নিচের ছবিতে তোমরা কি দেখতে পাচ্ছো তা জোড়ায় আলোচনা কর। </a:t>
            </a:r>
            <a:endParaRPr lang="en-US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Content Placeholder 3" descr="559_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67200" y="2057400"/>
            <a:ext cx="4495800" cy="4572000"/>
          </a:xfrm>
          <a:solidFill>
            <a:schemeClr val="bg2">
              <a:lumMod val="50000"/>
            </a:schemeClr>
          </a:solidFill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57400"/>
            <a:ext cx="4038600" cy="48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04800"/>
            <a:ext cx="7772400" cy="1143000"/>
          </a:xfrm>
        </p:spPr>
        <p:txBody>
          <a:bodyPr>
            <a:normAutofit/>
          </a:bodyPr>
          <a:lstStyle/>
          <a:p>
            <a:r>
              <a:rPr lang="bn-BD" sz="48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দলীয় কাজ </a:t>
            </a:r>
            <a:endParaRPr lang="en-US" sz="48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bn-BD" sz="4400" b="1" dirty="0" smtClean="0">
                <a:latin typeface="NikoshBAN" pitchFamily="2" charset="0"/>
                <a:cs typeface="NikoshBAN" pitchFamily="2" charset="0"/>
              </a:rPr>
              <a:t>দল (ক ও খ ) </a:t>
            </a:r>
            <a:endParaRPr lang="en-US" sz="4400" b="1" dirty="0" smtClean="0"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bn-BD" sz="4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স্বপরাগায়নের উপকারিতা ও অপকারিতা লিখ ।</a:t>
            </a:r>
          </a:p>
          <a:p>
            <a:r>
              <a:rPr lang="bn-BD" sz="4000" b="1" dirty="0" smtClean="0">
                <a:latin typeface="NikoshBAN" pitchFamily="2" charset="0"/>
                <a:cs typeface="NikoshBAN" pitchFamily="2" charset="0"/>
              </a:rPr>
              <a:t>দল (গ ও ঘ) </a:t>
            </a:r>
            <a:endParaRPr lang="en-US" sz="4000" b="1" dirty="0" smtClean="0"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bn-BD" sz="4800" b="1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পরপরাগায়নের উপকারিতা ও অপকারিতা লিখ।</a:t>
            </a:r>
            <a:endParaRPr lang="en-US" sz="4800" b="1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bn-BD" sz="7200" dirty="0" smtClean="0">
                <a:solidFill>
                  <a:schemeClr val="accent1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7200" dirty="0">
              <a:solidFill>
                <a:schemeClr val="accent1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পরাগায়ন কাকে বলে?</a:t>
            </a:r>
          </a:p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কোন ধরনের পরাগায়নে প্রজাতির অভিযোজন ক্ষমতা বেশী থাকে?</a:t>
            </a:r>
          </a:p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অভিযোজনের মাধ্যম গুলো কি কি?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r>
              <a:rPr lang="bn-BD" sz="7200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বাড়ীর কাজ</a:t>
            </a:r>
            <a:endParaRPr lang="en-US" sz="7200" dirty="0">
              <a:solidFill>
                <a:schemeClr val="accent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524000"/>
            <a:ext cx="3967506" cy="4724400"/>
          </a:xfrm>
        </p:spPr>
      </p:pic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44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নতুন</a:t>
            </a:r>
            <a:r>
              <a:rPr lang="en-US" sz="44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প্রজাতি</a:t>
            </a:r>
            <a:r>
              <a:rPr lang="en-US" sz="44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সৃষ্টিতে</a:t>
            </a:r>
            <a:r>
              <a:rPr lang="en-US" sz="44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কোন</a:t>
            </a:r>
            <a:r>
              <a:rPr lang="en-US" sz="44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ধরনের</a:t>
            </a:r>
            <a:r>
              <a:rPr lang="en-US" sz="44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পরাগায়ন</a:t>
            </a:r>
            <a:r>
              <a:rPr lang="en-US" sz="44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ভূমিকা</a:t>
            </a:r>
            <a:r>
              <a:rPr lang="en-US" sz="44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রাখে</a:t>
            </a:r>
            <a:r>
              <a:rPr lang="en-US" sz="44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44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তুমি</a:t>
            </a:r>
            <a:r>
              <a:rPr lang="en-US" sz="44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মনে</a:t>
            </a:r>
            <a:r>
              <a:rPr lang="en-US" sz="44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44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- </a:t>
            </a:r>
            <a:r>
              <a:rPr lang="en-US" sz="44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আলোচনা</a:t>
            </a:r>
            <a:r>
              <a:rPr lang="en-US" sz="44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44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pPr marL="0" indent="0">
              <a:buNone/>
            </a:pP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554162"/>
          </a:xfrm>
          <a:solidFill>
            <a:srgbClr val="92D050"/>
          </a:solidFill>
        </p:spPr>
        <p:txBody>
          <a:bodyPr>
            <a:normAutofit/>
          </a:bodyPr>
          <a:lstStyle/>
          <a:p>
            <a:r>
              <a:rPr lang="bn-BD" sz="54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ধন্যবাদ সবাইকে</a:t>
            </a:r>
            <a:endParaRPr lang="en-US" sz="54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Content Placeholder 3" descr="Water lilies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524000"/>
            <a:ext cx="9144000" cy="5334000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Clarity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Clarity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Aspect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804</TotalTime>
  <Words>213</Words>
  <Application>Microsoft Office PowerPoint</Application>
  <PresentationFormat>On-screen Show (4:3)</PresentationFormat>
  <Paragraphs>64</Paragraphs>
  <Slides>17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6</vt:i4>
      </vt:variant>
      <vt:variant>
        <vt:lpstr>Slide Titles</vt:lpstr>
      </vt:variant>
      <vt:variant>
        <vt:i4>17</vt:i4>
      </vt:variant>
      <vt:variant>
        <vt:lpstr>Custom Shows</vt:lpstr>
      </vt:variant>
      <vt:variant>
        <vt:i4>1</vt:i4>
      </vt:variant>
    </vt:vector>
  </HeadingPairs>
  <TitlesOfParts>
    <vt:vector size="24" baseType="lpstr">
      <vt:lpstr>Apex</vt:lpstr>
      <vt:lpstr>Concourse</vt:lpstr>
      <vt:lpstr>Clarity</vt:lpstr>
      <vt:lpstr>1_Clarity</vt:lpstr>
      <vt:lpstr>Office Theme</vt:lpstr>
      <vt:lpstr>Aspect</vt:lpstr>
      <vt:lpstr>সবাইকে স্বাগতম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পরাগায়ন কী</vt:lpstr>
      <vt:lpstr>পরাগায়নের প্রকারভেদ </vt:lpstr>
      <vt:lpstr>পরাগায়নের গুরুত্ব</vt:lpstr>
      <vt:lpstr>PowerPoint Presentation</vt:lpstr>
      <vt:lpstr>PowerPoint Presentation</vt:lpstr>
      <vt:lpstr>নিচের ছবিতে তোমরা কি দেখতে পাচ্ছো তা জোড়ায় আলোচনা কর। </vt:lpstr>
      <vt:lpstr>দলীয় কাজ </vt:lpstr>
      <vt:lpstr>মূল্যায়ন</vt:lpstr>
      <vt:lpstr>বাড়ীর কাজ</vt:lpstr>
      <vt:lpstr>ধন্যবাদ সবাইকে</vt:lpstr>
      <vt:lpstr>Custom Show 1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Probook</dc:creator>
  <cp:lastModifiedBy>Probook</cp:lastModifiedBy>
  <cp:revision>189</cp:revision>
  <dcterms:created xsi:type="dcterms:W3CDTF">2006-08-16T00:00:00Z</dcterms:created>
  <dcterms:modified xsi:type="dcterms:W3CDTF">2019-10-19T06:01:51Z</dcterms:modified>
</cp:coreProperties>
</file>