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58" r:id="rId3"/>
    <p:sldId id="266" r:id="rId4"/>
    <p:sldId id="275" r:id="rId5"/>
    <p:sldId id="270" r:id="rId6"/>
    <p:sldId id="271" r:id="rId7"/>
    <p:sldId id="267" r:id="rId8"/>
    <p:sldId id="279" r:id="rId9"/>
    <p:sldId id="276" r:id="rId10"/>
    <p:sldId id="277" r:id="rId11"/>
    <p:sldId id="278" r:id="rId12"/>
    <p:sldId id="280" r:id="rId13"/>
    <p:sldId id="272" r:id="rId14"/>
    <p:sldId id="273" r:id="rId15"/>
    <p:sldId id="274" r:id="rId16"/>
    <p:sldId id="282" r:id="rId17"/>
    <p:sldId id="281" r:id="rId18"/>
    <p:sldId id="284" r:id="rId19"/>
    <p:sldId id="261" r:id="rId20"/>
    <p:sldId id="283" r:id="rId21"/>
    <p:sldId id="26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1E3C-DE1E-40F3-B28E-9E92A0858A4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BFD3B-B5DC-49A3-BFDA-8F2F64DD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2B5A6-E3F2-4C90-BA11-8C5F173CFB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8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0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54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8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78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11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73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3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40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97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smtClean="0"/>
              <a:t>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38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6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70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7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Samaresh</a:t>
            </a:r>
            <a:r>
              <a:rPr lang="en-US" dirty="0" smtClean="0"/>
              <a:t> Chandra </a:t>
            </a:r>
            <a:r>
              <a:rPr lang="en-US" dirty="0" err="1" smtClean="0"/>
              <a:t>Saha</a:t>
            </a:r>
            <a:r>
              <a:rPr lang="en-US" dirty="0" smtClean="0"/>
              <a:t>, Assistant Teacher</a:t>
            </a:r>
            <a:r>
              <a:rPr lang="en-US" b="1" baseline="0" dirty="0" smtClean="0"/>
              <a:t> , </a:t>
            </a:r>
            <a:r>
              <a:rPr lang="en-US" dirty="0" err="1" smtClean="0"/>
              <a:t>Saberunnessa</a:t>
            </a:r>
            <a:r>
              <a:rPr lang="en-US" dirty="0" smtClean="0"/>
              <a:t> Girls</a:t>
            </a:r>
            <a:r>
              <a:rPr lang="en-US" baseline="0" dirty="0" smtClean="0"/>
              <a:t> High School, </a:t>
            </a:r>
            <a:r>
              <a:rPr lang="en-US" baseline="0" dirty="0" err="1" smtClean="0"/>
              <a:t>Kendua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Netrakona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BFD3B-B5DC-49A3-BFDA-8F2F64DDC4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1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1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7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5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7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6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EFBD-F0B5-4A42-A42F-D7CC2F0A153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3176-5178-4B9F-BF78-2AAA5C7F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13" Type="http://schemas.openxmlformats.org/officeDocument/2006/relationships/image" Target="../media/image25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12" Type="http://schemas.openxmlformats.org/officeDocument/2006/relationships/image" Target="../media/image2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23.jpg"/><Relationship Id="rId5" Type="http://schemas.openxmlformats.org/officeDocument/2006/relationships/image" Target="../media/image17.jpg"/><Relationship Id="rId10" Type="http://schemas.openxmlformats.org/officeDocument/2006/relationships/image" Target="../media/image22.jpg"/><Relationship Id="rId4" Type="http://schemas.openxmlformats.org/officeDocument/2006/relationships/image" Target="../media/image16.jpg"/><Relationship Id="rId9" Type="http://schemas.openxmlformats.org/officeDocument/2006/relationships/image" Target="../media/image21.jpg"/><Relationship Id="rId14" Type="http://schemas.openxmlformats.org/officeDocument/2006/relationships/image" Target="../media/image2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gif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gif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1" y="494048"/>
            <a:ext cx="11269014" cy="586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8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704" y="1073223"/>
            <a:ext cx="4045202" cy="302999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992582" y="113173"/>
            <a:ext cx="5939140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দেবতা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দেব-দেবী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bn-BD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600502" y="4222059"/>
            <a:ext cx="10631606" cy="2292823"/>
          </a:xfrm>
          <a:prstGeom prst="can">
            <a:avLst>
              <a:gd name="adj" fmla="val 1131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ঈশ্ব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যখন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নিজের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গুণ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ক্ষমতাকে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কোনো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বিশেষ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আকার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রূপে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প্রকাশ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তথন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তাঁকে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দেবতা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দেব-দেবী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9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93433" y="146063"/>
            <a:ext cx="5296117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দেবতাদের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ভেদ</a:t>
            </a:r>
            <a:endParaRPr lang="bn-BD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3" name="Can 2"/>
          <p:cNvSpPr/>
          <p:nvPr/>
        </p:nvSpPr>
        <p:spPr>
          <a:xfrm>
            <a:off x="600502" y="4435522"/>
            <a:ext cx="10631606" cy="2292823"/>
          </a:xfrm>
          <a:prstGeom prst="can">
            <a:avLst>
              <a:gd name="adj" fmla="val 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হিন্দু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ধর্মগ্রন্থ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তিন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দেব-দেবীর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পাওয়া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যায়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000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884" y="1062337"/>
            <a:ext cx="2355224" cy="273174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876885" y="3944203"/>
            <a:ext cx="2355224" cy="532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লৌকিক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দেবতা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4776716" y="3903259"/>
            <a:ext cx="2729553" cy="532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পৌরাণিক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দেবতা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1076131" y="3848668"/>
            <a:ext cx="2729553" cy="532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বৈদিক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দেবতা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5" y="1062337"/>
            <a:ext cx="3290146" cy="27317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16" y="1062337"/>
            <a:ext cx="2729553" cy="264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40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08" y="1237290"/>
            <a:ext cx="2779283" cy="1514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508" y="92039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99" y="1021414"/>
            <a:ext cx="2600325" cy="1762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800" y="2832454"/>
            <a:ext cx="2699308" cy="16319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1" y="2864217"/>
            <a:ext cx="2857500" cy="16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56363" y="55953"/>
            <a:ext cx="4394462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পূজার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উপকরন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62" y="2738330"/>
            <a:ext cx="2710720" cy="17260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1" y="4559826"/>
            <a:ext cx="2857500" cy="1743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647" y="1138130"/>
            <a:ext cx="2847975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552" y="2862580"/>
            <a:ext cx="2839069" cy="16018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909" y="4559825"/>
            <a:ext cx="2904710" cy="1743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925" y="4559826"/>
            <a:ext cx="2800350" cy="17430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800" y="4555182"/>
            <a:ext cx="2699308" cy="174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04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40172" y="99526"/>
            <a:ext cx="4552266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পূজার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উপকরন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600502" y="1187355"/>
            <a:ext cx="10631606" cy="5554637"/>
          </a:xfrm>
          <a:prstGeom prst="can">
            <a:avLst>
              <a:gd name="adj" fmla="val 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000" b="1" dirty="0"/>
              <a:t>পূজার উপকরণ</a:t>
            </a:r>
            <a:r>
              <a:rPr lang="as-IN" sz="4000" dirty="0"/>
              <a:t> তত্ত্ব: </a:t>
            </a:r>
            <a:r>
              <a:rPr lang="as-IN" sz="4000" b="1" dirty="0"/>
              <a:t>পূজার উপকরণ</a:t>
            </a:r>
            <a:r>
              <a:rPr lang="as-IN" sz="4000" dirty="0"/>
              <a:t> পঞ্চবিধ,দশবিধ এবং ষোড়শবিধ। মহাপূজা মানে ষোড়শাপচার । উপাচারগুলি হল--- আসন,স্বাগত,পাদ্য, অর্ঘ্য, আচমনীয়, মধুপর্ক, পুনরাচমন, স্নান, বস্ত্র, অলঙ্কার, গন্ধ, পুষ্প, ধূপ, দীপ, নৈবেদ্য ও পুনরাচমন।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57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56791" y="0"/>
            <a:ext cx="3467815" cy="717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মনসাদেবীর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পরিচয়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204717" y="3135086"/>
            <a:ext cx="11873552" cy="3606906"/>
          </a:xfrm>
          <a:prstGeom prst="can">
            <a:avLst>
              <a:gd name="adj" fmla="val 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2000" dirty="0" smtClean="0">
                <a:solidFill>
                  <a:schemeClr val="tx1"/>
                </a:solidFill>
                <a:latin typeface="PT Serif"/>
              </a:rPr>
              <a:t>মনসা </a:t>
            </a:r>
            <a:r>
              <a:rPr lang="as-IN" sz="2000" dirty="0">
                <a:solidFill>
                  <a:schemeClr val="tx1"/>
                </a:solidFill>
                <a:latin typeface="PT Serif"/>
              </a:rPr>
              <a:t>সর্পের দেবী তিনি সর্পকুলের জননী৷ তিনি আমাদের সর্প ভয় থেকে রক্ষা করেন? তিনি উর্বরতা ও সমৃদ্ধির দেবী হিসেবেও পরিচিত৷ বাংলাদেশসহ পূর্ব ও পশ্চিম ভারতে মনসা দেবীর পূজা করা হয় ৷মনসা মূলত লৌকিক দেবী ৷পড়ে পৌরাণিক দেবী রূপে পরিগণিত হয়েছেন৷ দেবী মনসা বিষহরি নামে পরিচিত ৷কেননা তিনি সাপের বিষ হরণ করে থাকেন৷ ব্রহ্মার উপদেশে ঋষি বশিষ্ঠ সর্পমন্ত্র সৃষ্টি করেন এবং তার তপস্যার দ্বারা মন থেকে সেই মন্ত্রের অধিষ্ঠাত্রী দেবী মনসার আবির্ভাব ঘটে৷ মন থেকে সাকার রূপ লাভ করেছেন বলে তার নাম হয়েছে মনসা৷ পুরান মতে তিনি জগত কারো মুনির পত্নী, আস্তিক মুনির মাতা এবং সাপের রাজা বাসুকির বোন৷ তার পিতার নাম কশ্যপ মুনি এবং মাতার নাম কোদ্রু ৷তিনি নাগ মাতা হিসেবেও পরিচিত৷ মনসা দেবীর চারটি হাত এবং তিনি গৌরবর্ণা৷ তার আরেক নাম জগত গৌরী ৷চন্দ্রের মত সুন্দর এবং প্রসন্ন তার মুখমণ্ডল ৷অরুণ বর্ণের অর্থাৎ ভোরের সূর্যের আলোর মত লাল রঙের কাপড় তিনি পরিধান করেন৷ তিনি সোনার অলংকার পরিধান করেন৷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285" y="717908"/>
            <a:ext cx="3486321" cy="223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25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18448" y="3047999"/>
            <a:ext cx="11873552" cy="3810001"/>
          </a:xfrm>
          <a:prstGeom prst="can">
            <a:avLst>
              <a:gd name="adj" fmla="val 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2000" dirty="0" smtClean="0"/>
              <a:t>পূজাপদ্ধতি-</a:t>
            </a:r>
            <a:r>
              <a:rPr lang="as-IN" sz="2000" dirty="0"/>
              <a:t>-</a:t>
            </a:r>
            <a:br>
              <a:rPr lang="as-IN" sz="2000" dirty="0"/>
            </a:br>
            <a:r>
              <a:rPr lang="as-IN" sz="2000" dirty="0"/>
              <a:t> আষাঢ় মাসের কৃষ্ণা পঞ্চমী তিথি কে বলা হয় নাগপঞ্চমী ৷এই সময় বাড়ির উঠানে সিজ গাছ স্থাপন করে মনসা দেবীর পূজা করা হয়৷ ভাদ্র মাসের কৃষ্ণা পঞ্চমী তিথিতে ও মনসা পূজার বিধান আছে ৷বর্তমানে সার্বজনীনভাবে মনসা দেবীর মন্দিরে মনসা পূজা করা হয় ৷আবার পারিবারিক পর্যায়ে পারিবারিক মন্দিরে ও মনসা দেবীর পূজা করা হয় ৷মনসা পূজার মুখ্য উদ্দেশ্য সাপের আক্রমণ থেকে রক্ষা পাওয়া ৷এজন্য অন্যান্য পূজার মত সাধারণ পূজা বিধি অনুসরণ করতে হয় ৷পূজার আরম্ভে সংকল্প গ্রহণ মনসার প্রতিমা স্থাপন, আচমন ,চক্ষুদান প্রভৃতি বিধি অনুসরণ করতে হয় ৷এছাড়া মনসার ধ্যান আবাহন মন্ত্র পাঠ এবং পূজার মন্ত্র পাঠ করতে হয় ৷অতঃপর স্নান মন্ত্র পাঠ করে মহাদেবী কে স্নান করাতে হয় এবং অষ্ট নাগ মন্ত্র পাঠের মাধ্যমে দেবীর পূজা আরম্ভ করতে হয় ৷শেষে পুষ্পাঞ্জলী ও প্রণাম মন্ত্রের মাধ্যমে পূজা সমাপ্ত করতে হয় ৷সবশেষে দেবী প্রতিমা বিসর্জন দেওয়া হয় ৷মনসা দেবীর পূজা করলে সাপের ভয় থাকে না ৷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70622" y="27710"/>
            <a:ext cx="3486321" cy="637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মনসাদেবীর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পূজাপদ্ধতি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621" y="676344"/>
            <a:ext cx="3486321" cy="237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24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63465" y="4764376"/>
            <a:ext cx="11873552" cy="1579582"/>
          </a:xfrm>
          <a:prstGeom prst="can">
            <a:avLst>
              <a:gd name="adj" fmla="val 918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8000" dirty="0" smtClean="0">
                <a:solidFill>
                  <a:schemeClr val="tx1"/>
                </a:solidFill>
              </a:rPr>
              <a:t>      </a:t>
            </a:r>
            <a:r>
              <a:rPr lang="en-US" sz="8000" dirty="0" err="1" smtClean="0">
                <a:solidFill>
                  <a:schemeClr val="tx1"/>
                </a:solidFill>
              </a:rPr>
              <a:t>দেব-দেবীর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পূজা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কেন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করা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</a:rPr>
              <a:t>হয়</a:t>
            </a:r>
            <a:r>
              <a:rPr lang="en-US" sz="8000" dirty="0" smtClean="0">
                <a:solidFill>
                  <a:schemeClr val="tx1"/>
                </a:solidFill>
              </a:rPr>
              <a:t>।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16582" y="78648"/>
            <a:ext cx="4295862" cy="102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5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018" y="1245600"/>
            <a:ext cx="2692063" cy="3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40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45573" y="154118"/>
            <a:ext cx="3869878" cy="760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মনসাদেবীর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প্রণামমন্ত্র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852" y="1078173"/>
            <a:ext cx="4667319" cy="2879677"/>
          </a:xfrm>
          <a:prstGeom prst="rect">
            <a:avLst/>
          </a:prstGeom>
        </p:spPr>
      </p:pic>
      <p:sp>
        <p:nvSpPr>
          <p:cNvPr id="4" name="Can 3"/>
          <p:cNvSpPr/>
          <p:nvPr/>
        </p:nvSpPr>
        <p:spPr>
          <a:xfrm>
            <a:off x="204717" y="4121623"/>
            <a:ext cx="11873552" cy="2620369"/>
          </a:xfrm>
          <a:prstGeom prst="can">
            <a:avLst>
              <a:gd name="adj" fmla="val 71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PT Serif"/>
            </a:endParaRPr>
          </a:p>
          <a:p>
            <a:pPr algn="ctr"/>
            <a:r>
              <a:rPr lang="as-IN" sz="2400" dirty="0" smtClean="0">
                <a:solidFill>
                  <a:schemeClr val="tx1"/>
                </a:solidFill>
                <a:latin typeface="PT Serif"/>
              </a:rPr>
              <a:t>প্রণামমন্ত্র-</a:t>
            </a:r>
            <a:r>
              <a:rPr lang="as-IN" sz="2400" dirty="0">
                <a:solidFill>
                  <a:schemeClr val="tx1"/>
                </a:solidFill>
                <a:latin typeface="PT Serif"/>
              </a:rPr>
              <a:t>--</a:t>
            </a:r>
            <a:br>
              <a:rPr lang="as-IN" sz="2400" dirty="0">
                <a:solidFill>
                  <a:schemeClr val="tx1"/>
                </a:solidFill>
                <a:latin typeface="PT Serif"/>
              </a:rPr>
            </a:br>
            <a:r>
              <a:rPr lang="as-IN" sz="2400" dirty="0">
                <a:solidFill>
                  <a:schemeClr val="tx1"/>
                </a:solidFill>
                <a:latin typeface="PT Serif"/>
              </a:rPr>
              <a:t>আস্তিকস্য মুনের্মাতা ভগিনী বাসুকেস্তথা</a:t>
            </a:r>
            <a:br>
              <a:rPr lang="as-IN" sz="2400" dirty="0">
                <a:solidFill>
                  <a:schemeClr val="tx1"/>
                </a:solidFill>
                <a:latin typeface="PT Serif"/>
              </a:rPr>
            </a:br>
            <a:r>
              <a:rPr lang="as-IN" sz="2400" dirty="0">
                <a:solidFill>
                  <a:schemeClr val="tx1"/>
                </a:solidFill>
                <a:latin typeface="PT Serif"/>
              </a:rPr>
              <a:t>জহৎ কারুমুনেঃ পত্নী মনসাদেবী </a:t>
            </a:r>
            <a:r>
              <a:rPr lang="as-IN" sz="2400" dirty="0" smtClean="0">
                <a:solidFill>
                  <a:schemeClr val="tx1"/>
                </a:solidFill>
                <a:latin typeface="PT Serif"/>
              </a:rPr>
              <a:t>নমোহস্তুতে</a:t>
            </a:r>
            <a:r>
              <a:rPr lang="en-US" sz="2400" dirty="0" smtClean="0">
                <a:solidFill>
                  <a:schemeClr val="tx1"/>
                </a:solidFill>
                <a:latin typeface="PT Serif"/>
              </a:rPr>
              <a:t> ।।</a:t>
            </a:r>
            <a:r>
              <a:rPr lang="as-IN" sz="2400" dirty="0">
                <a:solidFill>
                  <a:schemeClr val="tx1"/>
                </a:solidFill>
                <a:latin typeface="PT Serif"/>
              </a:rPr>
              <a:t/>
            </a:r>
            <a:br>
              <a:rPr lang="as-IN" sz="2400" dirty="0">
                <a:solidFill>
                  <a:schemeClr val="tx1"/>
                </a:solidFill>
                <a:latin typeface="PT Serif"/>
              </a:rPr>
            </a:br>
            <a:r>
              <a:rPr lang="as-IN" sz="2400" dirty="0">
                <a:solidFill>
                  <a:schemeClr val="tx1"/>
                </a:solidFill>
                <a:latin typeface="PT Serif"/>
              </a:rPr>
              <a:t/>
            </a:r>
            <a:br>
              <a:rPr lang="as-IN" sz="2400" dirty="0">
                <a:solidFill>
                  <a:schemeClr val="tx1"/>
                </a:solidFill>
                <a:latin typeface="PT Serif"/>
              </a:rPr>
            </a:br>
            <a:r>
              <a:rPr lang="as-IN" sz="2400" dirty="0">
                <a:solidFill>
                  <a:schemeClr val="tx1"/>
                </a:solidFill>
                <a:latin typeface="PT Serif"/>
              </a:rPr>
              <a:t>সরলার্থ---আস্তিক মুনির মাতা ,নাগরাজ বাসুকীর বোন,জরৎকারু মুনির পত্নী,হে মনসাদেবী তোমাকে প্রণাম৷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20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62503" y="0"/>
            <a:ext cx="2991173" cy="102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63465" y="4764376"/>
            <a:ext cx="11873552" cy="1579582"/>
          </a:xfrm>
          <a:prstGeom prst="can">
            <a:avLst>
              <a:gd name="adj" fmla="val 918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dirty="0" err="1" smtClean="0">
                <a:solidFill>
                  <a:schemeClr val="tx1"/>
                </a:solidFill>
              </a:rPr>
              <a:t>দেব-দেবীর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পূজায়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বিভিন্ন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উপাচার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ব্যবহারের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প্রয়োজনীয়তা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করে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এর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একটি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তালিকা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প্রস্তুত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কর</a:t>
            </a:r>
            <a:r>
              <a:rPr lang="en-US" sz="5400" dirty="0" smtClean="0">
                <a:solidFill>
                  <a:schemeClr val="tx1"/>
                </a:solidFill>
              </a:rPr>
              <a:t>।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3" y="1620568"/>
            <a:ext cx="2857143" cy="28571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74" y="1504385"/>
            <a:ext cx="2857143" cy="2857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10" y="1333903"/>
            <a:ext cx="2857143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15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F2CEB2F-31F8-4F44-BB00-22939AC0914E}"/>
              </a:ext>
            </a:extLst>
          </p:cNvPr>
          <p:cNvSpPr txBox="1"/>
          <p:nvPr/>
        </p:nvSpPr>
        <p:spPr>
          <a:xfrm>
            <a:off x="963683" y="1528605"/>
            <a:ext cx="2169467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29C1C5-D1D1-4FB6-969D-3F8DE3424B25}"/>
              </a:ext>
            </a:extLst>
          </p:cNvPr>
          <p:cNvSpPr txBox="1"/>
          <p:nvPr/>
        </p:nvSpPr>
        <p:spPr>
          <a:xfrm>
            <a:off x="3643315" y="1472035"/>
            <a:ext cx="3286125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খাতায় লিখ;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B16D3CE-9C5F-478F-B391-F0CF0D820B81}"/>
              </a:ext>
            </a:extLst>
          </p:cNvPr>
          <p:cNvSpPr txBox="1"/>
          <p:nvPr/>
        </p:nvSpPr>
        <p:spPr>
          <a:xfrm>
            <a:off x="744747" y="2226075"/>
            <a:ext cx="3873748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016FD74-AAC1-4D47-A04F-02E8C3693CD1}"/>
              </a:ext>
            </a:extLst>
          </p:cNvPr>
          <p:cNvSpPr txBox="1"/>
          <p:nvPr/>
        </p:nvSpPr>
        <p:spPr>
          <a:xfrm>
            <a:off x="497678" y="2688323"/>
            <a:ext cx="11420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(খ)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নিরাকার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	ঘ)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2FF2FD-67B5-46C7-B441-6E63B5F0BBE1}"/>
              </a:ext>
            </a:extLst>
          </p:cNvPr>
          <p:cNvSpPr txBox="1"/>
          <p:nvPr/>
        </p:nvSpPr>
        <p:spPr>
          <a:xfrm>
            <a:off x="742669" y="3195317"/>
            <a:ext cx="343979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216DA76-9841-4646-9122-8B7DE90C3370}"/>
              </a:ext>
            </a:extLst>
          </p:cNvPr>
          <p:cNvSpPr txBox="1"/>
          <p:nvPr/>
        </p:nvSpPr>
        <p:spPr>
          <a:xfrm>
            <a:off x="789119" y="3936826"/>
            <a:ext cx="8715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উৎসব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(খ)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(গ)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নির্গমন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উদ্গীরন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8081E3E-406F-409C-861E-D12AE9249F91}"/>
              </a:ext>
            </a:extLst>
          </p:cNvPr>
          <p:cNvSpPr txBox="1"/>
          <p:nvPr/>
        </p:nvSpPr>
        <p:spPr>
          <a:xfrm>
            <a:off x="786714" y="4506055"/>
            <a:ext cx="2946300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বিধিবিধান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7EEAFBE-AF9C-4A7E-9935-7CD511A89178}"/>
              </a:ext>
            </a:extLst>
          </p:cNvPr>
          <p:cNvSpPr txBox="1"/>
          <p:nvPr/>
        </p:nvSpPr>
        <p:spPr>
          <a:xfrm>
            <a:off x="688419" y="5177895"/>
            <a:ext cx="9581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(খ)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(গ)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একটিও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B93F34-5075-4149-8BCB-1022B672C117}"/>
              </a:ext>
            </a:extLst>
          </p:cNvPr>
          <p:cNvSpPr txBox="1"/>
          <p:nvPr/>
        </p:nvSpPr>
        <p:spPr>
          <a:xfrm>
            <a:off x="742669" y="5712101"/>
            <a:ext cx="4450476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অভিহিত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5D793BA-2E85-42D9-848A-FAB18FC90498}"/>
              </a:ext>
            </a:extLst>
          </p:cNvPr>
          <p:cNvSpPr txBox="1"/>
          <p:nvPr/>
        </p:nvSpPr>
        <p:spPr>
          <a:xfrm>
            <a:off x="650517" y="6288578"/>
            <a:ext cx="10872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অনাচার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দুরাচার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উপাচার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Half Frame 13">
            <a:extLst>
              <a:ext uri="{FF2B5EF4-FFF2-40B4-BE49-F238E27FC236}">
                <a16:creationId xmlns="" xmlns:a16="http://schemas.microsoft.com/office/drawing/2014/main" id="{44C3B132-0D5B-4F82-8552-CEC7D1CDF9CD}"/>
              </a:ext>
            </a:extLst>
          </p:cNvPr>
          <p:cNvSpPr/>
          <p:nvPr/>
        </p:nvSpPr>
        <p:spPr>
          <a:xfrm rot="12501848">
            <a:off x="5735298" y="2563645"/>
            <a:ext cx="238873" cy="488379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="" xmlns:a16="http://schemas.microsoft.com/office/drawing/2014/main" id="{AE9A8071-74CF-49EB-BB62-F0F9B042D154}"/>
              </a:ext>
            </a:extLst>
          </p:cNvPr>
          <p:cNvSpPr/>
          <p:nvPr/>
        </p:nvSpPr>
        <p:spPr>
          <a:xfrm rot="12501848">
            <a:off x="954134" y="3777920"/>
            <a:ext cx="238873" cy="488379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Half Frame 15">
            <a:extLst>
              <a:ext uri="{FF2B5EF4-FFF2-40B4-BE49-F238E27FC236}">
                <a16:creationId xmlns="" xmlns:a16="http://schemas.microsoft.com/office/drawing/2014/main" id="{270F7FF5-F127-42B1-BD8E-FE6C02919F36}"/>
              </a:ext>
            </a:extLst>
          </p:cNvPr>
          <p:cNvSpPr/>
          <p:nvPr/>
        </p:nvSpPr>
        <p:spPr>
          <a:xfrm rot="12501848">
            <a:off x="2700128" y="5025534"/>
            <a:ext cx="238873" cy="488379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Half Frame 16">
            <a:extLst>
              <a:ext uri="{FF2B5EF4-FFF2-40B4-BE49-F238E27FC236}">
                <a16:creationId xmlns="" xmlns:a16="http://schemas.microsoft.com/office/drawing/2014/main" id="{04144147-6BA8-4A13-9DE7-D98A17D4CCC7}"/>
              </a:ext>
            </a:extLst>
          </p:cNvPr>
          <p:cNvSpPr/>
          <p:nvPr/>
        </p:nvSpPr>
        <p:spPr>
          <a:xfrm rot="12501848">
            <a:off x="3921502" y="6109489"/>
            <a:ext cx="238873" cy="488379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82464" y="0"/>
            <a:ext cx="3750085" cy="102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7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06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40" y="535445"/>
            <a:ext cx="11127782" cy="58188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03859"/>
            <a:ext cx="5715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3800" b="1" spc="50" dirty="0" smtClean="0">
                <a:ln w="11430">
                  <a:solidFill>
                    <a:srgbClr val="FF33CC"/>
                  </a:solidFill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none" spc="50" dirty="0">
              <a:ln w="11430">
                <a:solidFill>
                  <a:srgbClr val="FF33CC"/>
                </a:solidFill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677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28213" y="33867"/>
            <a:ext cx="3752668" cy="102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163465" y="4764376"/>
            <a:ext cx="11873552" cy="1579582"/>
          </a:xfrm>
          <a:prstGeom prst="can">
            <a:avLst>
              <a:gd name="adj" fmla="val 918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7200" dirty="0" smtClean="0">
                <a:solidFill>
                  <a:schemeClr val="tx1"/>
                </a:solidFill>
              </a:rPr>
              <a:t>  </a:t>
            </a:r>
            <a:r>
              <a:rPr lang="en-US" sz="7200" dirty="0" err="1" smtClean="0">
                <a:solidFill>
                  <a:schemeClr val="tx1"/>
                </a:solidFill>
              </a:rPr>
              <a:t>পূজায়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ব্যবহৃত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প্রদীপের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smtClean="0">
                <a:solidFill>
                  <a:schemeClr val="tx1"/>
                </a:solidFill>
              </a:rPr>
              <a:t>তাৎপর্য </a:t>
            </a:r>
            <a:r>
              <a:rPr lang="en-US" sz="72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কর</a:t>
            </a:r>
            <a:r>
              <a:rPr lang="en-US" sz="7200" dirty="0" smtClean="0">
                <a:solidFill>
                  <a:schemeClr val="tx1"/>
                </a:solidFill>
              </a:rPr>
              <a:t>।</a:t>
            </a:r>
            <a:endParaRPr lang="en-US" sz="72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ATAUR RAHMAN\Desktop\pesha\unnamed-fi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3961" y="1145459"/>
            <a:ext cx="4261172" cy="3496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4710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02" y="-200331"/>
            <a:ext cx="1269714" cy="1269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69383"/>
            <a:ext cx="6399187" cy="45708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5582" y="1636781"/>
            <a:ext cx="2527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7583" y="4683919"/>
            <a:ext cx="21363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18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64 -0.02824 C 0.24922 -0.02824 0.42591 0.17222 0.42591 0.41898 C 0.42591 0.66574 0.24922 0.86643 0.03164 0.86643 C -0.18581 0.86643 -0.36198 0.66574 -0.36198 0.41898 C -0.36198 0.17222 -0.18581 -0.02824 0.03164 -0.02824 Z " pathEditMode="relative" rAng="0" ptsTypes="AAAAA">
                                      <p:cBhvr>
                                        <p:cTn id="6" dur="5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4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91 -0.23565 C 0.30821 -0.4088 0.49297 -0.36158 0.59141 -0.13033 C 0.68959 0.10185 0.66459 0.43194 0.53542 0.60463 C 0.40586 0.77731 0.22123 0.72893 0.12305 0.49745 C 0.02487 0.26551 0.04987 -0.06227 0.17891 -0.23565 Z " pathEditMode="relative" rAng="19380000" ptsTypes="A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52" y="4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 rot="16200000">
            <a:off x="1110340" y="1614009"/>
            <a:ext cx="4572003" cy="4529872"/>
          </a:xfrm>
          <a:prstGeom prst="flowChartDelay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Flowchart: Delay 2"/>
          <p:cNvSpPr/>
          <p:nvPr/>
        </p:nvSpPr>
        <p:spPr>
          <a:xfrm rot="16200000">
            <a:off x="6625771" y="1520494"/>
            <a:ext cx="4572003" cy="4529872"/>
          </a:xfrm>
          <a:prstGeom prst="flowChartDelay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994342" y="482770"/>
            <a:ext cx="5446676" cy="8769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135088" y="3760872"/>
            <a:ext cx="1306285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mg‡ik</a:t>
            </a:r>
            <a:r>
              <a:rPr lang="en-U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P›`ª </a:t>
            </a:r>
            <a:r>
              <a:rPr lang="en-US" sz="4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mvnv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mv‡eiæ‡bœQv</a:t>
            </a:r>
            <a:r>
              <a:rPr lang="en-US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evwjKv</a:t>
            </a:r>
            <a:r>
              <a:rPr lang="en-US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D”P</a:t>
            </a:r>
            <a:r>
              <a:rPr lang="en-US" sz="2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0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‡K›`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yqv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bÎ‡Kvbv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712394899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E-mail:- saha2178@yahoo.com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034" y="1687036"/>
            <a:ext cx="1908614" cy="2290335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6646836" y="3229779"/>
            <a:ext cx="4529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:</a:t>
            </a:r>
            <a:r>
              <a:rPr lang="en-US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pPr lvl="0" algn="ctr">
              <a:defRPr/>
            </a:pP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বিষয়: হিন্দু ধর্ম ও নৈতিক শিক্ষা</a:t>
            </a:r>
            <a:endParaRPr lang="en-US" sz="3200" kern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অধ্যায়: পঞ্চম</a:t>
            </a:r>
            <a:r>
              <a:rPr lang="en-US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kern="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kern="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পূজা-পার্বণ</a:t>
            </a:r>
            <a:r>
              <a:rPr lang="en-US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lvl="0" algn="ctr">
              <a:defRPr/>
            </a:pP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০৭/০৯/২০১৯</a:t>
            </a:r>
            <a:r>
              <a:rPr lang="bn-BD" sz="3200" kern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kern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200" kern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547666" y="484654"/>
            <a:ext cx="5446676" cy="8769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370" y="1592943"/>
            <a:ext cx="1918400" cy="16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4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5" y="841211"/>
            <a:ext cx="3233188" cy="31321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3" y="888611"/>
            <a:ext cx="3974269" cy="3036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221" y="3973362"/>
            <a:ext cx="3998642" cy="2728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484" y="913151"/>
            <a:ext cx="4045202" cy="3029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5" y="4081863"/>
            <a:ext cx="3233188" cy="2620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053" y="3973362"/>
            <a:ext cx="3979411" cy="272895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008594" y="3991"/>
            <a:ext cx="6619164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নিরাকার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সাকার</a:t>
            </a:r>
            <a:endParaRPr lang="bn-BD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8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5" y="841211"/>
            <a:ext cx="3233188" cy="31321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890" y="889113"/>
            <a:ext cx="3974269" cy="30363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24" y="3973362"/>
            <a:ext cx="3998642" cy="27289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666" y="919413"/>
            <a:ext cx="4045202" cy="30299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95" y="4040298"/>
            <a:ext cx="3233188" cy="26204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053" y="3973362"/>
            <a:ext cx="3979411" cy="272895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3008594" y="3991"/>
            <a:ext cx="6619164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গুলো দেখ এবং নাম বল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77243" y="136940"/>
            <a:ext cx="5424407" cy="957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488" y="1600798"/>
            <a:ext cx="4787916" cy="31745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68490" y="5045838"/>
            <a:ext cx="11518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দেব-দেবী ও পূজা-পার্বন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28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146874" y="1372891"/>
            <a:ext cx="10460407" cy="4953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3888" indent="-623888" algn="just">
              <a:defRPr/>
            </a:pPr>
            <a:r>
              <a:rPr lang="en-US" sz="3600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</a:p>
          <a:p>
            <a:pPr marL="623888" indent="-623888" algn="just">
              <a:defRPr/>
            </a:pPr>
            <a:endParaRPr lang="en-US" sz="360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440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</a:t>
            </a:r>
            <a:r>
              <a:rPr lang="en-US" sz="44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440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দেব-দেবীর নাম বলতে পারব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  <a:endParaRPr lang="bn-BD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পূজার উপকরণ গুলোর ব্যবহার বলতে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marL="628650" indent="-628650" algn="just">
              <a:defRPr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মনষা দেবীর পরিচয় ও পূজার পদ্ধতি বলতে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।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endParaRPr lang="bn-BD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endParaRPr lang="bn-BD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10546" y="153691"/>
            <a:ext cx="3107432" cy="957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solidFill>
                <a:schemeClr val="tx1"/>
              </a:solidFill>
            </a:endParaRPr>
          </a:p>
          <a:p>
            <a:pPr algn="ctr"/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9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14801" y="136940"/>
            <a:ext cx="4063395" cy="102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পার্বণ</a:t>
            </a:r>
            <a:endParaRPr lang="bn-BD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Can 3"/>
          <p:cNvSpPr/>
          <p:nvPr/>
        </p:nvSpPr>
        <p:spPr>
          <a:xfrm>
            <a:off x="600502" y="1405719"/>
            <a:ext cx="10631606" cy="5109163"/>
          </a:xfrm>
          <a:prstGeom prst="can">
            <a:avLst>
              <a:gd name="adj" fmla="val 683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পূজা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পূজা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মানে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শ্রদ্ধা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জ্ঞাপন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দেবীকে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পুস্পপত্র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নৈবেদ্য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ইত্যাদি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দিয়ে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শ্রদ্ধা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জ্ঞাপন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পূজা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বলে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</a:p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পার্বণ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পার্বণ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অর্থ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পর্ব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উৎসব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উৎসব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মানে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আনন্দানুষ্ঠান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হিন্দু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ধর্মের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বিধিবিধান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দেব-দেবীর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পূজায়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ধরনের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উৎসবের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আয়োজন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পূজাকে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কেন্দ্র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আনন্দ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পরিবেশের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সৃষ্টি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পার্বণ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30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704" y="1073223"/>
            <a:ext cx="4045202" cy="302999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871356" y="113173"/>
            <a:ext cx="5492330" cy="841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ঈশ্বর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নিরাকার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সাকার</a:t>
            </a:r>
            <a:endParaRPr lang="bn-BD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600502" y="4222059"/>
            <a:ext cx="10631606" cy="2292823"/>
          </a:xfrm>
          <a:prstGeom prst="can">
            <a:avLst>
              <a:gd name="adj" fmla="val 5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ঈশ্ব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নিরাকার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হলেও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মানবকল্যানের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জন্য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তিনি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রূপে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পৃথিবীতে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আবির্ভূত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থাকেন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61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809</Words>
  <Application>Microsoft Office PowerPoint</Application>
  <PresentationFormat>Widescreen</PresentationFormat>
  <Paragraphs>132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PT Serif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Night</dc:creator>
  <cp:lastModifiedBy>night</cp:lastModifiedBy>
  <cp:revision>231</cp:revision>
  <dcterms:created xsi:type="dcterms:W3CDTF">2019-09-03T07:54:05Z</dcterms:created>
  <dcterms:modified xsi:type="dcterms:W3CDTF">2019-10-18T11:25:28Z</dcterms:modified>
</cp:coreProperties>
</file>