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92" r:id="rId4"/>
    <p:sldId id="278" r:id="rId5"/>
    <p:sldId id="280" r:id="rId6"/>
    <p:sldId id="276" r:id="rId7"/>
    <p:sldId id="258" r:id="rId8"/>
    <p:sldId id="279" r:id="rId9"/>
    <p:sldId id="281" r:id="rId10"/>
    <p:sldId id="282" r:id="rId11"/>
    <p:sldId id="283" r:id="rId12"/>
    <p:sldId id="284" r:id="rId13"/>
    <p:sldId id="285" r:id="rId14"/>
    <p:sldId id="256" r:id="rId15"/>
    <p:sldId id="259" r:id="rId16"/>
    <p:sldId id="260" r:id="rId17"/>
    <p:sldId id="262" r:id="rId18"/>
    <p:sldId id="261" r:id="rId19"/>
    <p:sldId id="263" r:id="rId20"/>
    <p:sldId id="264" r:id="rId21"/>
    <p:sldId id="265" r:id="rId22"/>
    <p:sldId id="266" r:id="rId23"/>
    <p:sldId id="268" r:id="rId24"/>
    <p:sldId id="288" r:id="rId25"/>
    <p:sldId id="294" r:id="rId26"/>
    <p:sldId id="295" r:id="rId27"/>
    <p:sldId id="296" r:id="rId28"/>
    <p:sldId id="286" r:id="rId29"/>
    <p:sldId id="289" r:id="rId30"/>
    <p:sldId id="291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8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6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4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1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2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A90E-E1EE-4773-B222-D3DEE0026AE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3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gif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114300" ty="-190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6782" y="1093150"/>
            <a:ext cx="79634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ABDUR RAZZAK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DHALAHARA WESTPARA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SECONDARY GIRLS’ SCHOOL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abdurrazzakmtrt@gmail.com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 01721588402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20" y="1298191"/>
            <a:ext cx="1371600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361644" y="154547"/>
            <a:ext cx="2477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dirty="0" smtClean="0"/>
              <a:t>IDENTITY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96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2033490"/>
            <a:ext cx="3460376" cy="3586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232425"/>
              </a:clrFrom>
              <a:clrTo>
                <a:srgbClr val="232425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995197"/>
            <a:ext cx="3712870" cy="3586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3031" y="154546"/>
            <a:ext cx="11887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INDIVIDUAL </a:t>
            </a:r>
            <a:r>
              <a:rPr lang="en-US" sz="4000" dirty="0"/>
              <a:t>WORK </a:t>
            </a:r>
            <a:r>
              <a:rPr lang="en-US" sz="4000" dirty="0" smtClean="0"/>
              <a:t>                                           10  MINUTES</a:t>
            </a:r>
          </a:p>
          <a:p>
            <a:r>
              <a:rPr lang="en-US" sz="4000" dirty="0" smtClean="0"/>
              <a:t> by answering question		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48343" y="5634899"/>
            <a:ext cx="3805646" cy="658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r>
              <a:rPr lang="en-US" sz="4000" dirty="0" smtClean="0"/>
              <a:t>Electricity is  in.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48343" y="5694714"/>
            <a:ext cx="3805646" cy="658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r>
              <a:rPr lang="en-US" sz="4000" dirty="0" smtClean="0"/>
              <a:t>BREAK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48343" y="5664806"/>
            <a:ext cx="3805646" cy="658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r>
              <a:rPr lang="en-US" sz="4000" dirty="0" smtClean="0"/>
              <a:t>Load Shedding</a:t>
            </a:r>
            <a:endParaRPr lang="en-US" sz="4000" dirty="0"/>
          </a:p>
        </p:txBody>
      </p:sp>
      <p:sp>
        <p:nvSpPr>
          <p:cNvPr id="8" name="Smiley Face 7"/>
          <p:cNvSpPr/>
          <p:nvPr/>
        </p:nvSpPr>
        <p:spPr>
          <a:xfrm>
            <a:off x="6512513" y="1410349"/>
            <a:ext cx="3735977" cy="3962853"/>
          </a:xfrm>
          <a:prstGeom prst="smileyFace">
            <a:avLst>
              <a:gd name="adj" fmla="val -4653"/>
            </a:avLst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39395" y="5305567"/>
            <a:ext cx="5273040" cy="658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When does it occur?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26926" y="5305566"/>
            <a:ext cx="5097977" cy="658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r>
              <a:rPr lang="en-US" sz="4000" dirty="0" smtClean="0"/>
              <a:t>during the pic hour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08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342" y="5664806"/>
            <a:ext cx="4409187" cy="6586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r>
              <a:rPr lang="en-US" sz="4000" dirty="0" smtClean="0"/>
              <a:t>Why does it occur?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447536"/>
            <a:ext cx="4519178" cy="399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348342" y="4584753"/>
            <a:ext cx="5111554" cy="658663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r>
              <a:rPr lang="en-US" sz="4000" dirty="0" smtClean="0"/>
              <a:t>due to less production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447536"/>
            <a:ext cx="4519178" cy="3926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9" r="6386"/>
          <a:stretch/>
        </p:blipFill>
        <p:spPr>
          <a:xfrm>
            <a:off x="296080" y="302260"/>
            <a:ext cx="4656869" cy="41372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0" y="4584751"/>
            <a:ext cx="6131972" cy="658663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due to</a:t>
            </a:r>
            <a:r>
              <a:rPr lang="en-US" sz="4000" dirty="0" smtClean="0"/>
              <a:t>   illegal connection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6139542" y="4476399"/>
            <a:ext cx="5111554" cy="658663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r>
              <a:rPr lang="en-US" sz="4000" dirty="0"/>
              <a:t>due to</a:t>
            </a:r>
            <a:r>
              <a:rPr lang="en-US" sz="4000" dirty="0" smtClean="0"/>
              <a:t> system loss</a:t>
            </a:r>
            <a:endParaRPr lang="en-US" sz="4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72" y="447537"/>
            <a:ext cx="4762500" cy="3991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6147112" y="4500429"/>
            <a:ext cx="5111554" cy="658663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r>
              <a:rPr lang="en-US" sz="4000" dirty="0"/>
              <a:t>due to</a:t>
            </a:r>
            <a:r>
              <a:rPr lang="en-US" sz="4000" dirty="0" smtClean="0"/>
              <a:t> misuse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69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381" y="5665119"/>
            <a:ext cx="5643156" cy="658663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What are the bad effects?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1" y="558708"/>
            <a:ext cx="4905949" cy="3660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26570" y="4809666"/>
            <a:ext cx="5643156" cy="658663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students can’t read.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5" y="558707"/>
            <a:ext cx="4520418" cy="36605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329031" y="4793589"/>
            <a:ext cx="6139545" cy="658663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environment becomes dark.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558707"/>
            <a:ext cx="5303520" cy="3503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5930537" y="4197252"/>
            <a:ext cx="6139545" cy="658663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productions are  stopped.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67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9861" y="544460"/>
            <a:ext cx="6863681" cy="1708409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r>
              <a:rPr lang="en-US" sz="4800" dirty="0" smtClean="0"/>
              <a:t>Way of reducing load shedding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843406" y="3155139"/>
            <a:ext cx="10195656" cy="2470409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r>
              <a:rPr lang="en-US" sz="8000" dirty="0" smtClean="0"/>
              <a:t>By solving the causes of load shedding.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719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1373700"/>
            <a:ext cx="9423227" cy="5287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ounded Rectangular Callout 3"/>
          <p:cNvSpPr/>
          <p:nvPr/>
        </p:nvSpPr>
        <p:spPr>
          <a:xfrm>
            <a:off x="1133341" y="1502149"/>
            <a:ext cx="4711613" cy="956390"/>
          </a:xfrm>
          <a:prstGeom prst="wedgeRoundRectCallout">
            <a:avLst>
              <a:gd name="adj1" fmla="val 63225"/>
              <a:gd name="adj2" fmla="val 135212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 : Hello Sharmin, how’re you?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830325" y="5027801"/>
            <a:ext cx="4359294" cy="675500"/>
          </a:xfrm>
          <a:prstGeom prst="wedgeRoundRectCallout">
            <a:avLst>
              <a:gd name="adj1" fmla="val -62653"/>
              <a:gd name="adj2" fmla="val -235893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 : Not so good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3327" y="0"/>
            <a:ext cx="11547964" cy="1386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PAIR WORK                                     15 MIN.</a:t>
            </a:r>
            <a:endParaRPr lang="en-US" sz="4800" dirty="0"/>
          </a:p>
          <a:p>
            <a:pPr algn="ctr"/>
            <a:r>
              <a:rPr lang="en-US" sz="4800" dirty="0" smtClean="0"/>
              <a:t>Every single pair will make dialogue</a:t>
            </a:r>
          </a:p>
        </p:txBody>
      </p:sp>
    </p:spTree>
    <p:extLst>
      <p:ext uri="{BB962C8B-B14F-4D97-AF65-F5344CB8AC3E}">
        <p14:creationId xmlns:p14="http://schemas.microsoft.com/office/powerpoint/2010/main" val="8954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8" y="118503"/>
            <a:ext cx="11075830" cy="62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592429" y="417310"/>
            <a:ext cx="4829577" cy="956390"/>
          </a:xfrm>
          <a:prstGeom prst="wedgeRoundRectCallout">
            <a:avLst>
              <a:gd name="adj1" fmla="val 69625"/>
              <a:gd name="adj2" fmla="val 139252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371052" y="4288665"/>
            <a:ext cx="6820948" cy="1609859"/>
          </a:xfrm>
          <a:prstGeom prst="wedgeRoundRectCallout">
            <a:avLst>
              <a:gd name="adj1" fmla="val -70976"/>
              <a:gd name="adj2" fmla="val -112837"/>
              <a:gd name="adj3" fmla="val 16667"/>
            </a:avLst>
          </a:prstGeom>
          <a:ln w="9525" cap="rnd" cmpd="sng" algn="ctr">
            <a:solidFill>
              <a:srgbClr val="00B0F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algn="ctr" defTabSz="351130"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51130"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you see load shedding is going on ?</a:t>
            </a:r>
          </a:p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2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0" y="105624"/>
            <a:ext cx="11075830" cy="6215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708338" y="314279"/>
            <a:ext cx="4816699" cy="1089518"/>
          </a:xfrm>
          <a:prstGeom prst="wedgeRoundRectCallout">
            <a:avLst>
              <a:gd name="adj1" fmla="val 69625"/>
              <a:gd name="adj2" fmla="val 139252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 : 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load shedding?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593466" y="4378816"/>
            <a:ext cx="7396765" cy="1159099"/>
          </a:xfrm>
          <a:prstGeom prst="wedgeRoundRectCallout">
            <a:avLst>
              <a:gd name="adj1" fmla="val -59283"/>
              <a:gd name="adj2" fmla="val -16355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algn="ctr" defTabSz="351130"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51130"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shedding is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discontinuation of electricity supply.</a:t>
            </a:r>
          </a:p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3" y="321345"/>
            <a:ext cx="11075830" cy="6215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ounded Rectangular Callout 3"/>
          <p:cNvSpPr/>
          <p:nvPr/>
        </p:nvSpPr>
        <p:spPr>
          <a:xfrm>
            <a:off x="6151995" y="4369078"/>
            <a:ext cx="4829577" cy="956390"/>
          </a:xfrm>
          <a:prstGeom prst="wedgeRoundRectCallout">
            <a:avLst>
              <a:gd name="adj1" fmla="val -93841"/>
              <a:gd name="adj2" fmla="val -17989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right you are.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36807" y="517685"/>
            <a:ext cx="6283383" cy="1143625"/>
          </a:xfrm>
          <a:prstGeom prst="wedgeRoundRectCallout">
            <a:avLst>
              <a:gd name="adj1" fmla="val 47444"/>
              <a:gd name="adj2" fmla="val 131115"/>
              <a:gd name="adj3" fmla="val 16667"/>
            </a:avLst>
          </a:prstGeom>
          <a:solidFill>
            <a:schemeClr val="bg2"/>
          </a:solidFill>
          <a:ln w="9525" cap="rnd" cmpd="sng" algn="ctr">
            <a:solidFill>
              <a:srgbClr val="00B0F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351130"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51130">
              <a:defRPr/>
            </a:pPr>
            <a:r>
              <a:rPr 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Do 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you mean it the break of electricity? </a:t>
            </a:r>
          </a:p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9971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6" y="214601"/>
            <a:ext cx="11075830" cy="6215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515155" y="476518"/>
            <a:ext cx="4675032" cy="1103244"/>
          </a:xfrm>
          <a:prstGeom prst="wedgeRoundRectCallout">
            <a:avLst>
              <a:gd name="adj1" fmla="val 77614"/>
              <a:gd name="adj2" fmla="val 122909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When </a:t>
            </a:r>
            <a:r>
              <a:rPr lang="en-US" sz="4000" b="1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does it occur?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336405" y="4829577"/>
            <a:ext cx="5679583" cy="734095"/>
          </a:xfrm>
          <a:prstGeom prst="wedgeRoundRectCallout">
            <a:avLst>
              <a:gd name="adj1" fmla="val -92585"/>
              <a:gd name="adj2" fmla="val -28501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351130"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51130"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pick hour.</a:t>
            </a:r>
          </a:p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96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103032"/>
            <a:ext cx="11440350" cy="66454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ounded Rectangular Callout 3"/>
          <p:cNvSpPr/>
          <p:nvPr/>
        </p:nvSpPr>
        <p:spPr>
          <a:xfrm>
            <a:off x="270457" y="332257"/>
            <a:ext cx="5254580" cy="1017432"/>
          </a:xfrm>
          <a:prstGeom prst="wedgeRoundRectCallout">
            <a:avLst>
              <a:gd name="adj1" fmla="val 69625"/>
              <a:gd name="adj2" fmla="val 139252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 : 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what’s the cause of load shedding?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482596" y="4288665"/>
            <a:ext cx="7404604" cy="1120462"/>
          </a:xfrm>
          <a:prstGeom prst="wedgeRoundRectCallout">
            <a:avLst>
              <a:gd name="adj1" fmla="val -57609"/>
              <a:gd name="adj2" fmla="val -153134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51130"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51130"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noProof="0" dirty="0">
                <a:latin typeface="Andalus" pitchFamily="18" charset="-78"/>
                <a:cs typeface="Andalus" pitchFamily="18" charset="-78"/>
              </a:rPr>
              <a:t>T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here 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are many causes of load shedding.</a:t>
            </a:r>
          </a:p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86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8559" y="398102"/>
            <a:ext cx="180472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4656" y="1631101"/>
            <a:ext cx="8272532" cy="48320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DIALOGUE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</a:p>
          <a:p>
            <a:pPr algn="ctr"/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TITLE : LOAD SHEDDING</a:t>
            </a:r>
          </a:p>
          <a:p>
            <a:pPr algn="ctr"/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ix &amp; x</a:t>
            </a:r>
          </a:p>
          <a:p>
            <a:pPr algn="ctr"/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50 minutes </a:t>
            </a:r>
          </a:p>
        </p:txBody>
      </p:sp>
    </p:spTree>
    <p:extLst>
      <p:ext uri="{BB962C8B-B14F-4D97-AF65-F5344CB8AC3E}">
        <p14:creationId xmlns:p14="http://schemas.microsoft.com/office/powerpoint/2010/main" val="27350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7" y="324566"/>
            <a:ext cx="11075830" cy="62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592429" y="417310"/>
            <a:ext cx="4829577" cy="956390"/>
          </a:xfrm>
          <a:prstGeom prst="wedgeRoundRectCallout">
            <a:avLst>
              <a:gd name="adj1" fmla="val 69625"/>
              <a:gd name="adj2" fmla="val 139252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 :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explain it clearly 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199259" y="4247436"/>
            <a:ext cx="7790972" cy="2189409"/>
          </a:xfrm>
          <a:prstGeom prst="wedgeRoundRectCallout">
            <a:avLst>
              <a:gd name="adj1" fmla="val -54420"/>
              <a:gd name="adj2" fmla="val -914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causes of load shedding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misuse of electricity, less production,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mismanagement, corruption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illegal connection and system loss.</a:t>
            </a:r>
          </a:p>
        </p:txBody>
      </p:sp>
    </p:spTree>
    <p:extLst>
      <p:ext uri="{BB962C8B-B14F-4D97-AF65-F5344CB8AC3E}">
        <p14:creationId xmlns:p14="http://schemas.microsoft.com/office/powerpoint/2010/main" val="36585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0" y="144261"/>
            <a:ext cx="11075830" cy="6215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197049" y="352916"/>
            <a:ext cx="6516709" cy="956390"/>
          </a:xfrm>
          <a:prstGeom prst="wedgeRoundRectCallout">
            <a:avLst>
              <a:gd name="adj1" fmla="val 45712"/>
              <a:gd name="adj2" fmla="val 141945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 :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tell me the bad effect of load shedding?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096488" y="4277825"/>
            <a:ext cx="6867985" cy="2290401"/>
          </a:xfrm>
          <a:prstGeom prst="wedgeRoundRectCallout">
            <a:avLst>
              <a:gd name="adj1" fmla="val -68466"/>
              <a:gd name="adj2" fmla="val -10262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51130"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51130"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operation theater are stopped, students can’t study, environment becomes ghostly dark. So, anarchy increases. </a:t>
            </a:r>
          </a:p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4" y="92745"/>
            <a:ext cx="11075830" cy="62153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ounded Rectangular Callout 3"/>
          <p:cNvSpPr/>
          <p:nvPr/>
        </p:nvSpPr>
        <p:spPr>
          <a:xfrm>
            <a:off x="592429" y="417310"/>
            <a:ext cx="4829577" cy="956390"/>
          </a:xfrm>
          <a:prstGeom prst="wedgeRoundRectCallout">
            <a:avLst>
              <a:gd name="adj1" fmla="val 69625"/>
              <a:gd name="adj2" fmla="val 139252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 :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Then, what should we do?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534112" y="3997493"/>
            <a:ext cx="7456120" cy="2538536"/>
          </a:xfrm>
          <a:prstGeom prst="wedgeRoundRectCallout">
            <a:avLst>
              <a:gd name="adj1" fmla="val -57816"/>
              <a:gd name="adj2" fmla="val -8876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corruption, illegal connection, system loss,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misuse, mismanagement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electricity, increase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and so on.</a:t>
            </a:r>
          </a:p>
        </p:txBody>
      </p:sp>
    </p:spTree>
    <p:extLst>
      <p:ext uri="{BB962C8B-B14F-4D97-AF65-F5344CB8AC3E}">
        <p14:creationId xmlns:p14="http://schemas.microsoft.com/office/powerpoint/2010/main" val="503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4" y="131382"/>
            <a:ext cx="11075830" cy="62153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ounded Rectangular Callout 3"/>
          <p:cNvSpPr/>
          <p:nvPr/>
        </p:nvSpPr>
        <p:spPr>
          <a:xfrm>
            <a:off x="321973" y="558978"/>
            <a:ext cx="5318974" cy="956390"/>
          </a:xfrm>
          <a:prstGeom prst="wedgeRoundRectCallout">
            <a:avLst>
              <a:gd name="adj1" fmla="val 66962"/>
              <a:gd name="adj2" fmla="val 128479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 :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valuable information.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40947" y="4486889"/>
            <a:ext cx="4359294" cy="675500"/>
          </a:xfrm>
          <a:prstGeom prst="wedgeRoundRectCallout">
            <a:avLst>
              <a:gd name="adj1" fmla="val -88947"/>
              <a:gd name="adj2" fmla="val -279744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 : You too.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87887" y="170644"/>
            <a:ext cx="9317864" cy="14478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 work			15 min.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988713" y="1916805"/>
            <a:ext cx="8153400" cy="42672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Each group develop a dialogue on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Load shedding.”</a:t>
            </a:r>
          </a:p>
          <a:p>
            <a:pPr algn="ctr"/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1" y="2064116"/>
            <a:ext cx="43091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Not so good.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1389118"/>
            <a:ext cx="689862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Hello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how’re you?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2675685"/>
            <a:ext cx="398503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But why?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5069" y="3343155"/>
            <a:ext cx="943856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Don’t you see load shedding is going on?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752600" y="3894732"/>
            <a:ext cx="594880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What’s load shedding?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0397" y="4521437"/>
            <a:ext cx="893803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is  discontinuation of electricity supply.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299623"/>
            <a:ext cx="915082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DIALOGUE BETWEEN SUMONA AND SHARMIN ABOUT LOAD SHEDDING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0628" y="5106212"/>
            <a:ext cx="906779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Sumana</a:t>
            </a:r>
            <a:r>
              <a:rPr lang="en-US" sz="32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: Do you mean it the break of electricity?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5783800"/>
            <a:ext cx="639559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Yes, right you are.</a:t>
            </a:r>
          </a:p>
        </p:txBody>
      </p:sp>
    </p:spTree>
    <p:extLst>
      <p:ext uri="{BB962C8B-B14F-4D97-AF65-F5344CB8AC3E}">
        <p14:creationId xmlns:p14="http://schemas.microsoft.com/office/powerpoint/2010/main" val="31550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52401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Sumana</a:t>
            </a:r>
            <a:r>
              <a:rPr lang="en-US" sz="32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: When does it occur?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737176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During pick hour.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129238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But what’s the cause of load shedding?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18156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Sharmin</a:t>
            </a:r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: Yes, there are many causes of load shedding.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0216" y="2832470"/>
            <a:ext cx="88539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Sharmin : The main causes of load shedding. They are                   </a:t>
            </a:r>
          </a:p>
          <a:p>
            <a:pPr lvl="0" algn="just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misuse of electricity, less production, mis-</a:t>
            </a:r>
          </a:p>
          <a:p>
            <a:pPr lvl="0" algn="just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management, corruption, illegal connection </a:t>
            </a:r>
          </a:p>
          <a:p>
            <a:pPr lvl="0" algn="just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and system loss.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8522" y="230925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Please explain it clearly 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0" y="4618783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Would you tell me the bad effect of load 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shedding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79548"/>
            <a:ext cx="6779340" cy="8596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1598970" y="102010"/>
            <a:ext cx="89154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Production and operation theater are </a:t>
            </a:r>
          </a:p>
          <a:p>
            <a:pPr lvl="0"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stopped, students can’t study, environment</a:t>
            </a:r>
          </a:p>
          <a:p>
            <a:pPr lvl="0"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becomes ghostly dark. So, anarchy increases.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0048" y="2010465"/>
            <a:ext cx="891540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We should stopped corruption, illegal</a:t>
            </a:r>
          </a:p>
          <a:p>
            <a:pPr lvl="0"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connection, system loss,    misuse and</a:t>
            </a:r>
          </a:p>
          <a:p>
            <a:pPr lvl="0"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mismanagement of electricity and increase </a:t>
            </a:r>
          </a:p>
          <a:p>
            <a:pPr lvl="0"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production and so 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780095"/>
            <a:ext cx="571377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Anything else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18535" y="4251137"/>
            <a:ext cx="62103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Anything else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731384"/>
            <a:ext cx="88392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We should use energy saving bulb and be     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aware of using electricity 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2385" y="5580963"/>
            <a:ext cx="982857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Thank you for your valuable information.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1" y="6069182"/>
            <a:ext cx="352987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Welcome.</a:t>
            </a:r>
          </a:p>
        </p:txBody>
      </p:sp>
    </p:spTree>
    <p:extLst>
      <p:ext uri="{BB962C8B-B14F-4D97-AF65-F5344CB8AC3E}">
        <p14:creationId xmlns:p14="http://schemas.microsoft.com/office/powerpoint/2010/main" val="34900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8654" y="460419"/>
            <a:ext cx="9053847" cy="995422"/>
          </a:xfrm>
          <a:prstGeom prst="wedgeEllipseCallout">
            <a:avLst>
              <a:gd name="adj1" fmla="val -23326"/>
              <a:gd name="adj2" fmla="val 149337"/>
            </a:avLst>
          </a:prstGeom>
          <a:solidFill>
            <a:schemeClr val="accent6">
              <a:lumMod val="20000"/>
              <a:lumOff val="80000"/>
            </a:schemeClr>
          </a:solidFill>
          <a:ln w="1524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itchFamily="18" charset="0"/>
              </a:rPr>
              <a:t>FEEDBACK		5 min.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003" y="2727251"/>
            <a:ext cx="11397802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questions-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load shedding 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does it occur 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causes of load shedding?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bad effect of load shedding?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stop load shedding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6746" y="485104"/>
            <a:ext cx="8001000" cy="5354472"/>
            <a:chOff x="762000" y="970128"/>
            <a:chExt cx="7924800" cy="5354472"/>
          </a:xfrm>
        </p:grpSpPr>
        <p:sp>
          <p:nvSpPr>
            <p:cNvPr id="5" name="Rectangle 4"/>
            <p:cNvSpPr/>
            <p:nvPr/>
          </p:nvSpPr>
          <p:spPr>
            <a:xfrm>
              <a:off x="1333500" y="3124200"/>
              <a:ext cx="6781800" cy="32004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</a:rPr>
                <a:t> Develop a dialogue about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</a:rPr>
                <a:t>Traffic Jam </a:t>
              </a:r>
            </a:p>
          </p:txBody>
        </p:sp>
        <p:sp>
          <p:nvSpPr>
            <p:cNvPr id="7" name="Trapezoid 6"/>
            <p:cNvSpPr/>
            <p:nvPr/>
          </p:nvSpPr>
          <p:spPr>
            <a:xfrm>
              <a:off x="762000" y="970128"/>
              <a:ext cx="7924800" cy="22860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Homework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6258" y="438360"/>
            <a:ext cx="6858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Acknowledgement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577" y="1665566"/>
            <a:ext cx="923703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Muktopaath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NCTB , A2I respective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officials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Prof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S. Yoffie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473" y="3169601"/>
            <a:ext cx="11205239" cy="29238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7030A0"/>
                </a:solidFill>
                <a:latin typeface="Book Antiqua" pitchFamily="18" charset="0"/>
                <a:cs typeface="Nikosh" pitchFamily="2" charset="0"/>
              </a:rPr>
              <a:t>Note for the teachers:</a:t>
            </a:r>
          </a:p>
          <a:p>
            <a:pPr algn="just"/>
            <a:r>
              <a:rPr lang="en-US" sz="28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I</a:t>
            </a:r>
            <a:r>
              <a:rPr lang="en-US" sz="3600" b="1" dirty="0" smtClean="0">
                <a:latin typeface="Book Antiqua" pitchFamily="18" charset="0"/>
                <a:cs typeface="Nikosh" pitchFamily="2" charset="0"/>
              </a:rPr>
              <a:t>mplementation of such model content depends on the class room situation and skills of the teachers. If the situation demands please edit it according to Ss’ demands.</a:t>
            </a:r>
            <a:endParaRPr lang="en-US" sz="3600" b="1" dirty="0">
              <a:latin typeface="Book Antiqua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5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954369" y="253284"/>
            <a:ext cx="6934200" cy="28956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Advice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4527" y="3699456"/>
            <a:ext cx="6934200" cy="2819400"/>
          </a:xfrm>
          <a:prstGeom prst="roundRect">
            <a:avLst/>
          </a:prstGeom>
          <a:solidFill>
            <a:schemeClr val="accent3"/>
          </a:solidFill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“Save energy”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8370" y="1459605"/>
            <a:ext cx="7583606" cy="4419601"/>
            <a:chOff x="2006861" y="828540"/>
            <a:chExt cx="7583606" cy="4419601"/>
          </a:xfrm>
        </p:grpSpPr>
        <p:grpSp>
          <p:nvGrpSpPr>
            <p:cNvPr id="3" name="Group 2"/>
            <p:cNvGrpSpPr/>
            <p:nvPr/>
          </p:nvGrpSpPr>
          <p:grpSpPr>
            <a:xfrm>
              <a:off x="2006861" y="828540"/>
              <a:ext cx="7583606" cy="4419601"/>
              <a:chOff x="950794" y="609599"/>
              <a:chExt cx="7583606" cy="441960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15" t="22222" r="17343" b="17778"/>
              <a:stretch/>
            </p:blipFill>
            <p:spPr>
              <a:xfrm>
                <a:off x="950794" y="609599"/>
                <a:ext cx="3048000" cy="441960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Line Callout 1 5"/>
              <p:cNvSpPr/>
              <p:nvPr/>
            </p:nvSpPr>
            <p:spPr>
              <a:xfrm>
                <a:off x="4343400" y="2665927"/>
                <a:ext cx="4191000" cy="2363273"/>
              </a:xfrm>
              <a:prstGeom prst="borderCallout1">
                <a:avLst>
                  <a:gd name="adj1" fmla="val -198"/>
                  <a:gd name="adj2" fmla="val 670"/>
                  <a:gd name="adj3" fmla="val 99921"/>
                  <a:gd name="adj4" fmla="val -4876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r>
                  <a:rPr lang="en-US" sz="72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THANKS ALL</a:t>
                </a:r>
                <a:endPara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3322749" y="5248141"/>
              <a:ext cx="2076718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26" y="248249"/>
            <a:ext cx="2095500" cy="2095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8904933" y="419096"/>
            <a:ext cx="2614411" cy="2324104"/>
            <a:chOff x="9497361" y="-353636"/>
            <a:chExt cx="2614411" cy="2324104"/>
          </a:xfrm>
        </p:grpSpPr>
        <p:graphicFrame>
          <p:nvGraphicFramePr>
            <p:cNvPr id="11" name="Object 10">
              <a:hlinkClick r:id="" action="ppaction://noaction">
                <a:snd r:embed="rId7" name="applause.wav"/>
              </a:hlinkClick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6690445"/>
                </p:ext>
              </p:extLst>
            </p:nvPr>
          </p:nvGraphicFramePr>
          <p:xfrm>
            <a:off x="9729010" y="-353636"/>
            <a:ext cx="2151115" cy="2324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Packager Shell Object" showAsIcon="1" r:id="rId8" imgW="453240" imgH="491040" progId="Package">
                    <p:embed/>
                  </p:oleObj>
                </mc:Choice>
                <mc:Fallback>
                  <p:oleObj name="Packager Shell Object" showAsIcon="1" r:id="rId8" imgW="453240" imgH="49104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729010" y="-353636"/>
                          <a:ext cx="2151115" cy="2324104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Up Arrow 11"/>
            <p:cNvSpPr/>
            <p:nvPr/>
          </p:nvSpPr>
          <p:spPr>
            <a:xfrm>
              <a:off x="9497361" y="1048555"/>
              <a:ext cx="2614411" cy="921913"/>
            </a:xfrm>
            <a:prstGeom prst="upArrow">
              <a:avLst>
                <a:gd name="adj1" fmla="val 50000"/>
                <a:gd name="adj2" fmla="val 76542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</a:p>
            <a:p>
              <a:pPr algn="ctr"/>
              <a:r>
                <a:rPr lang="en-US" sz="3600" dirty="0" smtClean="0"/>
                <a:t>CLICK</a:t>
              </a:r>
              <a:endParaRPr lang="en-US" sz="3600" dirty="0"/>
            </a:p>
            <a:p>
              <a:pPr algn="ctr"/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89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8683" y="784469"/>
            <a:ext cx="7176965" cy="83099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 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56900" y="1978623"/>
            <a:ext cx="11320530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the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be able to –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 load   shedding.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bad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 load   shedding.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explain  solution of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load   shedding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dialogue on load shedding. </a:t>
            </a:r>
          </a:p>
        </p:txBody>
      </p:sp>
    </p:spTree>
    <p:extLst>
      <p:ext uri="{BB962C8B-B14F-4D97-AF65-F5344CB8AC3E}">
        <p14:creationId xmlns:p14="http://schemas.microsoft.com/office/powerpoint/2010/main" val="24516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id2705338-728px-Draw-a-Wild-Flower-Step-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45" y="1617256"/>
            <a:ext cx="9870358" cy="54339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3" name="Rectangle 2"/>
          <p:cNvSpPr/>
          <p:nvPr/>
        </p:nvSpPr>
        <p:spPr>
          <a:xfrm>
            <a:off x="2614825" y="566568"/>
            <a:ext cx="6965901" cy="5817358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r>
              <a:rPr lang="en-US" sz="6000" b="1" dirty="0" smtClean="0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Dhalahara   Westpara   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Secondary    Girls’   School</a:t>
            </a:r>
            <a:endParaRPr lang="en-US" sz="96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3412" y="1424073"/>
            <a:ext cx="5008729" cy="3820993"/>
          </a:xfrm>
          <a:prstGeom prst="rect">
            <a:avLst/>
          </a:prstGeom>
        </p:spPr>
        <p:txBody>
          <a:bodyPr>
            <a:prstTxWarp prst="textCircle">
              <a:avLst/>
            </a:prstTxWarp>
            <a:spAutoFit/>
          </a:bodyPr>
          <a:lstStyle/>
          <a:p>
            <a:r>
              <a:rPr lang="en-US" sz="66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  TO  </a:t>
            </a:r>
            <a:r>
              <a:rPr lang="en-US" sz="6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MULTIMEDIA   CLASS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7463" y="2508394"/>
            <a:ext cx="48606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897" y="278086"/>
            <a:ext cx="2975019" cy="82424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Warm up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9580726" y="154444"/>
            <a:ext cx="2303258" cy="82424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5</a:t>
            </a:r>
            <a:r>
              <a:rPr lang="en-US" sz="4800" dirty="0" smtClean="0"/>
              <a:t> min.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593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04624"/>
            <a:ext cx="8763330" cy="4420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Horizontal Scroll 2"/>
          <p:cNvSpPr/>
          <p:nvPr/>
        </p:nvSpPr>
        <p:spPr>
          <a:xfrm>
            <a:off x="304800" y="0"/>
            <a:ext cx="8458200" cy="9906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What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they doing?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5638800"/>
            <a:ext cx="8458200" cy="990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T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 are making a dialogue.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5400000">
            <a:off x="7359533" y="1860996"/>
            <a:ext cx="6632620" cy="2910627"/>
          </a:xfrm>
          <a:prstGeom prst="downArrow">
            <a:avLst>
              <a:gd name="adj1" fmla="val 27176"/>
              <a:gd name="adj2" fmla="val 3421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Look at the picture</a:t>
            </a:r>
            <a:r>
              <a:rPr lang="en-US" sz="4000" dirty="0" smtClean="0">
                <a:solidFill>
                  <a:srgbClr val="7030A0"/>
                </a:solidFill>
              </a:rPr>
              <a:t>.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8" y="1079013"/>
            <a:ext cx="7842104" cy="48030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r="7080"/>
          <a:stretch/>
        </p:blipFill>
        <p:spPr>
          <a:xfrm>
            <a:off x="2920045" y="1437867"/>
            <a:ext cx="6149009" cy="38828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Horizontal Scroll 5"/>
          <p:cNvSpPr/>
          <p:nvPr/>
        </p:nvSpPr>
        <p:spPr>
          <a:xfrm>
            <a:off x="2073498" y="123653"/>
            <a:ext cx="8305800" cy="9906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Why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they reading lighting candle ?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221605" y="5811538"/>
            <a:ext cx="8458200" cy="9906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load shedding is going on.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674253" y="326409"/>
            <a:ext cx="9144000" cy="23622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, What is </a:t>
            </a:r>
            <a:r>
              <a:rPr lang="en-US" sz="6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lesson? 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614411" y="2688609"/>
            <a:ext cx="9144000" cy="4169391"/>
          </a:xfrm>
          <a:prstGeom prst="cloudCallou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WRITING DIALOGUE ABOUT </a:t>
            </a:r>
            <a:r>
              <a:rPr lang="en-US" sz="6000" dirty="0" smtClean="0">
                <a:solidFill>
                  <a:srgbClr val="002060"/>
                </a:solidFill>
              </a:rPr>
              <a:t>LOAD SHEDDING 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73859" y="754487"/>
            <a:ext cx="9296400" cy="1371600"/>
          </a:xfrm>
          <a:prstGeom prst="cloud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remind what is dialogue?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656121" y="2697051"/>
            <a:ext cx="9144000" cy="3581400"/>
          </a:xfrm>
          <a:prstGeom prst="cloud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 is a written or spoken conversation between two or more persons.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860</Words>
  <Application>Microsoft Office PowerPoint</Application>
  <PresentationFormat>Widescreen</PresentationFormat>
  <Paragraphs>145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Andalus</vt:lpstr>
      <vt:lpstr>Arial</vt:lpstr>
      <vt:lpstr>Book Antiqua</vt:lpstr>
      <vt:lpstr>Calibri</vt:lpstr>
      <vt:lpstr>Calibri Light</vt:lpstr>
      <vt:lpstr>Nikosh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RAZZAK</dc:creator>
  <cp:lastModifiedBy>Windows User</cp:lastModifiedBy>
  <cp:revision>107</cp:revision>
  <dcterms:created xsi:type="dcterms:W3CDTF">2019-04-10T18:23:00Z</dcterms:created>
  <dcterms:modified xsi:type="dcterms:W3CDTF">2019-10-18T15:12:28Z</dcterms:modified>
</cp:coreProperties>
</file>