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92" r:id="rId4"/>
    <p:sldId id="278" r:id="rId5"/>
    <p:sldId id="280" r:id="rId6"/>
    <p:sldId id="276" r:id="rId7"/>
    <p:sldId id="258" r:id="rId8"/>
    <p:sldId id="279" r:id="rId9"/>
    <p:sldId id="281" r:id="rId10"/>
    <p:sldId id="282" r:id="rId11"/>
    <p:sldId id="283" r:id="rId12"/>
    <p:sldId id="284" r:id="rId13"/>
    <p:sldId id="285" r:id="rId14"/>
    <p:sldId id="256" r:id="rId15"/>
    <p:sldId id="259" r:id="rId16"/>
    <p:sldId id="260" r:id="rId17"/>
    <p:sldId id="262" r:id="rId18"/>
    <p:sldId id="261" r:id="rId19"/>
    <p:sldId id="263" r:id="rId20"/>
    <p:sldId id="264" r:id="rId21"/>
    <p:sldId id="265" r:id="rId22"/>
    <p:sldId id="266" r:id="rId23"/>
    <p:sldId id="268" r:id="rId24"/>
    <p:sldId id="288" r:id="rId25"/>
    <p:sldId id="294" r:id="rId26"/>
    <p:sldId id="295" r:id="rId27"/>
    <p:sldId id="296" r:id="rId28"/>
    <p:sldId id="286" r:id="rId29"/>
    <p:sldId id="289" r:id="rId30"/>
    <p:sldId id="291" r:id="rId31"/>
    <p:sldId id="29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92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8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42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3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61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4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1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2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79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82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2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7A90E-E1EE-4773-B222-D3DEE0026A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2FB8B-05F1-4543-BABD-4CCE9338E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3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.jpeg"/><Relationship Id="rId7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gif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-114300" ty="-190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26782" y="1093150"/>
            <a:ext cx="79634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MD. ABDUR RAZZAK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HEAD TEACHER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DHALAHARA WESTPARA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SECONDARY GIRLS’ SCHOOL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abdurrazzakmtrt@gmail.com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Phone number: 01721588402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420" y="1298191"/>
            <a:ext cx="1371600" cy="1737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361644" y="154547"/>
            <a:ext cx="2477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4400" dirty="0" smtClean="0"/>
              <a:t>IDENTITY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4969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48559" y="398102"/>
            <a:ext cx="1804725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TOPIC</a:t>
            </a:r>
          </a:p>
        </p:txBody>
      </p:sp>
      <p:sp>
        <p:nvSpPr>
          <p:cNvPr id="5" name="Rectangle 4"/>
          <p:cNvSpPr/>
          <p:nvPr/>
        </p:nvSpPr>
        <p:spPr>
          <a:xfrm>
            <a:off x="1914656" y="1631101"/>
            <a:ext cx="8272532" cy="48320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DIALOGUE 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WRITING</a:t>
            </a:r>
          </a:p>
          <a:p>
            <a:pPr algn="ctr"/>
            <a:endParaRPr lang="en-US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TITLE : LOAD SHEDDING</a:t>
            </a:r>
          </a:p>
          <a:p>
            <a:pPr algn="ctr"/>
            <a:endParaRPr lang="en-US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ix &amp; x</a:t>
            </a:r>
          </a:p>
          <a:p>
            <a:pPr algn="ctr"/>
            <a:endParaRPr lang="en-US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50 minutes </a:t>
            </a:r>
          </a:p>
        </p:txBody>
      </p:sp>
    </p:spTree>
    <p:extLst>
      <p:ext uri="{BB962C8B-B14F-4D97-AF65-F5344CB8AC3E}">
        <p14:creationId xmlns:p14="http://schemas.microsoft.com/office/powerpoint/2010/main" val="273507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26258" y="438360"/>
            <a:ext cx="68580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Acknowledgement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6577" y="1665566"/>
            <a:ext cx="9237033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Muktopaath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NCTB , A2I respective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officials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Prof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S. Yoffie 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2473" y="3169601"/>
            <a:ext cx="11205239" cy="29238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rgbClr val="7030A0"/>
                </a:solidFill>
                <a:latin typeface="Book Antiqua" pitchFamily="18" charset="0"/>
                <a:cs typeface="Nikosh" pitchFamily="2" charset="0"/>
              </a:rPr>
              <a:t>Note for the teachers:</a:t>
            </a:r>
          </a:p>
          <a:p>
            <a:pPr algn="just"/>
            <a:r>
              <a:rPr lang="en-US" sz="2800" b="1" dirty="0" smtClean="0">
                <a:solidFill>
                  <a:srgbClr val="003399"/>
                </a:solidFill>
                <a:latin typeface="Book Antiqua" pitchFamily="18" charset="0"/>
                <a:cs typeface="Nikosh" pitchFamily="2" charset="0"/>
              </a:rPr>
              <a:t>I</a:t>
            </a:r>
            <a:r>
              <a:rPr lang="en-US" sz="3600" b="1" dirty="0" smtClean="0">
                <a:latin typeface="Book Antiqua" pitchFamily="18" charset="0"/>
                <a:cs typeface="Nikosh" pitchFamily="2" charset="0"/>
              </a:rPr>
              <a:t>mplementation of such model content depends on the class room situation and skills of the teachers. If the situation demands please edit it according to Ss’ demands.</a:t>
            </a:r>
            <a:endParaRPr lang="en-US" sz="3600" b="1" dirty="0">
              <a:latin typeface="Book Antiqua" pitchFamily="18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5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28683" y="784469"/>
            <a:ext cx="7176965" cy="830997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/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  OUTCOMES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6900" y="1978623"/>
            <a:ext cx="11320530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After the end of the lesson the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Ss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will be able to –</a:t>
            </a:r>
          </a:p>
          <a:p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of  load   shedding.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bad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effect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of  load   shedding.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explain  solution of 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load   shedding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dialogue on load shedding. </a:t>
            </a:r>
          </a:p>
        </p:txBody>
      </p:sp>
    </p:spTree>
    <p:extLst>
      <p:ext uri="{BB962C8B-B14F-4D97-AF65-F5344CB8AC3E}">
        <p14:creationId xmlns:p14="http://schemas.microsoft.com/office/powerpoint/2010/main" val="245163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id2705338-728px-Draw-a-Wild-Flower-Step-7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445" y="1617256"/>
            <a:ext cx="9870358" cy="54339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</p:pic>
      <p:sp>
        <p:nvSpPr>
          <p:cNvPr id="3" name="Rectangle 2"/>
          <p:cNvSpPr/>
          <p:nvPr/>
        </p:nvSpPr>
        <p:spPr>
          <a:xfrm>
            <a:off x="2614825" y="566568"/>
            <a:ext cx="6965901" cy="5817358"/>
          </a:xfrm>
          <a:prstGeom prst="rect">
            <a:avLst/>
          </a:prstGeom>
        </p:spPr>
        <p:txBody>
          <a:bodyPr wrap="square">
            <a:prstTxWarp prst="textCircle">
              <a:avLst/>
            </a:prstTxWarp>
            <a:spAutoFit/>
          </a:bodyPr>
          <a:lstStyle/>
          <a:p>
            <a:r>
              <a:rPr lang="en-US" sz="6000" b="1" dirty="0" smtClean="0">
                <a:ln w="12700">
                  <a:solidFill>
                    <a:srgbClr val="FFFF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9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Dhalahara   Westpara   </a:t>
            </a:r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Secondary    Girls’   School</a:t>
            </a:r>
            <a:endParaRPr lang="en-US" sz="9600" b="1" dirty="0">
              <a:ln w="6600">
                <a:solidFill>
                  <a:srgbClr val="002060"/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93412" y="1424073"/>
            <a:ext cx="5008729" cy="3820993"/>
          </a:xfrm>
          <a:prstGeom prst="rect">
            <a:avLst/>
          </a:prstGeom>
        </p:spPr>
        <p:txBody>
          <a:bodyPr>
            <a:prstTxWarp prst="textCircle">
              <a:avLst/>
            </a:prstTxWarp>
            <a:spAutoFit/>
          </a:bodyPr>
          <a:lstStyle/>
          <a:p>
            <a:r>
              <a:rPr lang="en-US" sz="66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smtClean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WELCOME   TO  </a:t>
            </a:r>
            <a:r>
              <a:rPr lang="en-US" sz="66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MULTIMEDIA   CLASS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67463" y="2508394"/>
            <a:ext cx="486062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</a:p>
        </p:txBody>
      </p:sp>
      <p:sp>
        <p:nvSpPr>
          <p:cNvPr id="7" name="Rectangle 6"/>
          <p:cNvSpPr/>
          <p:nvPr/>
        </p:nvSpPr>
        <p:spPr>
          <a:xfrm>
            <a:off x="337897" y="278086"/>
            <a:ext cx="2975019" cy="82424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Warm up</a:t>
            </a:r>
            <a:endParaRPr lang="en-US" sz="4800" dirty="0"/>
          </a:p>
        </p:txBody>
      </p:sp>
      <p:sp>
        <p:nvSpPr>
          <p:cNvPr id="8" name="Rectangle 7"/>
          <p:cNvSpPr/>
          <p:nvPr/>
        </p:nvSpPr>
        <p:spPr>
          <a:xfrm>
            <a:off x="9580726" y="154444"/>
            <a:ext cx="2303258" cy="82424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5</a:t>
            </a:r>
            <a:r>
              <a:rPr lang="en-US" sz="4800" dirty="0" smtClean="0"/>
              <a:t> min.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5938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104624"/>
            <a:ext cx="8763330" cy="4420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Horizontal Scroll 2"/>
          <p:cNvSpPr/>
          <p:nvPr/>
        </p:nvSpPr>
        <p:spPr>
          <a:xfrm>
            <a:off x="304800" y="0"/>
            <a:ext cx="8458200" cy="990600"/>
          </a:xfrm>
          <a:prstGeom prst="horizontalScroll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sz="4800" dirty="0" smtClean="0">
                <a:solidFill>
                  <a:schemeClr val="tx1"/>
                </a:solidFill>
              </a:rPr>
              <a:t>What</a:t>
            </a:r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they doing? 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457200" y="5638800"/>
            <a:ext cx="8458200" cy="990600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sz="4800" dirty="0">
                <a:solidFill>
                  <a:schemeClr val="tx1"/>
                </a:solidFill>
              </a:rPr>
              <a:t>T</a:t>
            </a:r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hey are making a dialogue.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5400000">
            <a:off x="7359533" y="1860996"/>
            <a:ext cx="6632620" cy="2910627"/>
          </a:xfrm>
          <a:prstGeom prst="downArrow">
            <a:avLst>
              <a:gd name="adj1" fmla="val 27176"/>
              <a:gd name="adj2" fmla="val 34218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Look at the picture</a:t>
            </a:r>
            <a:r>
              <a:rPr lang="en-US" sz="4000" dirty="0" smtClean="0">
                <a:solidFill>
                  <a:srgbClr val="7030A0"/>
                </a:solidFill>
              </a:rPr>
              <a:t>.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98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98" y="1079013"/>
            <a:ext cx="7842104" cy="48030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" r="7080"/>
          <a:stretch/>
        </p:blipFill>
        <p:spPr>
          <a:xfrm>
            <a:off x="2920045" y="1437867"/>
            <a:ext cx="6149009" cy="388288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Horizontal Scroll 5"/>
          <p:cNvSpPr/>
          <p:nvPr/>
        </p:nvSpPr>
        <p:spPr>
          <a:xfrm>
            <a:off x="2073498" y="123653"/>
            <a:ext cx="8305800" cy="990600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Why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they reading lighting candle ?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2221605" y="5811538"/>
            <a:ext cx="8458200" cy="990600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load shedding is going on.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53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674253" y="326409"/>
            <a:ext cx="9144000" cy="2362200"/>
          </a:xfrm>
          <a:prstGeom prst="wedgeEllipseCallou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, What is </a:t>
            </a:r>
            <a:r>
              <a:rPr lang="en-US" sz="6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today’s lesson? 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2614411" y="2688609"/>
            <a:ext cx="9144000" cy="4169391"/>
          </a:xfrm>
          <a:prstGeom prst="cloudCallout">
            <a:avLst/>
          </a:prstGeom>
          <a:noFill/>
          <a:effectLst>
            <a:glow rad="2286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WRITING DIALOGUE ABOUT </a:t>
            </a:r>
            <a:r>
              <a:rPr lang="en-US" sz="6000" dirty="0" smtClean="0">
                <a:solidFill>
                  <a:srgbClr val="002060"/>
                </a:solidFill>
              </a:rPr>
              <a:t>LOAD SHEDDING  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5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1373859" y="754487"/>
            <a:ext cx="9296400" cy="1371600"/>
          </a:xfrm>
          <a:prstGeom prst="cloud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you remind what is dialogue?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1656121" y="2697051"/>
            <a:ext cx="9144000" cy="3581400"/>
          </a:xfrm>
          <a:prstGeom prst="cloud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Dialogue is a written or spoken conversation between two or more persons.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20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2033490"/>
            <a:ext cx="3460376" cy="35864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232425"/>
              </a:clrFrom>
              <a:clrTo>
                <a:srgbClr val="232425">
                  <a:alpha val="0"/>
                </a:srgbClr>
              </a:clrTo>
            </a:clrChange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1995197"/>
            <a:ext cx="3712870" cy="35864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03031" y="154546"/>
            <a:ext cx="118872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INDIVIDUAL </a:t>
            </a:r>
            <a:r>
              <a:rPr lang="en-US" sz="4000" dirty="0"/>
              <a:t>WORK </a:t>
            </a:r>
            <a:r>
              <a:rPr lang="en-US" sz="4000" dirty="0" smtClean="0"/>
              <a:t>                                           10  MINUTES</a:t>
            </a:r>
          </a:p>
          <a:p>
            <a:r>
              <a:rPr lang="en-US" sz="4000" dirty="0" smtClean="0"/>
              <a:t> by answering question		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348343" y="5634899"/>
            <a:ext cx="3805646" cy="658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r>
              <a:rPr lang="en-US" sz="4000" dirty="0" smtClean="0"/>
              <a:t>Electricity is  in.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348343" y="5694714"/>
            <a:ext cx="3805646" cy="658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r>
              <a:rPr lang="en-US" sz="4000" dirty="0" smtClean="0"/>
              <a:t>BREAK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348343" y="5664806"/>
            <a:ext cx="3805646" cy="658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r>
              <a:rPr lang="en-US" sz="4000" dirty="0" smtClean="0"/>
              <a:t>Load Shedding</a:t>
            </a:r>
            <a:endParaRPr lang="en-US" sz="4000" dirty="0"/>
          </a:p>
        </p:txBody>
      </p:sp>
      <p:sp>
        <p:nvSpPr>
          <p:cNvPr id="8" name="Smiley Face 7"/>
          <p:cNvSpPr/>
          <p:nvPr/>
        </p:nvSpPr>
        <p:spPr>
          <a:xfrm>
            <a:off x="6512513" y="1410349"/>
            <a:ext cx="3735977" cy="3962853"/>
          </a:xfrm>
          <a:prstGeom prst="smileyFace">
            <a:avLst>
              <a:gd name="adj" fmla="val -4653"/>
            </a:avLst>
          </a:prstGeom>
          <a:solidFill>
            <a:schemeClr val="tx1">
              <a:lumMod val="65000"/>
              <a:lumOff val="3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39395" y="5305567"/>
            <a:ext cx="5273040" cy="658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When does it occur?</a:t>
            </a:r>
            <a:endParaRPr lang="en-US" sz="4000" dirty="0"/>
          </a:p>
        </p:txBody>
      </p:sp>
      <p:sp>
        <p:nvSpPr>
          <p:cNvPr id="10" name="Rectangle 9"/>
          <p:cNvSpPr/>
          <p:nvPr/>
        </p:nvSpPr>
        <p:spPr>
          <a:xfrm>
            <a:off x="6126926" y="5305566"/>
            <a:ext cx="5097977" cy="658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r>
              <a:rPr lang="en-US" sz="4000" dirty="0" smtClean="0"/>
              <a:t>during the pic hour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087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8342" y="5664806"/>
            <a:ext cx="4409187" cy="65866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r>
              <a:rPr lang="en-US" sz="4000" dirty="0" smtClean="0"/>
              <a:t>Why does it occur?</a:t>
            </a:r>
            <a:endParaRPr lang="en-US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447536"/>
            <a:ext cx="4519178" cy="399194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8" name="Rectangle 7"/>
          <p:cNvSpPr/>
          <p:nvPr/>
        </p:nvSpPr>
        <p:spPr>
          <a:xfrm>
            <a:off x="348342" y="4584753"/>
            <a:ext cx="5111554" cy="658663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r>
              <a:rPr lang="en-US" sz="4000" dirty="0" smtClean="0"/>
              <a:t>due to less production</a:t>
            </a:r>
            <a:endParaRPr lang="en-US" sz="4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42" y="447536"/>
            <a:ext cx="4519178" cy="3926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9" r="6386"/>
          <a:stretch/>
        </p:blipFill>
        <p:spPr>
          <a:xfrm>
            <a:off x="296080" y="302260"/>
            <a:ext cx="4656869" cy="413721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0" y="4584751"/>
            <a:ext cx="6131972" cy="658663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due to</a:t>
            </a:r>
            <a:r>
              <a:rPr lang="en-US" sz="4000" dirty="0" smtClean="0"/>
              <a:t>   illegal connection</a:t>
            </a: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6139542" y="4476399"/>
            <a:ext cx="5111554" cy="658663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 </a:t>
            </a:r>
            <a:r>
              <a:rPr lang="en-US" sz="4000" dirty="0"/>
              <a:t>due to</a:t>
            </a:r>
            <a:r>
              <a:rPr lang="en-US" sz="4000" dirty="0" smtClean="0"/>
              <a:t> system loss</a:t>
            </a:r>
            <a:endParaRPr lang="en-US" sz="40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972" y="447537"/>
            <a:ext cx="4762500" cy="39919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Rectangle 16"/>
          <p:cNvSpPr/>
          <p:nvPr/>
        </p:nvSpPr>
        <p:spPr>
          <a:xfrm>
            <a:off x="6147112" y="4500429"/>
            <a:ext cx="5111554" cy="658663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 </a:t>
            </a:r>
            <a:r>
              <a:rPr lang="en-US" sz="4000" dirty="0"/>
              <a:t>due to</a:t>
            </a:r>
            <a:r>
              <a:rPr lang="en-US" sz="4000" dirty="0" smtClean="0"/>
              <a:t> misuse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5691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3" grpId="0" animBg="1"/>
      <p:bldP spid="14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7381" y="5665119"/>
            <a:ext cx="5643156" cy="658663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 What are the bad effects?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1" y="558708"/>
            <a:ext cx="4905949" cy="36605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26570" y="4809666"/>
            <a:ext cx="5643156" cy="658663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 students can’t read.</a:t>
            </a:r>
            <a:endParaRPr lang="en-US" sz="4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45" y="558707"/>
            <a:ext cx="4520418" cy="36605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Rectangle 9"/>
          <p:cNvSpPr/>
          <p:nvPr/>
        </p:nvSpPr>
        <p:spPr>
          <a:xfrm>
            <a:off x="329031" y="4793589"/>
            <a:ext cx="6139545" cy="658663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 environment becomes dark.</a:t>
            </a:r>
            <a:endParaRPr lang="en-US" sz="4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983" y="558707"/>
            <a:ext cx="5303520" cy="35038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5930537" y="4197252"/>
            <a:ext cx="6139545" cy="658663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 productions are  stopped.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7677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9861" y="544460"/>
            <a:ext cx="6863681" cy="1708409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 </a:t>
            </a:r>
            <a:r>
              <a:rPr lang="en-US" sz="4800" dirty="0" smtClean="0"/>
              <a:t>Way of reducing load shedding</a:t>
            </a:r>
            <a:r>
              <a:rPr lang="en-US" sz="4000" dirty="0" smtClean="0"/>
              <a:t>.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843406" y="3155139"/>
            <a:ext cx="10195656" cy="2470409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 </a:t>
            </a:r>
            <a:r>
              <a:rPr lang="en-US" sz="8000" dirty="0" smtClean="0"/>
              <a:t>By solving the causes of load shedding.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17199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0" y="1373700"/>
            <a:ext cx="9423227" cy="52879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Rounded Rectangular Callout 3"/>
          <p:cNvSpPr/>
          <p:nvPr/>
        </p:nvSpPr>
        <p:spPr>
          <a:xfrm>
            <a:off x="1133341" y="1502149"/>
            <a:ext cx="4711613" cy="956390"/>
          </a:xfrm>
          <a:prstGeom prst="wedgeRoundRectCallout">
            <a:avLst>
              <a:gd name="adj1" fmla="val 63225"/>
              <a:gd name="adj2" fmla="val 135212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 : Hello Sharmin, how’re you?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830325" y="5027801"/>
            <a:ext cx="4359294" cy="675500"/>
          </a:xfrm>
          <a:prstGeom prst="wedgeRoundRectCallout">
            <a:avLst>
              <a:gd name="adj1" fmla="val -62653"/>
              <a:gd name="adj2" fmla="val -235893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 : Not so good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3327" y="0"/>
            <a:ext cx="11547964" cy="13862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 PAIR WORK                                     15 MIN.</a:t>
            </a:r>
            <a:endParaRPr lang="en-US" sz="4800" dirty="0"/>
          </a:p>
          <a:p>
            <a:pPr algn="ctr"/>
            <a:r>
              <a:rPr lang="en-US" sz="4800" dirty="0" smtClean="0"/>
              <a:t>Every single pair will make dialogue</a:t>
            </a:r>
          </a:p>
        </p:txBody>
      </p:sp>
    </p:spTree>
    <p:extLst>
      <p:ext uri="{BB962C8B-B14F-4D97-AF65-F5344CB8AC3E}">
        <p14:creationId xmlns:p14="http://schemas.microsoft.com/office/powerpoint/2010/main" val="89542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28" y="118503"/>
            <a:ext cx="11075830" cy="621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592429" y="417310"/>
            <a:ext cx="4829577" cy="956390"/>
          </a:xfrm>
          <a:prstGeom prst="wedgeRoundRectCallout">
            <a:avLst>
              <a:gd name="adj1" fmla="val 69625"/>
              <a:gd name="adj2" fmla="val 139252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4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4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371052" y="4288665"/>
            <a:ext cx="6820948" cy="1609859"/>
          </a:xfrm>
          <a:prstGeom prst="wedgeRoundRectCallout">
            <a:avLst>
              <a:gd name="adj1" fmla="val -70976"/>
              <a:gd name="adj2" fmla="val -112837"/>
              <a:gd name="adj3" fmla="val 16667"/>
            </a:avLst>
          </a:prstGeom>
          <a:ln w="9525" cap="rnd" cmpd="sng" algn="ctr">
            <a:solidFill>
              <a:srgbClr val="00B0F0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algn="ctr" defTabSz="351130">
              <a:defRPr/>
            </a:pP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51130">
              <a:defRPr/>
            </a:pPr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you see load shedding is going on ?</a:t>
            </a:r>
          </a:p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622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70" y="105624"/>
            <a:ext cx="11075830" cy="62153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708338" y="314279"/>
            <a:ext cx="4816699" cy="1089518"/>
          </a:xfrm>
          <a:prstGeom prst="wedgeRoundRectCallout">
            <a:avLst>
              <a:gd name="adj1" fmla="val 69625"/>
              <a:gd name="adj2" fmla="val 139252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 : </a:t>
            </a:r>
            <a:r>
              <a:rPr lang="en-US" sz="36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What’s load shedding?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593466" y="4378816"/>
            <a:ext cx="7396765" cy="1159099"/>
          </a:xfrm>
          <a:prstGeom prst="wedgeRoundRectCallout">
            <a:avLst>
              <a:gd name="adj1" fmla="val -59283"/>
              <a:gd name="adj2" fmla="val -163559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algn="ctr" defTabSz="351130">
              <a:defRPr/>
            </a:pPr>
            <a:endParaRPr kumimoji="0" lang="en-US" sz="3600" b="1" i="0" u="none" strike="noStrike" kern="0" cap="none" spc="0" normalizeH="0" baseline="0" noProof="0" dirty="0" smtClean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51130">
              <a:defRPr/>
            </a:pPr>
            <a:r>
              <a:rPr kumimoji="0" lang="en-US" sz="3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Load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shedding is 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discontinuation of electricity supply.</a:t>
            </a:r>
          </a:p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dirty="0" smtClean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73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3" y="321345"/>
            <a:ext cx="11075830" cy="62153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Rounded Rectangular Callout 3"/>
          <p:cNvSpPr/>
          <p:nvPr/>
        </p:nvSpPr>
        <p:spPr>
          <a:xfrm>
            <a:off x="6151995" y="4369078"/>
            <a:ext cx="4829577" cy="956390"/>
          </a:xfrm>
          <a:prstGeom prst="wedgeRoundRectCallout">
            <a:avLst>
              <a:gd name="adj1" fmla="val -93841"/>
              <a:gd name="adj2" fmla="val -17989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lang="en-US" sz="32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Yes, right you are.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36807" y="517685"/>
            <a:ext cx="6283383" cy="1143625"/>
          </a:xfrm>
          <a:prstGeom prst="wedgeRoundRectCallout">
            <a:avLst>
              <a:gd name="adj1" fmla="val 47444"/>
              <a:gd name="adj2" fmla="val 131115"/>
              <a:gd name="adj3" fmla="val 16667"/>
            </a:avLst>
          </a:prstGeom>
          <a:solidFill>
            <a:schemeClr val="bg2"/>
          </a:solidFill>
          <a:ln w="9525" cap="rnd" cmpd="sng" algn="ctr">
            <a:solidFill>
              <a:srgbClr val="00B0F0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351130"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51130">
              <a:defRPr/>
            </a:pPr>
            <a:r>
              <a:rPr lang="en-US" sz="3200" b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solidFill>
                  <a:srgbClr val="000000"/>
                </a:solidFill>
                <a:latin typeface="Andalus" pitchFamily="18" charset="-78"/>
                <a:cs typeface="Andalus" pitchFamily="18" charset="-78"/>
              </a:rPr>
              <a:t>Do </a:t>
            </a:r>
            <a:r>
              <a:rPr lang="en-US" sz="3200" b="1" dirty="0">
                <a:latin typeface="Andalus" pitchFamily="18" charset="-78"/>
                <a:cs typeface="Andalus" pitchFamily="18" charset="-78"/>
              </a:rPr>
              <a:t>you mean it the break of electricity? </a:t>
            </a:r>
          </a:p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3" name="Rectangle 2"/>
          <p:cNvSpPr/>
          <p:nvPr/>
        </p:nvSpPr>
        <p:spPr>
          <a:xfrm>
            <a:off x="559971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25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6" y="214601"/>
            <a:ext cx="11075830" cy="62153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515155" y="476518"/>
            <a:ext cx="4675032" cy="1103244"/>
          </a:xfrm>
          <a:prstGeom prst="wedgeRoundRectCallout">
            <a:avLst>
              <a:gd name="adj1" fmla="val 77614"/>
              <a:gd name="adj2" fmla="val 122909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b="1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When </a:t>
            </a:r>
            <a:r>
              <a:rPr lang="en-US" sz="4000" b="1" dirty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does it occur? 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6336405" y="4829577"/>
            <a:ext cx="5679583" cy="734095"/>
          </a:xfrm>
          <a:prstGeom prst="wedgeRoundRectCallout">
            <a:avLst>
              <a:gd name="adj1" fmla="val -92585"/>
              <a:gd name="adj2" fmla="val -28501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defTabSz="351130"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51130">
              <a:defRPr/>
            </a:pP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pick hour.</a:t>
            </a:r>
          </a:p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96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0" y="103032"/>
            <a:ext cx="11440350" cy="664549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Rounded Rectangular Callout 3"/>
          <p:cNvSpPr/>
          <p:nvPr/>
        </p:nvSpPr>
        <p:spPr>
          <a:xfrm>
            <a:off x="270457" y="332257"/>
            <a:ext cx="5254580" cy="1017432"/>
          </a:xfrm>
          <a:prstGeom prst="wedgeRoundRectCallout">
            <a:avLst>
              <a:gd name="adj1" fmla="val 69625"/>
              <a:gd name="adj2" fmla="val 139252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 : </a:t>
            </a:r>
            <a:r>
              <a:rPr lang="en-US" sz="36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what’s the cause of load shedding?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482596" y="4288665"/>
            <a:ext cx="7404604" cy="1120462"/>
          </a:xfrm>
          <a:prstGeom prst="wedgeRoundRectCallout">
            <a:avLst>
              <a:gd name="adj1" fmla="val -57609"/>
              <a:gd name="adj2" fmla="val -153134"/>
              <a:gd name="adj3" fmla="val 16667"/>
            </a:avLst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51130"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51130">
              <a:defRPr/>
            </a:pP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3200" b="1" noProof="0" dirty="0">
                <a:latin typeface="Andalus" pitchFamily="18" charset="-78"/>
                <a:cs typeface="Andalus" pitchFamily="18" charset="-78"/>
              </a:rPr>
              <a:t>T</a:t>
            </a:r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here </a:t>
            </a:r>
            <a:r>
              <a:rPr lang="en-US" sz="3200" b="1" dirty="0">
                <a:latin typeface="Andalus" pitchFamily="18" charset="-78"/>
                <a:cs typeface="Andalus" pitchFamily="18" charset="-78"/>
              </a:rPr>
              <a:t>are many causes of load shedding.</a:t>
            </a:r>
          </a:p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6869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87" y="324566"/>
            <a:ext cx="11075830" cy="621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592429" y="417310"/>
            <a:ext cx="4829577" cy="956390"/>
          </a:xfrm>
          <a:prstGeom prst="wedgeRoundRectCallout">
            <a:avLst>
              <a:gd name="adj1" fmla="val 69625"/>
              <a:gd name="adj2" fmla="val 139252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 : </a:t>
            </a:r>
            <a:r>
              <a:rPr lang="en-US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Please explain it clearly 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199259" y="4247436"/>
            <a:ext cx="7790972" cy="2189409"/>
          </a:xfrm>
          <a:prstGeom prst="wedgeRoundRectCallout">
            <a:avLst>
              <a:gd name="adj1" fmla="val -54420"/>
              <a:gd name="adj2" fmla="val -91445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main causes of load shedding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misuse of electricity, less production,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mismanagement, corruption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illegal connection and system loss.</a:t>
            </a:r>
          </a:p>
        </p:txBody>
      </p:sp>
    </p:spTree>
    <p:extLst>
      <p:ext uri="{BB962C8B-B14F-4D97-AF65-F5344CB8AC3E}">
        <p14:creationId xmlns:p14="http://schemas.microsoft.com/office/powerpoint/2010/main" val="365851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60" y="144261"/>
            <a:ext cx="11075830" cy="62153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197049" y="352916"/>
            <a:ext cx="6516709" cy="956390"/>
          </a:xfrm>
          <a:prstGeom prst="wedgeRoundRectCallout">
            <a:avLst>
              <a:gd name="adj1" fmla="val 45712"/>
              <a:gd name="adj2" fmla="val 141945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 : </a:t>
            </a:r>
            <a:r>
              <a:rPr lang="en-US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you tell me the bad effect of load shedding?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096488" y="4277825"/>
            <a:ext cx="6867985" cy="2290401"/>
          </a:xfrm>
          <a:prstGeom prst="wedgeRoundRectCallout">
            <a:avLst>
              <a:gd name="adj1" fmla="val -68466"/>
              <a:gd name="adj2" fmla="val -102628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51130"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51130">
              <a:defRPr/>
            </a:pP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operation theater are stopped, students can’t study, environment becomes ghostly dark. So, anarchy increases. </a:t>
            </a:r>
          </a:p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91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34" y="92745"/>
            <a:ext cx="11075830" cy="621531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Rounded Rectangular Callout 3"/>
          <p:cNvSpPr/>
          <p:nvPr/>
        </p:nvSpPr>
        <p:spPr>
          <a:xfrm>
            <a:off x="592429" y="417310"/>
            <a:ext cx="4829577" cy="956390"/>
          </a:xfrm>
          <a:prstGeom prst="wedgeRoundRectCallout">
            <a:avLst>
              <a:gd name="adj1" fmla="val 69625"/>
              <a:gd name="adj2" fmla="val 139252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 : </a:t>
            </a:r>
            <a:r>
              <a:rPr lang="en-US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Then, what should we do?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4534112" y="3997493"/>
            <a:ext cx="7456120" cy="2538536"/>
          </a:xfrm>
          <a:prstGeom prst="wedgeRoundRectCallout">
            <a:avLst>
              <a:gd name="adj1" fmla="val -57816"/>
              <a:gd name="adj2" fmla="val -88766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stop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corruption, illegal connection, system loss,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misuse, mismanagement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electricity, increase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and so on.</a:t>
            </a:r>
          </a:p>
        </p:txBody>
      </p:sp>
    </p:spTree>
    <p:extLst>
      <p:ext uri="{BB962C8B-B14F-4D97-AF65-F5344CB8AC3E}">
        <p14:creationId xmlns:p14="http://schemas.microsoft.com/office/powerpoint/2010/main" val="5034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34" y="131382"/>
            <a:ext cx="11075830" cy="621531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Rounded Rectangular Callout 3"/>
          <p:cNvSpPr/>
          <p:nvPr/>
        </p:nvSpPr>
        <p:spPr>
          <a:xfrm>
            <a:off x="321973" y="558978"/>
            <a:ext cx="5318974" cy="956390"/>
          </a:xfrm>
          <a:prstGeom prst="wedgeRoundRectCallout">
            <a:avLst>
              <a:gd name="adj1" fmla="val 66962"/>
              <a:gd name="adj2" fmla="val 128479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/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Sumana : </a:t>
            </a:r>
            <a:r>
              <a:rPr lang="en-US" sz="32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valuable information.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640947" y="4486889"/>
            <a:ext cx="4359294" cy="675500"/>
          </a:xfrm>
          <a:prstGeom prst="wedgeRoundRectCallout">
            <a:avLst>
              <a:gd name="adj1" fmla="val -88947"/>
              <a:gd name="adj2" fmla="val -279744"/>
              <a:gd name="adj3" fmla="val 16667"/>
            </a:avLst>
          </a:prstGeom>
          <a:noFill/>
          <a:ln w="9525" cap="rnd" cmpd="sng" algn="ctr">
            <a:solidFill>
              <a:sysClr val="window" lastClr="FFFFFF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351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Sharmin : You too.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85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287887" y="170644"/>
            <a:ext cx="9317864" cy="1447800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Group work			15 min.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1988713" y="1916805"/>
            <a:ext cx="8153400" cy="4267200"/>
          </a:xfrm>
          <a:prstGeom prst="verticalScroll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Each group develop a dialogue on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 Load shedding.”</a:t>
            </a:r>
          </a:p>
          <a:p>
            <a:pPr algn="ctr"/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31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1" y="2064116"/>
            <a:ext cx="4309193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Not so good.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2600" y="1389118"/>
            <a:ext cx="689862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Hello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how’re you?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2675685"/>
            <a:ext cx="398503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But why?</a:t>
            </a:r>
          </a:p>
        </p:txBody>
      </p:sp>
      <p:sp>
        <p:nvSpPr>
          <p:cNvPr id="5" name="Rectangle 4"/>
          <p:cNvSpPr/>
          <p:nvPr/>
        </p:nvSpPr>
        <p:spPr>
          <a:xfrm>
            <a:off x="1715069" y="3343155"/>
            <a:ext cx="943856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Don’t you see load shedding is going on?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752600" y="3894732"/>
            <a:ext cx="5948808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What’s load shedding?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0397" y="4521437"/>
            <a:ext cx="893803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Load is  discontinuation of electricity supply.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0" y="299623"/>
            <a:ext cx="9150824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DIALOGUE BETWEEN SUMONA AND SHARMIN ABOUT LOAD SHEDDING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1500628" y="5106212"/>
            <a:ext cx="9067799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Sumana</a:t>
            </a:r>
            <a:r>
              <a:rPr lang="en-US" sz="3200" b="1" dirty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 : Do you mean it the break of electricity?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43000" y="5783800"/>
            <a:ext cx="639559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Yes, right you are.</a:t>
            </a:r>
          </a:p>
        </p:txBody>
      </p:sp>
    </p:spTree>
    <p:extLst>
      <p:ext uri="{BB962C8B-B14F-4D97-AF65-F5344CB8AC3E}">
        <p14:creationId xmlns:p14="http://schemas.microsoft.com/office/powerpoint/2010/main" val="31550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152401"/>
            <a:ext cx="5638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Sumana</a:t>
            </a:r>
            <a:r>
              <a:rPr lang="en-US" sz="3200" b="1" dirty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 : When does it occur? 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737176"/>
            <a:ext cx="541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During pick hour.</a:t>
            </a:r>
          </a:p>
        </p:txBody>
      </p:sp>
      <p:sp>
        <p:nvSpPr>
          <p:cNvPr id="4" name="Rectangle 3"/>
          <p:cNvSpPr/>
          <p:nvPr/>
        </p:nvSpPr>
        <p:spPr>
          <a:xfrm>
            <a:off x="1828800" y="1292380"/>
            <a:ext cx="777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But what’s the cause of load shedding?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2600" y="1815600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err="1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Sharmin</a:t>
            </a:r>
            <a:r>
              <a:rPr lang="en-US" sz="2800" b="1" dirty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 : Yes, there are many causes of load shedding.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1890216" y="2832470"/>
            <a:ext cx="88539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Sharmin : The main causes of load shedding. They are                   </a:t>
            </a:r>
          </a:p>
          <a:p>
            <a:pPr lvl="0" algn="just"/>
            <a:r>
              <a:rPr 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misuse of electricity, less production, mis-</a:t>
            </a:r>
          </a:p>
          <a:p>
            <a:pPr lvl="0" algn="just"/>
            <a:r>
              <a:rPr 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management, corruption, illegal connection </a:t>
            </a:r>
          </a:p>
          <a:p>
            <a:pPr lvl="0" algn="just"/>
            <a:r>
              <a:rPr 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and system loss.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68522" y="2309250"/>
            <a:ext cx="579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Please explain it clearly .</a:t>
            </a:r>
          </a:p>
        </p:txBody>
      </p:sp>
      <p:sp>
        <p:nvSpPr>
          <p:cNvPr id="9" name="Rectangle 8"/>
          <p:cNvSpPr/>
          <p:nvPr/>
        </p:nvSpPr>
        <p:spPr>
          <a:xfrm>
            <a:off x="1981200" y="4618783"/>
            <a:ext cx="9372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Would you tell me the bad effect of load </a:t>
            </a:r>
          </a:p>
          <a:p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shedding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80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379548"/>
            <a:ext cx="6779340" cy="8596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  <p:sp>
        <p:nvSpPr>
          <p:cNvPr id="3" name="Rectangle 2"/>
          <p:cNvSpPr/>
          <p:nvPr/>
        </p:nvSpPr>
        <p:spPr>
          <a:xfrm>
            <a:off x="1598970" y="102010"/>
            <a:ext cx="8915400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Production and operation theater are </a:t>
            </a:r>
          </a:p>
          <a:p>
            <a:pPr lvl="0" algn="just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stopped, students can’t study, environment</a:t>
            </a:r>
          </a:p>
          <a:p>
            <a:pPr lvl="0" algn="just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becomes ghostly dark. So, anarchy increases.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690048" y="2010465"/>
            <a:ext cx="8915400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We should stopped corruption, illegal</a:t>
            </a:r>
          </a:p>
          <a:p>
            <a:pPr lvl="0" algn="just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connection, system loss,    misuse and</a:t>
            </a:r>
          </a:p>
          <a:p>
            <a:pPr lvl="0" algn="just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mismanagement of electricity and increase </a:t>
            </a:r>
          </a:p>
          <a:p>
            <a:pPr lvl="0" algn="just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production and so 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66800" y="3780095"/>
            <a:ext cx="571377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Anything else ?</a:t>
            </a:r>
          </a:p>
        </p:txBody>
      </p:sp>
      <p:sp>
        <p:nvSpPr>
          <p:cNvPr id="6" name="Rectangle 5"/>
          <p:cNvSpPr/>
          <p:nvPr/>
        </p:nvSpPr>
        <p:spPr>
          <a:xfrm>
            <a:off x="818535" y="4251137"/>
            <a:ext cx="621030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Anything else ?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2600" y="4731384"/>
            <a:ext cx="8839200" cy="954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We should use energy saving bulb and be     </a:t>
            </a:r>
          </a:p>
          <a:p>
            <a:pPr algn="just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aware of using electricity .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2385" y="5580963"/>
            <a:ext cx="982857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Sumana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Thank you for your valuable information.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1676401" y="6069182"/>
            <a:ext cx="3529877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lvl="0" algn="ctr"/>
            <a:r>
              <a:rPr lang="en-US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Sharmin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Welcome.</a:t>
            </a:r>
          </a:p>
        </p:txBody>
      </p:sp>
    </p:spTree>
    <p:extLst>
      <p:ext uri="{BB962C8B-B14F-4D97-AF65-F5344CB8AC3E}">
        <p14:creationId xmlns:p14="http://schemas.microsoft.com/office/powerpoint/2010/main" val="349007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88654" y="460419"/>
            <a:ext cx="9053847" cy="995422"/>
          </a:xfrm>
          <a:prstGeom prst="wedgeEllipseCallout">
            <a:avLst>
              <a:gd name="adj1" fmla="val -23326"/>
              <a:gd name="adj2" fmla="val 149337"/>
            </a:avLst>
          </a:prstGeom>
          <a:solidFill>
            <a:schemeClr val="accent6">
              <a:lumMod val="20000"/>
              <a:lumOff val="80000"/>
            </a:schemeClr>
          </a:solidFill>
          <a:ln w="152400" cap="sq" cmpd="dbl">
            <a:miter lim="800000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Book Antiqua" pitchFamily="18" charset="0"/>
              </a:rPr>
              <a:t>FEEDBACK		5 min.</a:t>
            </a:r>
            <a:endParaRPr lang="en-US" sz="40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5003" y="2727251"/>
            <a:ext cx="11397802" cy="378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Answer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questions-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load shedding ?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When does it occur ?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causes of load shedding?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the bad effect of load shedding?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should we do to stop load shedding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516746" y="485104"/>
            <a:ext cx="8001000" cy="5354472"/>
            <a:chOff x="762000" y="970128"/>
            <a:chExt cx="7924800" cy="5354472"/>
          </a:xfrm>
        </p:grpSpPr>
        <p:sp>
          <p:nvSpPr>
            <p:cNvPr id="5" name="Rectangle 4"/>
            <p:cNvSpPr/>
            <p:nvPr/>
          </p:nvSpPr>
          <p:spPr>
            <a:xfrm>
              <a:off x="1333500" y="3124200"/>
              <a:ext cx="6781800" cy="3200400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 pitchFamily="18" charset="0"/>
                </a:rPr>
                <a:t> Develop a dialogue about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 pitchFamily="18" charset="0"/>
                </a:rPr>
                <a:t>Traffic Jam </a:t>
              </a:r>
            </a:p>
          </p:txBody>
        </p:sp>
        <p:sp>
          <p:nvSpPr>
            <p:cNvPr id="7" name="Trapezoid 6"/>
            <p:cNvSpPr/>
            <p:nvPr/>
          </p:nvSpPr>
          <p:spPr>
            <a:xfrm>
              <a:off x="762000" y="970128"/>
              <a:ext cx="7924800" cy="2286000"/>
            </a:xfrm>
            <a:prstGeom prst="trapezoid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0" normalizeH="0" baseline="0" noProof="0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Homework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09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/>
          <p:cNvSpPr/>
          <p:nvPr/>
        </p:nvSpPr>
        <p:spPr>
          <a:xfrm>
            <a:off x="1954369" y="253284"/>
            <a:ext cx="6934200" cy="2895600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 w="127000" cap="sq" cmpd="dbl">
            <a:miter lim="800000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</a:rPr>
              <a:t>Advice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94527" y="3699456"/>
            <a:ext cx="6934200" cy="2819400"/>
          </a:xfrm>
          <a:prstGeom prst="roundRect">
            <a:avLst/>
          </a:prstGeom>
          <a:solidFill>
            <a:schemeClr val="accent3"/>
          </a:solidFill>
          <a:ln w="127000" cap="sq" cmpd="dbl">
            <a:miter lim="800000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“Save energy”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3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08370" y="1459605"/>
            <a:ext cx="7583606" cy="4419601"/>
            <a:chOff x="2006861" y="828540"/>
            <a:chExt cx="7583606" cy="4419601"/>
          </a:xfrm>
        </p:grpSpPr>
        <p:grpSp>
          <p:nvGrpSpPr>
            <p:cNvPr id="3" name="Group 2"/>
            <p:cNvGrpSpPr/>
            <p:nvPr/>
          </p:nvGrpSpPr>
          <p:grpSpPr>
            <a:xfrm>
              <a:off x="2006861" y="828540"/>
              <a:ext cx="7583606" cy="4419601"/>
              <a:chOff x="950794" y="609599"/>
              <a:chExt cx="7583606" cy="4419601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15" t="22222" r="17343" b="17778"/>
              <a:stretch/>
            </p:blipFill>
            <p:spPr>
              <a:xfrm>
                <a:off x="950794" y="609599"/>
                <a:ext cx="3048000" cy="4419601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6" name="Line Callout 1 5"/>
              <p:cNvSpPr/>
              <p:nvPr/>
            </p:nvSpPr>
            <p:spPr>
              <a:xfrm>
                <a:off x="4343400" y="2665927"/>
                <a:ext cx="4191000" cy="2363273"/>
              </a:xfrm>
              <a:prstGeom prst="borderCallout1">
                <a:avLst>
                  <a:gd name="adj1" fmla="val -198"/>
                  <a:gd name="adj2" fmla="val 670"/>
                  <a:gd name="adj3" fmla="val 99921"/>
                  <a:gd name="adj4" fmla="val -48763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 </a:t>
                </a:r>
                <a:r>
                  <a:rPr lang="en-US" sz="7200" b="1" dirty="0" smtClean="0">
                    <a:ln w="12700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</a:ln>
                    <a:pattFill prst="narHorz">
                      <a:fgClr>
                        <a:schemeClr val="accent3"/>
                      </a:fgClr>
                      <a:bgClr>
                        <a:schemeClr val="accent3">
                          <a:lumMod val="40000"/>
                          <a:lumOff val="60000"/>
                        </a:schemeClr>
                      </a:bgClr>
                    </a:pattFill>
                    <a:effectLst>
                      <a:innerShdw blurRad="177800">
                        <a:schemeClr val="accent3">
                          <a:lumMod val="50000"/>
                        </a:scheme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THANKS ALL</a:t>
                </a:r>
                <a:endParaRPr lang="en-US" sz="72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3322749" y="5248141"/>
              <a:ext cx="2076718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726" y="248249"/>
            <a:ext cx="2095500" cy="20955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0" name="Group 9"/>
          <p:cNvGrpSpPr/>
          <p:nvPr/>
        </p:nvGrpSpPr>
        <p:grpSpPr>
          <a:xfrm>
            <a:off x="8904933" y="419096"/>
            <a:ext cx="2614411" cy="2324104"/>
            <a:chOff x="9497361" y="-353636"/>
            <a:chExt cx="2614411" cy="2324104"/>
          </a:xfrm>
        </p:grpSpPr>
        <p:graphicFrame>
          <p:nvGraphicFramePr>
            <p:cNvPr id="11" name="Object 10">
              <a:hlinkClick r:id="" action="ppaction://noaction">
                <a:snd r:embed="rId7" name="applause.wav"/>
              </a:hlinkClick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6690445"/>
                </p:ext>
              </p:extLst>
            </p:nvPr>
          </p:nvGraphicFramePr>
          <p:xfrm>
            <a:off x="9729010" y="-353636"/>
            <a:ext cx="2151115" cy="2324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6" name="Packager Shell Object" showAsIcon="1" r:id="rId8" imgW="453240" imgH="491040" progId="Package">
                    <p:embed/>
                  </p:oleObj>
                </mc:Choice>
                <mc:Fallback>
                  <p:oleObj name="Packager Shell Object" showAsIcon="1" r:id="rId8" imgW="453240" imgH="491040" progId="Packag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9729010" y="-353636"/>
                          <a:ext cx="2151115" cy="232410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Up Arrow 11"/>
            <p:cNvSpPr/>
            <p:nvPr/>
          </p:nvSpPr>
          <p:spPr>
            <a:xfrm>
              <a:off x="9497361" y="1048555"/>
              <a:ext cx="2614411" cy="921913"/>
            </a:xfrm>
            <a:prstGeom prst="upArrow">
              <a:avLst>
                <a:gd name="adj1" fmla="val 50000"/>
                <a:gd name="adj2" fmla="val 76542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</a:t>
              </a:r>
            </a:p>
            <a:p>
              <a:pPr algn="ctr"/>
              <a:r>
                <a:rPr lang="en-US" sz="3600" dirty="0" smtClean="0"/>
                <a:t>CLICK</a:t>
              </a:r>
              <a:endParaRPr lang="en-US" sz="3600" dirty="0"/>
            </a:p>
            <a:p>
              <a:pPr algn="ctr"/>
              <a:endParaRPr lang="en-U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7898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860</Words>
  <Application>Microsoft Office PowerPoint</Application>
  <PresentationFormat>Widescreen</PresentationFormat>
  <Paragraphs>145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Andalus</vt:lpstr>
      <vt:lpstr>Arial</vt:lpstr>
      <vt:lpstr>Book Antiqua</vt:lpstr>
      <vt:lpstr>Calibri</vt:lpstr>
      <vt:lpstr>Calibri Light</vt:lpstr>
      <vt:lpstr>Nikosh</vt:lpstr>
      <vt:lpstr>Times New Roman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ABDUR RAZZAK</dc:creator>
  <cp:lastModifiedBy>Windows User</cp:lastModifiedBy>
  <cp:revision>107</cp:revision>
  <dcterms:created xsi:type="dcterms:W3CDTF">2019-04-10T18:23:00Z</dcterms:created>
  <dcterms:modified xsi:type="dcterms:W3CDTF">2019-10-18T15:12:28Z</dcterms:modified>
</cp:coreProperties>
</file>