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409" r:id="rId1"/>
  </p:sldMasterIdLst>
  <p:notesMasterIdLst>
    <p:notesMasterId r:id="rId23"/>
  </p:notesMasterIdLst>
  <p:sldIdLst>
    <p:sldId id="256" r:id="rId2"/>
    <p:sldId id="281" r:id="rId3"/>
    <p:sldId id="282" r:id="rId4"/>
    <p:sldId id="280" r:id="rId5"/>
    <p:sldId id="260" r:id="rId6"/>
    <p:sldId id="261" r:id="rId7"/>
    <p:sldId id="263" r:id="rId8"/>
    <p:sldId id="264" r:id="rId9"/>
    <p:sldId id="265" r:id="rId10"/>
    <p:sldId id="266" r:id="rId11"/>
    <p:sldId id="267" r:id="rId12"/>
    <p:sldId id="269" r:id="rId13"/>
    <p:sldId id="283" r:id="rId14"/>
    <p:sldId id="271" r:id="rId15"/>
    <p:sldId id="272" r:id="rId16"/>
    <p:sldId id="273" r:id="rId17"/>
    <p:sldId id="274" r:id="rId18"/>
    <p:sldId id="275" r:id="rId19"/>
    <p:sldId id="277" r:id="rId20"/>
    <p:sldId id="276" r:id="rId21"/>
    <p:sldId id="278" r:id="rId22"/>
  </p:sldIdLst>
  <p:sldSz cx="10826750" cy="8120063" type="B4ISO"/>
  <p:notesSz cx="6858000" cy="9144000"/>
  <p:custDataLst>
    <p:tags r:id="rId24"/>
  </p:custDataLst>
  <p:defaultTextStyle>
    <a:defPPr>
      <a:defRPr lang="es-E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86410" autoAdjust="0"/>
  </p:normalViewPr>
  <p:slideViewPr>
    <p:cSldViewPr>
      <p:cViewPr>
        <p:scale>
          <a:sx n="66" d="100"/>
          <a:sy n="66" d="100"/>
        </p:scale>
        <p:origin x="-1272" y="72"/>
      </p:cViewPr>
      <p:guideLst>
        <p:guide orient="horz" pos="2557"/>
        <p:guide pos="341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 Id="rId5" Type="http://schemas.openxmlformats.org/officeDocument/2006/relationships/image" Target="../media/image80.jpeg"/><Relationship Id="rId4" Type="http://schemas.openxmlformats.org/officeDocument/2006/relationships/image" Target="../media/image7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 Id="rId5" Type="http://schemas.openxmlformats.org/officeDocument/2006/relationships/image" Target="../media/image80.jpeg"/><Relationship Id="rId4" Type="http://schemas.openxmlformats.org/officeDocument/2006/relationships/image" Target="../media/image7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BE2D2-22F4-48FF-AD50-C1D39DD323B5}" type="doc">
      <dgm:prSet loTypeId="urn:microsoft.com/office/officeart/2008/layout/HexagonCluster" loCatId="picture" qsTypeId="urn:microsoft.com/office/officeart/2005/8/quickstyle/3d2" qsCatId="3D" csTypeId="urn:microsoft.com/office/officeart/2005/8/colors/colorful1" csCatId="colorful" phldr="1"/>
      <dgm:spPr/>
      <dgm:t>
        <a:bodyPr/>
        <a:lstStyle/>
        <a:p>
          <a:endParaRPr lang="en-US"/>
        </a:p>
      </dgm:t>
    </dgm:pt>
    <dgm:pt modelId="{D73AEEEF-9699-48F3-BF25-40D1A69CF9B8}" type="parTrans" cxnId="{41CDDD3B-D9CE-42BC-B3AA-A01562E80FFD}">
      <dgm:prSet/>
      <dgm:spPr/>
      <dgm:t>
        <a:bodyPr/>
        <a:lstStyle/>
        <a:p>
          <a:endParaRPr lang="en-US"/>
        </a:p>
      </dgm:t>
    </dgm:pt>
    <dgm:pt modelId="{EBD480B9-1AAC-4179-89AC-07820130E9EB}">
      <dgm:prSet phldrT="[Text]">
        <dgm:style>
          <a:lnRef idx="2">
            <a:schemeClr val="accent4"/>
          </a:lnRef>
          <a:fillRef idx="1">
            <a:schemeClr val="lt1"/>
          </a:fillRef>
          <a:effectRef idx="0">
            <a:schemeClr val="accent4"/>
          </a:effectRef>
          <a:fontRef idx="minor">
            <a:schemeClr val="dk1"/>
          </a:fontRef>
        </dgm:style>
      </dgm:prSet>
      <dgm:spPr/>
      <dgm:t>
        <a:bodyPr/>
        <a:lstStyle/>
        <a:p>
          <a:r>
            <a:rPr lang="bn-BD" smtClean="0">
              <a:latin typeface="NikoshBAN" pitchFamily="2" charset="0"/>
              <a:cs typeface="NikoshBAN" pitchFamily="2" charset="0"/>
            </a:rPr>
            <a:t>কৃষি উন্নয়ন </a:t>
          </a:r>
          <a:endParaRPr lang="en-US">
            <a:latin typeface="NikoshBAN" pitchFamily="2" charset="0"/>
            <a:cs typeface="NikoshBAN" pitchFamily="2" charset="0"/>
          </a:endParaRPr>
        </a:p>
      </dgm:t>
    </dgm:pt>
    <dgm:pt modelId="{633D4F5E-3EBC-4FDE-9FEC-8C5E87A0B940}" type="sibTrans" cxnId="{41CDDD3B-D9CE-42BC-B3AA-A01562E80FFD}">
      <dgm:prSet/>
      <dgm:spPr>
        <a:blipFill>
          <a:blip xmlns:r="http://schemas.openxmlformats.org/officeDocument/2006/relationships" r:embed="rId1">
            <a:extLst>
              <a:ext uri="{28A0092B-C50C-407E-A947-70E740481C1C}">
                <a14:useLocalDpi xmlns:a14="http://schemas.microsoft.com/office/drawing/2010/main" val="0"/>
              </a:ext>
            </a:extLst>
          </a:blip>
          <a:stretch>
            <a:fillRect l="-26000" r="-26000"/>
          </a:stretch>
        </a:blipFill>
      </dgm:spPr>
      <dgm:t>
        <a:bodyPr/>
        <a:lstStyle/>
        <a:p>
          <a:endParaRPr lang="en-US"/>
        </a:p>
      </dgm:t>
    </dgm:pt>
    <dgm:pt modelId="{2E1E613C-94A7-4D26-A359-6213E6A2DDD4}" type="parTrans" cxnId="{866B255F-D2C6-4A27-9676-F3747E14202C}">
      <dgm:prSet/>
      <dgm:spPr/>
      <dgm:t>
        <a:bodyPr/>
        <a:lstStyle/>
        <a:p>
          <a:endParaRPr lang="en-US"/>
        </a:p>
      </dgm:t>
    </dgm:pt>
    <dgm:pt modelId="{47BD75CE-D228-4E2B-8607-D8E9AF7486DA}">
      <dgm:prSet>
        <dgm:style>
          <a:lnRef idx="2">
            <a:schemeClr val="accent6"/>
          </a:lnRef>
          <a:fillRef idx="1">
            <a:schemeClr val="lt1"/>
          </a:fillRef>
          <a:effectRef idx="0">
            <a:schemeClr val="accent6"/>
          </a:effectRef>
          <a:fontRef idx="minor">
            <a:schemeClr val="dk1"/>
          </a:fontRef>
        </dgm:style>
      </dgm:prSet>
      <dgm:spPr/>
      <dgm:t>
        <a:bodyPr/>
        <a:lstStyle/>
        <a:p>
          <a:r>
            <a:rPr lang="bn-BD" smtClean="0">
              <a:solidFill>
                <a:schemeClr val="tx1"/>
              </a:solidFill>
              <a:latin typeface="NikoshBAN" pitchFamily="2" charset="0"/>
              <a:cs typeface="NikoshBAN" pitchFamily="2" charset="0"/>
            </a:rPr>
            <a:t>শিল্প  উন্নয়ন </a:t>
          </a:r>
          <a:endParaRPr lang="en-US">
            <a:solidFill>
              <a:schemeClr val="tx1"/>
            </a:solidFill>
            <a:latin typeface="NikoshBAN" pitchFamily="2" charset="0"/>
            <a:cs typeface="NikoshBAN" pitchFamily="2" charset="0"/>
          </a:endParaRPr>
        </a:p>
      </dgm:t>
    </dgm:pt>
    <dgm:pt modelId="{A0940795-B9ED-4080-9EB7-6376F67D29E0}" type="sibTrans" cxnId="{866B255F-D2C6-4A27-9676-F3747E14202C}">
      <dgm:prSet/>
      <dgm:spPr>
        <a:blipFill>
          <a:blip xmlns:r="http://schemas.openxmlformats.org/officeDocument/2006/relationships" r:embed="rId2">
            <a:extLst>
              <a:ext uri="{28A0092B-C50C-407E-A947-70E740481C1C}">
                <a14:useLocalDpi xmlns:a14="http://schemas.microsoft.com/office/drawing/2010/main" val="0"/>
              </a:ext>
            </a:extLst>
          </a:blip>
          <a:stretch>
            <a:fillRect l="-28000" r="-28000"/>
          </a:stretch>
        </a:blipFill>
      </dgm:spPr>
      <dgm:t>
        <a:bodyPr/>
        <a:lstStyle/>
        <a:p>
          <a:endParaRPr lang="en-US"/>
        </a:p>
      </dgm:t>
    </dgm:pt>
    <dgm:pt modelId="{1CD442D2-1BC3-4CF3-AFEA-B9B64A6FA710}" type="parTrans" cxnId="{FF18528E-A5DC-471E-86B5-2D46C52F6424}">
      <dgm:prSet/>
      <dgm:spPr/>
      <dgm:t>
        <a:bodyPr/>
        <a:lstStyle/>
        <a:p>
          <a:endParaRPr lang="en-US"/>
        </a:p>
      </dgm:t>
    </dgm:pt>
    <dgm:pt modelId="{ACE6D943-07E5-4870-A72E-388F49547A3B}">
      <dgm:prSet>
        <dgm:style>
          <a:lnRef idx="1">
            <a:schemeClr val="dk1"/>
          </a:lnRef>
          <a:fillRef idx="2">
            <a:schemeClr val="dk1"/>
          </a:fillRef>
          <a:effectRef idx="1">
            <a:schemeClr val="dk1"/>
          </a:effectRef>
          <a:fontRef idx="minor">
            <a:schemeClr val="dk1"/>
          </a:fontRef>
        </dgm:style>
      </dgm:prSet>
      <dgm:spPr/>
      <dgm:t>
        <a:bodyPr/>
        <a:lstStyle/>
        <a:p>
          <a:r>
            <a:rPr lang="bn-BD" smtClean="0">
              <a:solidFill>
                <a:schemeClr val="bg1"/>
              </a:solidFill>
              <a:latin typeface="NikoshBAN" pitchFamily="2" charset="0"/>
              <a:cs typeface="NikoshBAN" pitchFamily="2" charset="0"/>
            </a:rPr>
            <a:t>সমবায় ব্যাংকের উন্নয়ন </a:t>
          </a:r>
          <a:endParaRPr lang="en-US">
            <a:solidFill>
              <a:schemeClr val="bg1"/>
            </a:solidFill>
            <a:latin typeface="NikoshBAN" pitchFamily="2" charset="0"/>
            <a:cs typeface="NikoshBAN" pitchFamily="2" charset="0"/>
          </a:endParaRPr>
        </a:p>
      </dgm:t>
    </dgm:pt>
    <dgm:pt modelId="{B80A08B2-DA80-4CC0-AF4E-56A9BFECE82B}" type="sibTrans" cxnId="{FF18528E-A5DC-471E-86B5-2D46C52F6424}">
      <dgm:prSet/>
      <dgm:spPr>
        <a:blipFill>
          <a:blip xmlns:r="http://schemas.openxmlformats.org/officeDocument/2006/relationships" r:embed="rId3">
            <a:extLst>
              <a:ext uri="{28A0092B-C50C-407E-A947-70E740481C1C}">
                <a14:useLocalDpi xmlns:a14="http://schemas.microsoft.com/office/drawing/2010/main" val="0"/>
              </a:ext>
            </a:extLst>
          </a:blip>
          <a:stretch>
            <a:fillRect l="-27000" r="-27000"/>
          </a:stretch>
        </a:blipFill>
      </dgm:spPr>
      <dgm:t>
        <a:bodyPr/>
        <a:lstStyle/>
        <a:p>
          <a:endParaRPr lang="en-US"/>
        </a:p>
      </dgm:t>
    </dgm:pt>
    <dgm:pt modelId="{6F707C4C-9127-4C19-9F4C-D59D37B223E3}" type="parTrans" cxnId="{8E9C6633-BF2C-4A96-830E-F5EFC6FBAA15}">
      <dgm:prSet/>
      <dgm:spPr/>
      <dgm:t>
        <a:bodyPr/>
        <a:lstStyle/>
        <a:p>
          <a:endParaRPr lang="en-US"/>
        </a:p>
      </dgm:t>
    </dgm:pt>
    <dgm:pt modelId="{58C19BF2-46A3-4D73-91FB-E1E18BC79E6D}">
      <dgm:prSet phldrT="[Text]">
        <dgm:style>
          <a:lnRef idx="2">
            <a:schemeClr val="accent2"/>
          </a:lnRef>
          <a:fillRef idx="1">
            <a:schemeClr val="lt1"/>
          </a:fillRef>
          <a:effectRef idx="0">
            <a:schemeClr val="accent2"/>
          </a:effectRef>
          <a:fontRef idx="minor">
            <a:schemeClr val="dk1"/>
          </a:fontRef>
        </dgm:style>
      </dgm:prSet>
      <dgm:spPr/>
      <dgm:t>
        <a:bodyPr/>
        <a:lstStyle/>
        <a:p>
          <a:r>
            <a:rPr lang="bn-BD" dirty="0" smtClean="0">
              <a:solidFill>
                <a:schemeClr val="tx1"/>
              </a:solidFill>
              <a:latin typeface="NikoshBAN" pitchFamily="2" charset="0"/>
              <a:cs typeface="NikoshBAN" pitchFamily="2" charset="0"/>
            </a:rPr>
            <a:t>গবেষণা কার্যক্রম </a:t>
          </a:r>
          <a:endParaRPr lang="en-US" dirty="0">
            <a:solidFill>
              <a:schemeClr val="tx1"/>
            </a:solidFill>
            <a:latin typeface="NikoshBAN" pitchFamily="2" charset="0"/>
            <a:cs typeface="NikoshBAN" pitchFamily="2" charset="0"/>
          </a:endParaRPr>
        </a:p>
      </dgm:t>
    </dgm:pt>
    <dgm:pt modelId="{4D5D5B19-9D29-4278-A1F6-94A2E0D87ED1}" type="sibTrans" cxnId="{8E9C6633-BF2C-4A96-830E-F5EFC6FBAA15}">
      <dgm:prSet/>
      <dgm:spPr>
        <a:blipFill>
          <a:blip xmlns:r="http://schemas.openxmlformats.org/officeDocument/2006/relationships" r:embed="rId4">
            <a:extLst>
              <a:ext uri="{28A0092B-C50C-407E-A947-70E740481C1C}">
                <a14:useLocalDpi xmlns:a14="http://schemas.microsoft.com/office/drawing/2010/main" val="0"/>
              </a:ext>
            </a:extLst>
          </a:blip>
          <a:stretch>
            <a:fillRect l="-19000" r="-19000"/>
          </a:stretch>
        </a:blipFill>
      </dgm:spPr>
      <dgm:t>
        <a:bodyPr/>
        <a:lstStyle/>
        <a:p>
          <a:endParaRPr lang="en-US"/>
        </a:p>
      </dgm:t>
    </dgm:pt>
    <dgm:pt modelId="{A3227B2E-672E-4E1B-8182-608592CF4A68}" type="parTrans" cxnId="{96746A91-8251-42AE-A012-86CD54A16E71}">
      <dgm:prSet/>
      <dgm:spPr/>
      <dgm:t>
        <a:bodyPr/>
        <a:lstStyle/>
        <a:p>
          <a:endParaRPr lang="en-US"/>
        </a:p>
      </dgm:t>
    </dgm:pt>
    <dgm:pt modelId="{C8E28490-5730-4151-8176-F81779E445B6}">
      <dgm:prSet phldrT="[Text]" custT="1">
        <dgm:style>
          <a:lnRef idx="2">
            <a:schemeClr val="accent2"/>
          </a:lnRef>
          <a:fillRef idx="1">
            <a:schemeClr val="lt1"/>
          </a:fillRef>
          <a:effectRef idx="0">
            <a:schemeClr val="accent2"/>
          </a:effectRef>
          <a:fontRef idx="minor">
            <a:schemeClr val="dk1"/>
          </a:fontRef>
        </dgm:style>
      </dgm:prSet>
      <dgm:spPr/>
      <dgm:t>
        <a:bodyPr/>
        <a:lstStyle/>
        <a:p>
          <a:r>
            <a:rPr lang="bn-IN" sz="2400" smtClean="0">
              <a:solidFill>
                <a:srgbClr val="FF0000"/>
              </a:solidFill>
              <a:latin typeface="NikoshBAN" pitchFamily="2" charset="0"/>
              <a:cs typeface="NikoshBAN" pitchFamily="2" charset="0"/>
            </a:rPr>
            <a:t>ঋণের ব্যবহার নিশ্চিতকরণ</a:t>
          </a:r>
          <a:endParaRPr lang="en-US" sz="2400">
            <a:solidFill>
              <a:srgbClr val="FF0000"/>
            </a:solidFill>
            <a:latin typeface="NikoshBAN" pitchFamily="2" charset="0"/>
            <a:cs typeface="NikoshBAN" pitchFamily="2" charset="0"/>
          </a:endParaRPr>
        </a:p>
      </dgm:t>
    </dgm:pt>
    <dgm:pt modelId="{345A75D0-0C9A-4D15-B6E9-F397FBF2E4A6}" type="sibTrans" cxnId="{96746A91-8251-42AE-A012-86CD54A16E71}">
      <dgm:prSet/>
      <dgm:spPr>
        <a:blipFill>
          <a:blip xmlns:r="http://schemas.openxmlformats.org/officeDocument/2006/relationships" r:embed="rId5">
            <a:extLst>
              <a:ext uri="{28A0092B-C50C-407E-A947-70E740481C1C}">
                <a14:useLocalDpi xmlns:a14="http://schemas.microsoft.com/office/drawing/2010/main" val="0"/>
              </a:ext>
            </a:extLst>
          </a:blip>
          <a:stretch>
            <a:fillRect l="-21000" r="-21000"/>
          </a:stretch>
        </a:blipFill>
      </dgm:spPr>
      <dgm:t>
        <a:bodyPr/>
        <a:lstStyle/>
        <a:p>
          <a:endParaRPr lang="en-US"/>
        </a:p>
      </dgm:t>
    </dgm:pt>
    <dgm:pt modelId="{01E9A2E1-466D-4FA1-BD1E-E8F518CC08EF}" type="pres">
      <dgm:prSet presAssocID="{507BE2D2-22F4-48FF-AD50-C1D39DD323B5}" presName="Name0" presStyleCnt="0">
        <dgm:presLayoutVars>
          <dgm:chMax val="21"/>
          <dgm:chPref val="21"/>
        </dgm:presLayoutVars>
      </dgm:prSet>
      <dgm:spPr/>
      <dgm:t>
        <a:bodyPr/>
        <a:lstStyle/>
        <a:p>
          <a:endParaRPr lang="en-US"/>
        </a:p>
      </dgm:t>
    </dgm:pt>
    <dgm:pt modelId="{1405ED78-A418-4974-ABC8-91273B9FFA72}" type="pres">
      <dgm:prSet presAssocID="{EBD480B9-1AAC-4179-89AC-07820130E9EB}" presName="text1" presStyleCnt="0"/>
      <dgm:spPr/>
      <dgm:t>
        <a:bodyPr/>
        <a:lstStyle/>
        <a:p>
          <a:endParaRPr/>
        </a:p>
      </dgm:t>
    </dgm:pt>
    <dgm:pt modelId="{8589E560-A848-4B74-A6DD-C44651097397}" type="pres">
      <dgm:prSet presAssocID="{EBD480B9-1AAC-4179-89AC-07820130E9EB}" presName="textRepeatNode" presStyleLbl="alignNode1" presStyleIdx="0" presStyleCnt="5">
        <dgm:presLayoutVars>
          <dgm:chMax val="0"/>
          <dgm:chPref val="0"/>
          <dgm:bulletEnabled val="1"/>
        </dgm:presLayoutVars>
      </dgm:prSet>
      <dgm:spPr/>
      <dgm:t>
        <a:bodyPr/>
        <a:lstStyle/>
        <a:p>
          <a:endParaRPr lang="en-US"/>
        </a:p>
      </dgm:t>
    </dgm:pt>
    <dgm:pt modelId="{B97E7FBF-9DE4-4D9F-9588-557C1E9F1AF3}" type="pres">
      <dgm:prSet presAssocID="{EBD480B9-1AAC-4179-89AC-07820130E9EB}" presName="textaccent1" presStyleCnt="0"/>
      <dgm:spPr/>
      <dgm:t>
        <a:bodyPr/>
        <a:lstStyle/>
        <a:p>
          <a:endParaRPr/>
        </a:p>
      </dgm:t>
    </dgm:pt>
    <dgm:pt modelId="{FBDD5B71-2E8B-4F96-B2F8-A4AA644E70A9}" type="pres">
      <dgm:prSet presAssocID="{EBD480B9-1AAC-4179-89AC-07820130E9EB}" presName="accentRepeatNode" presStyleLbl="solidAlignAcc1" presStyleIdx="0" presStyleCnt="10"/>
      <dgm:spPr/>
      <dgm:t>
        <a:bodyPr/>
        <a:lstStyle/>
        <a:p>
          <a:endParaRPr/>
        </a:p>
      </dgm:t>
    </dgm:pt>
    <dgm:pt modelId="{2B409337-8E73-460A-B41A-980A52B8E09C}" type="pres">
      <dgm:prSet presAssocID="{633D4F5E-3EBC-4FDE-9FEC-8C5E87A0B940}" presName="image1" presStyleCnt="0"/>
      <dgm:spPr/>
      <dgm:t>
        <a:bodyPr/>
        <a:lstStyle/>
        <a:p>
          <a:endParaRPr/>
        </a:p>
      </dgm:t>
    </dgm:pt>
    <dgm:pt modelId="{6B15C53A-1E47-4E1D-BD46-A6F7688FA3E8}" type="pres">
      <dgm:prSet presAssocID="{633D4F5E-3EBC-4FDE-9FEC-8C5E87A0B940}" presName="imageRepeatNode" presStyleLbl="alignAcc1" presStyleIdx="0" presStyleCnt="5"/>
      <dgm:spPr/>
      <dgm:t>
        <a:bodyPr/>
        <a:lstStyle/>
        <a:p>
          <a:endParaRPr lang="en-US"/>
        </a:p>
      </dgm:t>
    </dgm:pt>
    <dgm:pt modelId="{3275C2D7-49C1-4E3B-A78D-F08B121B0FA5}" type="pres">
      <dgm:prSet presAssocID="{633D4F5E-3EBC-4FDE-9FEC-8C5E87A0B940}" presName="imageaccent1" presStyleCnt="0"/>
      <dgm:spPr/>
      <dgm:t>
        <a:bodyPr/>
        <a:lstStyle/>
        <a:p>
          <a:endParaRPr/>
        </a:p>
      </dgm:t>
    </dgm:pt>
    <dgm:pt modelId="{A4EFAF85-39DC-4E9F-BA68-34E4508F75E9}" type="pres">
      <dgm:prSet presAssocID="{633D4F5E-3EBC-4FDE-9FEC-8C5E87A0B940}" presName="accentRepeatNode" presStyleLbl="solidAlignAcc1" presStyleIdx="1" presStyleCnt="10"/>
      <dgm:spPr/>
      <dgm:t>
        <a:bodyPr/>
        <a:lstStyle/>
        <a:p>
          <a:endParaRPr/>
        </a:p>
      </dgm:t>
    </dgm:pt>
    <dgm:pt modelId="{200B2AD3-14EE-488D-893F-8DB4E0F95278}" type="pres">
      <dgm:prSet presAssocID="{47BD75CE-D228-4E2B-8607-D8E9AF7486DA}" presName="text2" presStyleCnt="0"/>
      <dgm:spPr/>
      <dgm:t>
        <a:bodyPr/>
        <a:lstStyle/>
        <a:p>
          <a:endParaRPr/>
        </a:p>
      </dgm:t>
    </dgm:pt>
    <dgm:pt modelId="{D364E40E-AA8D-43F2-BFCA-75B52C0A0CBC}" type="pres">
      <dgm:prSet presAssocID="{47BD75CE-D228-4E2B-8607-D8E9AF7486DA}" presName="textRepeatNode" presStyleLbl="alignNode1" presStyleIdx="1" presStyleCnt="5">
        <dgm:presLayoutVars>
          <dgm:chMax val="0"/>
          <dgm:chPref val="0"/>
          <dgm:bulletEnabled val="1"/>
        </dgm:presLayoutVars>
      </dgm:prSet>
      <dgm:spPr/>
      <dgm:t>
        <a:bodyPr/>
        <a:lstStyle/>
        <a:p>
          <a:endParaRPr lang="en-US"/>
        </a:p>
      </dgm:t>
    </dgm:pt>
    <dgm:pt modelId="{C83E0598-EE0F-4389-B3A3-8B488A0DEA3F}" type="pres">
      <dgm:prSet presAssocID="{47BD75CE-D228-4E2B-8607-D8E9AF7486DA}" presName="textaccent2" presStyleCnt="0"/>
      <dgm:spPr/>
      <dgm:t>
        <a:bodyPr/>
        <a:lstStyle/>
        <a:p>
          <a:endParaRPr/>
        </a:p>
      </dgm:t>
    </dgm:pt>
    <dgm:pt modelId="{FA213709-A539-40EA-BF14-A778258A225D}" type="pres">
      <dgm:prSet presAssocID="{47BD75CE-D228-4E2B-8607-D8E9AF7486DA}" presName="accentRepeatNode" presStyleLbl="solidAlignAcc1" presStyleIdx="2" presStyleCnt="10"/>
      <dgm:spPr/>
      <dgm:t>
        <a:bodyPr/>
        <a:lstStyle/>
        <a:p>
          <a:endParaRPr/>
        </a:p>
      </dgm:t>
    </dgm:pt>
    <dgm:pt modelId="{9CCAD88C-1371-44E2-A5F0-A07B43B9FCCC}" type="pres">
      <dgm:prSet presAssocID="{A0940795-B9ED-4080-9EB7-6376F67D29E0}" presName="image2" presStyleCnt="0"/>
      <dgm:spPr/>
      <dgm:t>
        <a:bodyPr/>
        <a:lstStyle/>
        <a:p>
          <a:endParaRPr/>
        </a:p>
      </dgm:t>
    </dgm:pt>
    <dgm:pt modelId="{60694602-1317-464C-ABEE-FF33CA54D425}" type="pres">
      <dgm:prSet presAssocID="{A0940795-B9ED-4080-9EB7-6376F67D29E0}" presName="imageRepeatNode" presStyleLbl="alignAcc1" presStyleIdx="1" presStyleCnt="5"/>
      <dgm:spPr/>
      <dgm:t>
        <a:bodyPr/>
        <a:lstStyle/>
        <a:p>
          <a:endParaRPr lang="en-US"/>
        </a:p>
      </dgm:t>
    </dgm:pt>
    <dgm:pt modelId="{30DEA0F4-7128-4E19-B763-B963249438C4}" type="pres">
      <dgm:prSet presAssocID="{A0940795-B9ED-4080-9EB7-6376F67D29E0}" presName="imageaccent2" presStyleCnt="0"/>
      <dgm:spPr/>
      <dgm:t>
        <a:bodyPr/>
        <a:lstStyle/>
        <a:p>
          <a:endParaRPr/>
        </a:p>
      </dgm:t>
    </dgm:pt>
    <dgm:pt modelId="{047A17DA-C4C7-43EE-B36D-F30EF7A148AF}" type="pres">
      <dgm:prSet presAssocID="{A0940795-B9ED-4080-9EB7-6376F67D29E0}" presName="accentRepeatNode" presStyleLbl="solidAlignAcc1" presStyleIdx="3" presStyleCnt="10"/>
      <dgm:spPr/>
      <dgm:t>
        <a:bodyPr/>
        <a:lstStyle/>
        <a:p>
          <a:endParaRPr/>
        </a:p>
      </dgm:t>
    </dgm:pt>
    <dgm:pt modelId="{6617A381-7EE2-4E5E-A1E4-4659A811FB94}" type="pres">
      <dgm:prSet presAssocID="{ACE6D943-07E5-4870-A72E-388F49547A3B}" presName="text3" presStyleCnt="0"/>
      <dgm:spPr/>
      <dgm:t>
        <a:bodyPr/>
        <a:lstStyle/>
        <a:p>
          <a:endParaRPr/>
        </a:p>
      </dgm:t>
    </dgm:pt>
    <dgm:pt modelId="{B61767D1-19F8-4B0B-B3D0-B9275DF39042}" type="pres">
      <dgm:prSet presAssocID="{ACE6D943-07E5-4870-A72E-388F49547A3B}" presName="textRepeatNode" presStyleLbl="alignNode1" presStyleIdx="2" presStyleCnt="5">
        <dgm:presLayoutVars>
          <dgm:chMax val="0"/>
          <dgm:chPref val="0"/>
          <dgm:bulletEnabled val="1"/>
        </dgm:presLayoutVars>
      </dgm:prSet>
      <dgm:spPr/>
      <dgm:t>
        <a:bodyPr/>
        <a:lstStyle/>
        <a:p>
          <a:endParaRPr lang="en-US"/>
        </a:p>
      </dgm:t>
    </dgm:pt>
    <dgm:pt modelId="{F2347CDB-5F70-4DDA-AEE5-B5C9E681C743}" type="pres">
      <dgm:prSet presAssocID="{ACE6D943-07E5-4870-A72E-388F49547A3B}" presName="textaccent3" presStyleCnt="0"/>
      <dgm:spPr/>
      <dgm:t>
        <a:bodyPr/>
        <a:lstStyle/>
        <a:p>
          <a:endParaRPr/>
        </a:p>
      </dgm:t>
    </dgm:pt>
    <dgm:pt modelId="{860B6E6E-DA40-41F0-9A17-F3CCFB8E8C0A}" type="pres">
      <dgm:prSet presAssocID="{ACE6D943-07E5-4870-A72E-388F49547A3B}" presName="accentRepeatNode" presStyleLbl="solidAlignAcc1" presStyleIdx="4" presStyleCnt="10"/>
      <dgm:spPr/>
      <dgm:t>
        <a:bodyPr/>
        <a:lstStyle/>
        <a:p>
          <a:endParaRPr/>
        </a:p>
      </dgm:t>
    </dgm:pt>
    <dgm:pt modelId="{857CA379-7CC8-40DE-A30D-5183303A8EC6}" type="pres">
      <dgm:prSet presAssocID="{B80A08B2-DA80-4CC0-AF4E-56A9BFECE82B}" presName="image3" presStyleCnt="0"/>
      <dgm:spPr/>
      <dgm:t>
        <a:bodyPr/>
        <a:lstStyle/>
        <a:p>
          <a:endParaRPr/>
        </a:p>
      </dgm:t>
    </dgm:pt>
    <dgm:pt modelId="{EBB858D4-B225-4919-8368-3E4E74C32EA3}" type="pres">
      <dgm:prSet presAssocID="{B80A08B2-DA80-4CC0-AF4E-56A9BFECE82B}" presName="imageRepeatNode" presStyleLbl="alignAcc1" presStyleIdx="2" presStyleCnt="5"/>
      <dgm:spPr/>
      <dgm:t>
        <a:bodyPr/>
        <a:lstStyle/>
        <a:p>
          <a:endParaRPr lang="en-US"/>
        </a:p>
      </dgm:t>
    </dgm:pt>
    <dgm:pt modelId="{72A682EF-9870-4A2F-A748-9E3D5F34A888}" type="pres">
      <dgm:prSet presAssocID="{B80A08B2-DA80-4CC0-AF4E-56A9BFECE82B}" presName="imageaccent3" presStyleCnt="0"/>
      <dgm:spPr/>
      <dgm:t>
        <a:bodyPr/>
        <a:lstStyle/>
        <a:p>
          <a:endParaRPr/>
        </a:p>
      </dgm:t>
    </dgm:pt>
    <dgm:pt modelId="{721CE92E-58C4-4595-B102-B712B755C3C6}" type="pres">
      <dgm:prSet presAssocID="{B80A08B2-DA80-4CC0-AF4E-56A9BFECE82B}" presName="accentRepeatNode" presStyleLbl="solidAlignAcc1" presStyleIdx="5" presStyleCnt="10"/>
      <dgm:spPr/>
      <dgm:t>
        <a:bodyPr/>
        <a:lstStyle/>
        <a:p>
          <a:endParaRPr/>
        </a:p>
      </dgm:t>
    </dgm:pt>
    <dgm:pt modelId="{E22D2B48-0713-40F6-9F1D-3F8378E9BCF2}" type="pres">
      <dgm:prSet presAssocID="{58C19BF2-46A3-4D73-91FB-E1E18BC79E6D}" presName="text4" presStyleCnt="0"/>
      <dgm:spPr/>
      <dgm:t>
        <a:bodyPr/>
        <a:lstStyle/>
        <a:p>
          <a:endParaRPr/>
        </a:p>
      </dgm:t>
    </dgm:pt>
    <dgm:pt modelId="{46AE83D6-8C74-4320-81C5-BFA2E68DB976}" type="pres">
      <dgm:prSet presAssocID="{58C19BF2-46A3-4D73-91FB-E1E18BC79E6D}" presName="textRepeatNode" presStyleLbl="alignNode1" presStyleIdx="3" presStyleCnt="5">
        <dgm:presLayoutVars>
          <dgm:chMax val="0"/>
          <dgm:chPref val="0"/>
          <dgm:bulletEnabled val="1"/>
        </dgm:presLayoutVars>
      </dgm:prSet>
      <dgm:spPr/>
      <dgm:t>
        <a:bodyPr/>
        <a:lstStyle/>
        <a:p>
          <a:endParaRPr lang="en-US"/>
        </a:p>
      </dgm:t>
    </dgm:pt>
    <dgm:pt modelId="{DB55D937-C007-42B8-BC84-FA93F4DCEBD8}" type="pres">
      <dgm:prSet presAssocID="{58C19BF2-46A3-4D73-91FB-E1E18BC79E6D}" presName="textaccent4" presStyleCnt="0"/>
      <dgm:spPr/>
      <dgm:t>
        <a:bodyPr/>
        <a:lstStyle/>
        <a:p>
          <a:endParaRPr/>
        </a:p>
      </dgm:t>
    </dgm:pt>
    <dgm:pt modelId="{3D3FEDFD-1F0A-4555-946A-31B49664752B}" type="pres">
      <dgm:prSet presAssocID="{58C19BF2-46A3-4D73-91FB-E1E18BC79E6D}" presName="accentRepeatNode" presStyleLbl="solidAlignAcc1" presStyleIdx="6" presStyleCnt="10"/>
      <dgm:spPr/>
      <dgm:t>
        <a:bodyPr/>
        <a:lstStyle/>
        <a:p>
          <a:endParaRPr/>
        </a:p>
      </dgm:t>
    </dgm:pt>
    <dgm:pt modelId="{997BD72E-C7BD-41F5-9649-E115977CFEA1}" type="pres">
      <dgm:prSet presAssocID="{4D5D5B19-9D29-4278-A1F6-94A2E0D87ED1}" presName="image4" presStyleCnt="0"/>
      <dgm:spPr/>
      <dgm:t>
        <a:bodyPr/>
        <a:lstStyle/>
        <a:p>
          <a:endParaRPr/>
        </a:p>
      </dgm:t>
    </dgm:pt>
    <dgm:pt modelId="{9EFDF981-98F6-43EA-B1BC-5FEBFBB239BA}" type="pres">
      <dgm:prSet presAssocID="{4D5D5B19-9D29-4278-A1F6-94A2E0D87ED1}" presName="imageRepeatNode" presStyleLbl="alignAcc1" presStyleIdx="3" presStyleCnt="5"/>
      <dgm:spPr/>
      <dgm:t>
        <a:bodyPr/>
        <a:lstStyle/>
        <a:p>
          <a:endParaRPr lang="en-US"/>
        </a:p>
      </dgm:t>
    </dgm:pt>
    <dgm:pt modelId="{CFB809CA-4C6B-462E-81F0-EDACD67CA800}" type="pres">
      <dgm:prSet presAssocID="{4D5D5B19-9D29-4278-A1F6-94A2E0D87ED1}" presName="imageaccent4" presStyleCnt="0"/>
      <dgm:spPr/>
      <dgm:t>
        <a:bodyPr/>
        <a:lstStyle/>
        <a:p>
          <a:endParaRPr/>
        </a:p>
      </dgm:t>
    </dgm:pt>
    <dgm:pt modelId="{CA927F43-402F-4070-8225-D62BFCE7D84E}" type="pres">
      <dgm:prSet presAssocID="{4D5D5B19-9D29-4278-A1F6-94A2E0D87ED1}" presName="accentRepeatNode" presStyleLbl="solidAlignAcc1" presStyleIdx="7" presStyleCnt="10"/>
      <dgm:spPr/>
      <dgm:t>
        <a:bodyPr/>
        <a:lstStyle/>
        <a:p>
          <a:endParaRPr/>
        </a:p>
      </dgm:t>
    </dgm:pt>
    <dgm:pt modelId="{00F5EEC5-6DA6-48F2-A4FC-632EBDE77F53}" type="pres">
      <dgm:prSet presAssocID="{C8E28490-5730-4151-8176-F81779E445B6}" presName="text5" presStyleCnt="0"/>
      <dgm:spPr/>
      <dgm:t>
        <a:bodyPr/>
        <a:lstStyle/>
        <a:p>
          <a:endParaRPr/>
        </a:p>
      </dgm:t>
    </dgm:pt>
    <dgm:pt modelId="{70AAF73A-08F4-44EB-AE9E-4E5751FDB4DB}" type="pres">
      <dgm:prSet presAssocID="{C8E28490-5730-4151-8176-F81779E445B6}" presName="textRepeatNode" presStyleLbl="alignNode1" presStyleIdx="4" presStyleCnt="5">
        <dgm:presLayoutVars>
          <dgm:chMax val="0"/>
          <dgm:chPref val="0"/>
          <dgm:bulletEnabled val="1"/>
        </dgm:presLayoutVars>
      </dgm:prSet>
      <dgm:spPr/>
      <dgm:t>
        <a:bodyPr/>
        <a:lstStyle/>
        <a:p>
          <a:endParaRPr lang="en-US"/>
        </a:p>
      </dgm:t>
    </dgm:pt>
    <dgm:pt modelId="{54E3A76E-DD1F-45C9-872A-C794101E8EEF}" type="pres">
      <dgm:prSet presAssocID="{C8E28490-5730-4151-8176-F81779E445B6}" presName="textaccent5" presStyleCnt="0"/>
      <dgm:spPr/>
      <dgm:t>
        <a:bodyPr/>
        <a:lstStyle/>
        <a:p>
          <a:endParaRPr/>
        </a:p>
      </dgm:t>
    </dgm:pt>
    <dgm:pt modelId="{6BEB72BB-C590-4AA0-B38E-184EC25A4100}" type="pres">
      <dgm:prSet presAssocID="{C8E28490-5730-4151-8176-F81779E445B6}" presName="accentRepeatNode" presStyleLbl="solidAlignAcc1" presStyleIdx="8" presStyleCnt="10"/>
      <dgm:spPr/>
      <dgm:t>
        <a:bodyPr/>
        <a:lstStyle/>
        <a:p>
          <a:endParaRPr/>
        </a:p>
      </dgm:t>
    </dgm:pt>
    <dgm:pt modelId="{37744404-4B9A-4017-A375-67925BC4C6E3}" type="pres">
      <dgm:prSet presAssocID="{345A75D0-0C9A-4D15-B6E9-F397FBF2E4A6}" presName="image5" presStyleCnt="0"/>
      <dgm:spPr/>
      <dgm:t>
        <a:bodyPr/>
        <a:lstStyle/>
        <a:p>
          <a:endParaRPr/>
        </a:p>
      </dgm:t>
    </dgm:pt>
    <dgm:pt modelId="{42D4E555-DC37-4444-A428-F528B8E4CE7A}" type="pres">
      <dgm:prSet presAssocID="{345A75D0-0C9A-4D15-B6E9-F397FBF2E4A6}" presName="imageRepeatNode" presStyleLbl="alignAcc1" presStyleIdx="4" presStyleCnt="5"/>
      <dgm:spPr/>
      <dgm:t>
        <a:bodyPr/>
        <a:lstStyle/>
        <a:p>
          <a:endParaRPr lang="en-US"/>
        </a:p>
      </dgm:t>
    </dgm:pt>
    <dgm:pt modelId="{481332D0-750C-4973-A249-223F39847F39}" type="pres">
      <dgm:prSet presAssocID="{345A75D0-0C9A-4D15-B6E9-F397FBF2E4A6}" presName="imageaccent5" presStyleCnt="0"/>
      <dgm:spPr/>
      <dgm:t>
        <a:bodyPr/>
        <a:lstStyle/>
        <a:p>
          <a:endParaRPr/>
        </a:p>
      </dgm:t>
    </dgm:pt>
    <dgm:pt modelId="{79481548-BC92-4C09-94D4-DFE9F15375E1}" type="pres">
      <dgm:prSet presAssocID="{345A75D0-0C9A-4D15-B6E9-F397FBF2E4A6}" presName="accentRepeatNode" presStyleLbl="solidAlignAcc1" presStyleIdx="9" presStyleCnt="10"/>
      <dgm:spPr/>
      <dgm:t>
        <a:bodyPr/>
        <a:lstStyle/>
        <a:p>
          <a:endParaRPr/>
        </a:p>
      </dgm:t>
    </dgm:pt>
  </dgm:ptLst>
  <dgm:cxnLst>
    <dgm:cxn modelId="{1D67E5A2-AEE6-4CE4-A329-175E8DD56324}" type="presOf" srcId="{4D5D5B19-9D29-4278-A1F6-94A2E0D87ED1}" destId="{9EFDF981-98F6-43EA-B1BC-5FEBFBB239BA}" srcOrd="0" destOrd="0" presId="urn:microsoft.com/office/officeart/2008/layout/HexagonCluster"/>
    <dgm:cxn modelId="{8E9C6633-BF2C-4A96-830E-F5EFC6FBAA15}" srcId="{507BE2D2-22F4-48FF-AD50-C1D39DD323B5}" destId="{58C19BF2-46A3-4D73-91FB-E1E18BC79E6D}" srcOrd="3" destOrd="0" parTransId="{6F707C4C-9127-4C19-9F4C-D59D37B223E3}" sibTransId="{4D5D5B19-9D29-4278-A1F6-94A2E0D87ED1}"/>
    <dgm:cxn modelId="{7C016765-C058-4719-8853-C6961D8B84DE}" type="presOf" srcId="{633D4F5E-3EBC-4FDE-9FEC-8C5E87A0B940}" destId="{6B15C53A-1E47-4E1D-BD46-A6F7688FA3E8}" srcOrd="0" destOrd="0" presId="urn:microsoft.com/office/officeart/2008/layout/HexagonCluster"/>
    <dgm:cxn modelId="{2802107C-8A28-42E2-A843-382D7617D891}" type="presOf" srcId="{B80A08B2-DA80-4CC0-AF4E-56A9BFECE82B}" destId="{EBB858D4-B225-4919-8368-3E4E74C32EA3}" srcOrd="0" destOrd="0" presId="urn:microsoft.com/office/officeart/2008/layout/HexagonCluster"/>
    <dgm:cxn modelId="{ADA2DA90-3404-4741-910B-999B5A5B6787}" type="presOf" srcId="{47BD75CE-D228-4E2B-8607-D8E9AF7486DA}" destId="{D364E40E-AA8D-43F2-BFCA-75B52C0A0CBC}" srcOrd="0" destOrd="0" presId="urn:microsoft.com/office/officeart/2008/layout/HexagonCluster"/>
    <dgm:cxn modelId="{9BB2972E-A233-48B9-8C75-ACD6196AA482}" type="presOf" srcId="{ACE6D943-07E5-4870-A72E-388F49547A3B}" destId="{B61767D1-19F8-4B0B-B3D0-B9275DF39042}" srcOrd="0" destOrd="0" presId="urn:microsoft.com/office/officeart/2008/layout/HexagonCluster"/>
    <dgm:cxn modelId="{548CFC09-0037-45E9-846A-0EE03C5491AD}" type="presOf" srcId="{EBD480B9-1AAC-4179-89AC-07820130E9EB}" destId="{8589E560-A848-4B74-A6DD-C44651097397}" srcOrd="0" destOrd="0" presId="urn:microsoft.com/office/officeart/2008/layout/HexagonCluster"/>
    <dgm:cxn modelId="{0C309AE5-EC6E-4AC1-AEF5-C8A81C1D4C7F}" type="presOf" srcId="{58C19BF2-46A3-4D73-91FB-E1E18BC79E6D}" destId="{46AE83D6-8C74-4320-81C5-BFA2E68DB976}" srcOrd="0" destOrd="0" presId="urn:microsoft.com/office/officeart/2008/layout/HexagonCluster"/>
    <dgm:cxn modelId="{41CDDD3B-D9CE-42BC-B3AA-A01562E80FFD}" srcId="{507BE2D2-22F4-48FF-AD50-C1D39DD323B5}" destId="{EBD480B9-1AAC-4179-89AC-07820130E9EB}" srcOrd="0" destOrd="0" parTransId="{D73AEEEF-9699-48F3-BF25-40D1A69CF9B8}" sibTransId="{633D4F5E-3EBC-4FDE-9FEC-8C5E87A0B940}"/>
    <dgm:cxn modelId="{1430FBE1-FA30-49DE-81DD-10CC4AC82C0C}" type="presOf" srcId="{345A75D0-0C9A-4D15-B6E9-F397FBF2E4A6}" destId="{42D4E555-DC37-4444-A428-F528B8E4CE7A}" srcOrd="0" destOrd="0" presId="urn:microsoft.com/office/officeart/2008/layout/HexagonCluster"/>
    <dgm:cxn modelId="{D11B9335-DFBC-4FA7-83D2-52BEE283CAD9}" type="presOf" srcId="{507BE2D2-22F4-48FF-AD50-C1D39DD323B5}" destId="{01E9A2E1-466D-4FA1-BD1E-E8F518CC08EF}" srcOrd="0" destOrd="0" presId="urn:microsoft.com/office/officeart/2008/layout/HexagonCluster"/>
    <dgm:cxn modelId="{B770815C-8C4B-42DC-BCA6-B39293512AD3}" type="presOf" srcId="{C8E28490-5730-4151-8176-F81779E445B6}" destId="{70AAF73A-08F4-44EB-AE9E-4E5751FDB4DB}" srcOrd="0" destOrd="0" presId="urn:microsoft.com/office/officeart/2008/layout/HexagonCluster"/>
    <dgm:cxn modelId="{96746A91-8251-42AE-A012-86CD54A16E71}" srcId="{507BE2D2-22F4-48FF-AD50-C1D39DD323B5}" destId="{C8E28490-5730-4151-8176-F81779E445B6}" srcOrd="4" destOrd="0" parTransId="{A3227B2E-672E-4E1B-8182-608592CF4A68}" sibTransId="{345A75D0-0C9A-4D15-B6E9-F397FBF2E4A6}"/>
    <dgm:cxn modelId="{866B255F-D2C6-4A27-9676-F3747E14202C}" srcId="{507BE2D2-22F4-48FF-AD50-C1D39DD323B5}" destId="{47BD75CE-D228-4E2B-8607-D8E9AF7486DA}" srcOrd="1" destOrd="0" parTransId="{2E1E613C-94A7-4D26-A359-6213E6A2DDD4}" sibTransId="{A0940795-B9ED-4080-9EB7-6376F67D29E0}"/>
    <dgm:cxn modelId="{4C3AECEE-3410-4104-AE3B-7FF0D347D72F}" type="presOf" srcId="{A0940795-B9ED-4080-9EB7-6376F67D29E0}" destId="{60694602-1317-464C-ABEE-FF33CA54D425}" srcOrd="0" destOrd="0" presId="urn:microsoft.com/office/officeart/2008/layout/HexagonCluster"/>
    <dgm:cxn modelId="{FF18528E-A5DC-471E-86B5-2D46C52F6424}" srcId="{507BE2D2-22F4-48FF-AD50-C1D39DD323B5}" destId="{ACE6D943-07E5-4870-A72E-388F49547A3B}" srcOrd="2" destOrd="0" parTransId="{1CD442D2-1BC3-4CF3-AFEA-B9B64A6FA710}" sibTransId="{B80A08B2-DA80-4CC0-AF4E-56A9BFECE82B}"/>
    <dgm:cxn modelId="{84D6798B-05DC-44FD-BE98-3CD8DF7E8A27}" type="presParOf" srcId="{01E9A2E1-466D-4FA1-BD1E-E8F518CC08EF}" destId="{1405ED78-A418-4974-ABC8-91273B9FFA72}" srcOrd="0" destOrd="0" presId="urn:microsoft.com/office/officeart/2008/layout/HexagonCluster"/>
    <dgm:cxn modelId="{A7677348-AE45-4461-A82F-7696215F3F78}" type="presParOf" srcId="{1405ED78-A418-4974-ABC8-91273B9FFA72}" destId="{8589E560-A848-4B74-A6DD-C44651097397}" srcOrd="0" destOrd="0" presId="urn:microsoft.com/office/officeart/2008/layout/HexagonCluster"/>
    <dgm:cxn modelId="{3C962BE3-2DC8-45EA-BC47-1D2EE53D8431}" type="presParOf" srcId="{01E9A2E1-466D-4FA1-BD1E-E8F518CC08EF}" destId="{B97E7FBF-9DE4-4D9F-9588-557C1E9F1AF3}" srcOrd="1" destOrd="0" presId="urn:microsoft.com/office/officeart/2008/layout/HexagonCluster"/>
    <dgm:cxn modelId="{DB33D5D1-DC7D-4BCB-9009-673B944A19AB}" type="presParOf" srcId="{B97E7FBF-9DE4-4D9F-9588-557C1E9F1AF3}" destId="{FBDD5B71-2E8B-4F96-B2F8-A4AA644E70A9}" srcOrd="0" destOrd="0" presId="urn:microsoft.com/office/officeart/2008/layout/HexagonCluster"/>
    <dgm:cxn modelId="{BCF1FE0F-BEC6-4CC8-A209-6613B40A5A6E}" type="presParOf" srcId="{01E9A2E1-466D-4FA1-BD1E-E8F518CC08EF}" destId="{2B409337-8E73-460A-B41A-980A52B8E09C}" srcOrd="2" destOrd="0" presId="urn:microsoft.com/office/officeart/2008/layout/HexagonCluster"/>
    <dgm:cxn modelId="{830CE449-81E8-4A68-884D-1BA9640DCD75}" type="presParOf" srcId="{2B409337-8E73-460A-B41A-980A52B8E09C}" destId="{6B15C53A-1E47-4E1D-BD46-A6F7688FA3E8}" srcOrd="0" destOrd="0" presId="urn:microsoft.com/office/officeart/2008/layout/HexagonCluster"/>
    <dgm:cxn modelId="{9164484C-D59C-4CE7-8C4A-D3AC6171386D}" type="presParOf" srcId="{01E9A2E1-466D-4FA1-BD1E-E8F518CC08EF}" destId="{3275C2D7-49C1-4E3B-A78D-F08B121B0FA5}" srcOrd="3" destOrd="0" presId="urn:microsoft.com/office/officeart/2008/layout/HexagonCluster"/>
    <dgm:cxn modelId="{E4BDAD8E-9241-4219-B18F-0E47919DDDE2}" type="presParOf" srcId="{3275C2D7-49C1-4E3B-A78D-F08B121B0FA5}" destId="{A4EFAF85-39DC-4E9F-BA68-34E4508F75E9}" srcOrd="0" destOrd="0" presId="urn:microsoft.com/office/officeart/2008/layout/HexagonCluster"/>
    <dgm:cxn modelId="{5D883159-6FC8-41BF-A546-BA8EF52BC82C}" type="presParOf" srcId="{01E9A2E1-466D-4FA1-BD1E-E8F518CC08EF}" destId="{200B2AD3-14EE-488D-893F-8DB4E0F95278}" srcOrd="4" destOrd="0" presId="urn:microsoft.com/office/officeart/2008/layout/HexagonCluster"/>
    <dgm:cxn modelId="{7FDA5FDC-A719-4A61-A760-ADB8BC653111}" type="presParOf" srcId="{200B2AD3-14EE-488D-893F-8DB4E0F95278}" destId="{D364E40E-AA8D-43F2-BFCA-75B52C0A0CBC}" srcOrd="0" destOrd="0" presId="urn:microsoft.com/office/officeart/2008/layout/HexagonCluster"/>
    <dgm:cxn modelId="{1D8D50C7-A2E1-46F8-AA5A-7AF726DC7469}" type="presParOf" srcId="{01E9A2E1-466D-4FA1-BD1E-E8F518CC08EF}" destId="{C83E0598-EE0F-4389-B3A3-8B488A0DEA3F}" srcOrd="5" destOrd="0" presId="urn:microsoft.com/office/officeart/2008/layout/HexagonCluster"/>
    <dgm:cxn modelId="{ADF991A3-D313-4319-9C5B-D2F9D27E10D0}" type="presParOf" srcId="{C83E0598-EE0F-4389-B3A3-8B488A0DEA3F}" destId="{FA213709-A539-40EA-BF14-A778258A225D}" srcOrd="0" destOrd="0" presId="urn:microsoft.com/office/officeart/2008/layout/HexagonCluster"/>
    <dgm:cxn modelId="{C4A1657D-DF05-4681-BC35-624F988AC3DD}" type="presParOf" srcId="{01E9A2E1-466D-4FA1-BD1E-E8F518CC08EF}" destId="{9CCAD88C-1371-44E2-A5F0-A07B43B9FCCC}" srcOrd="6" destOrd="0" presId="urn:microsoft.com/office/officeart/2008/layout/HexagonCluster"/>
    <dgm:cxn modelId="{A3787064-5A32-4B6C-B1A3-C82223A0A011}" type="presParOf" srcId="{9CCAD88C-1371-44E2-A5F0-A07B43B9FCCC}" destId="{60694602-1317-464C-ABEE-FF33CA54D425}" srcOrd="0" destOrd="0" presId="urn:microsoft.com/office/officeart/2008/layout/HexagonCluster"/>
    <dgm:cxn modelId="{37F1D390-BEEF-4BF0-A0EF-0E4C2E4CDD3E}" type="presParOf" srcId="{01E9A2E1-466D-4FA1-BD1E-E8F518CC08EF}" destId="{30DEA0F4-7128-4E19-B763-B963249438C4}" srcOrd="7" destOrd="0" presId="urn:microsoft.com/office/officeart/2008/layout/HexagonCluster"/>
    <dgm:cxn modelId="{FED7EBD9-7FC0-49C9-85AD-4258BF6FDD03}" type="presParOf" srcId="{30DEA0F4-7128-4E19-B763-B963249438C4}" destId="{047A17DA-C4C7-43EE-B36D-F30EF7A148AF}" srcOrd="0" destOrd="0" presId="urn:microsoft.com/office/officeart/2008/layout/HexagonCluster"/>
    <dgm:cxn modelId="{D7CD874E-028C-4E24-94C0-322C0935D09F}" type="presParOf" srcId="{01E9A2E1-466D-4FA1-BD1E-E8F518CC08EF}" destId="{6617A381-7EE2-4E5E-A1E4-4659A811FB94}" srcOrd="8" destOrd="0" presId="urn:microsoft.com/office/officeart/2008/layout/HexagonCluster"/>
    <dgm:cxn modelId="{4E48454F-B48F-4AB3-A3B2-E2C778A7E6A3}" type="presParOf" srcId="{6617A381-7EE2-4E5E-A1E4-4659A811FB94}" destId="{B61767D1-19F8-4B0B-B3D0-B9275DF39042}" srcOrd="0" destOrd="0" presId="urn:microsoft.com/office/officeart/2008/layout/HexagonCluster"/>
    <dgm:cxn modelId="{7C6A13F3-51CC-4C8F-95FA-3C5A0C7331FE}" type="presParOf" srcId="{01E9A2E1-466D-4FA1-BD1E-E8F518CC08EF}" destId="{F2347CDB-5F70-4DDA-AEE5-B5C9E681C743}" srcOrd="9" destOrd="0" presId="urn:microsoft.com/office/officeart/2008/layout/HexagonCluster"/>
    <dgm:cxn modelId="{159AC476-9CC9-456B-949D-DF759B226AC5}" type="presParOf" srcId="{F2347CDB-5F70-4DDA-AEE5-B5C9E681C743}" destId="{860B6E6E-DA40-41F0-9A17-F3CCFB8E8C0A}" srcOrd="0" destOrd="0" presId="urn:microsoft.com/office/officeart/2008/layout/HexagonCluster"/>
    <dgm:cxn modelId="{F9B9C2D2-4915-45CA-A140-E851486E3084}" type="presParOf" srcId="{01E9A2E1-466D-4FA1-BD1E-E8F518CC08EF}" destId="{857CA379-7CC8-40DE-A30D-5183303A8EC6}" srcOrd="10" destOrd="0" presId="urn:microsoft.com/office/officeart/2008/layout/HexagonCluster"/>
    <dgm:cxn modelId="{EEEFCFBD-6544-4FB0-853E-1E5F93B6C8FF}" type="presParOf" srcId="{857CA379-7CC8-40DE-A30D-5183303A8EC6}" destId="{EBB858D4-B225-4919-8368-3E4E74C32EA3}" srcOrd="0" destOrd="0" presId="urn:microsoft.com/office/officeart/2008/layout/HexagonCluster"/>
    <dgm:cxn modelId="{F6B9E151-A3DF-4AEB-AACF-14F659F08023}" type="presParOf" srcId="{01E9A2E1-466D-4FA1-BD1E-E8F518CC08EF}" destId="{72A682EF-9870-4A2F-A748-9E3D5F34A888}" srcOrd="11" destOrd="0" presId="urn:microsoft.com/office/officeart/2008/layout/HexagonCluster"/>
    <dgm:cxn modelId="{B38475D8-F967-4447-897E-A451CD32EEBE}" type="presParOf" srcId="{72A682EF-9870-4A2F-A748-9E3D5F34A888}" destId="{721CE92E-58C4-4595-B102-B712B755C3C6}" srcOrd="0" destOrd="0" presId="urn:microsoft.com/office/officeart/2008/layout/HexagonCluster"/>
    <dgm:cxn modelId="{18ABB7A6-4AF8-4326-AF96-AC5343DFB814}" type="presParOf" srcId="{01E9A2E1-466D-4FA1-BD1E-E8F518CC08EF}" destId="{E22D2B48-0713-40F6-9F1D-3F8378E9BCF2}" srcOrd="12" destOrd="0" presId="urn:microsoft.com/office/officeart/2008/layout/HexagonCluster"/>
    <dgm:cxn modelId="{70E07108-713D-45BF-9C6F-07EF575F1526}" type="presParOf" srcId="{E22D2B48-0713-40F6-9F1D-3F8378E9BCF2}" destId="{46AE83D6-8C74-4320-81C5-BFA2E68DB976}" srcOrd="0" destOrd="0" presId="urn:microsoft.com/office/officeart/2008/layout/HexagonCluster"/>
    <dgm:cxn modelId="{89326F71-0C73-4C1D-AFAF-B6098076F89F}" type="presParOf" srcId="{01E9A2E1-466D-4FA1-BD1E-E8F518CC08EF}" destId="{DB55D937-C007-42B8-BC84-FA93F4DCEBD8}" srcOrd="13" destOrd="0" presId="urn:microsoft.com/office/officeart/2008/layout/HexagonCluster"/>
    <dgm:cxn modelId="{BA9BA637-7D2B-49BF-9A33-BA81D138D347}" type="presParOf" srcId="{DB55D937-C007-42B8-BC84-FA93F4DCEBD8}" destId="{3D3FEDFD-1F0A-4555-946A-31B49664752B}" srcOrd="0" destOrd="0" presId="urn:microsoft.com/office/officeart/2008/layout/HexagonCluster"/>
    <dgm:cxn modelId="{44B197C9-E56B-4910-9C52-4B765A7B5C5F}" type="presParOf" srcId="{01E9A2E1-466D-4FA1-BD1E-E8F518CC08EF}" destId="{997BD72E-C7BD-41F5-9649-E115977CFEA1}" srcOrd="14" destOrd="0" presId="urn:microsoft.com/office/officeart/2008/layout/HexagonCluster"/>
    <dgm:cxn modelId="{2639CE98-7CEE-4B5C-9829-AE6AE120EB08}" type="presParOf" srcId="{997BD72E-C7BD-41F5-9649-E115977CFEA1}" destId="{9EFDF981-98F6-43EA-B1BC-5FEBFBB239BA}" srcOrd="0" destOrd="0" presId="urn:microsoft.com/office/officeart/2008/layout/HexagonCluster"/>
    <dgm:cxn modelId="{EE8E7946-5837-4DFE-A026-3CA7A3BAFED6}" type="presParOf" srcId="{01E9A2E1-466D-4FA1-BD1E-E8F518CC08EF}" destId="{CFB809CA-4C6B-462E-81F0-EDACD67CA800}" srcOrd="15" destOrd="0" presId="urn:microsoft.com/office/officeart/2008/layout/HexagonCluster"/>
    <dgm:cxn modelId="{9D19F4B8-86B6-46FB-8D8B-FE304A15FA7C}" type="presParOf" srcId="{CFB809CA-4C6B-462E-81F0-EDACD67CA800}" destId="{CA927F43-402F-4070-8225-D62BFCE7D84E}" srcOrd="0" destOrd="0" presId="urn:microsoft.com/office/officeart/2008/layout/HexagonCluster"/>
    <dgm:cxn modelId="{2274831F-4021-45A2-82BA-3F4777E8E16E}" type="presParOf" srcId="{01E9A2E1-466D-4FA1-BD1E-E8F518CC08EF}" destId="{00F5EEC5-6DA6-48F2-A4FC-632EBDE77F53}" srcOrd="16" destOrd="0" presId="urn:microsoft.com/office/officeart/2008/layout/HexagonCluster"/>
    <dgm:cxn modelId="{7E4016BD-8B13-496B-8745-10328B27E143}" type="presParOf" srcId="{00F5EEC5-6DA6-48F2-A4FC-632EBDE77F53}" destId="{70AAF73A-08F4-44EB-AE9E-4E5751FDB4DB}" srcOrd="0" destOrd="0" presId="urn:microsoft.com/office/officeart/2008/layout/HexagonCluster"/>
    <dgm:cxn modelId="{01B15BF6-3927-4C1E-BA03-F8DC12A9393D}" type="presParOf" srcId="{01E9A2E1-466D-4FA1-BD1E-E8F518CC08EF}" destId="{54E3A76E-DD1F-45C9-872A-C794101E8EEF}" srcOrd="17" destOrd="0" presId="urn:microsoft.com/office/officeart/2008/layout/HexagonCluster"/>
    <dgm:cxn modelId="{E8E7B6EA-9561-47C1-B978-5C4B67A56DE6}" type="presParOf" srcId="{54E3A76E-DD1F-45C9-872A-C794101E8EEF}" destId="{6BEB72BB-C590-4AA0-B38E-184EC25A4100}" srcOrd="0" destOrd="0" presId="urn:microsoft.com/office/officeart/2008/layout/HexagonCluster"/>
    <dgm:cxn modelId="{E18FBE37-0F3A-480A-8F96-C7E787E85A7A}" type="presParOf" srcId="{01E9A2E1-466D-4FA1-BD1E-E8F518CC08EF}" destId="{37744404-4B9A-4017-A375-67925BC4C6E3}" srcOrd="18" destOrd="0" presId="urn:microsoft.com/office/officeart/2008/layout/HexagonCluster"/>
    <dgm:cxn modelId="{02E80C87-FC34-43EC-847A-9307739CFAF8}" type="presParOf" srcId="{37744404-4B9A-4017-A375-67925BC4C6E3}" destId="{42D4E555-DC37-4444-A428-F528B8E4CE7A}" srcOrd="0" destOrd="0" presId="urn:microsoft.com/office/officeart/2008/layout/HexagonCluster"/>
    <dgm:cxn modelId="{9006BD89-A698-4ABF-A76E-382DFAB156FF}" type="presParOf" srcId="{01E9A2E1-466D-4FA1-BD1E-E8F518CC08EF}" destId="{481332D0-750C-4973-A249-223F39847F39}" srcOrd="19" destOrd="0" presId="urn:microsoft.com/office/officeart/2008/layout/HexagonCluster"/>
    <dgm:cxn modelId="{7255AD93-9876-4824-9376-8AD144016567}" type="presParOf" srcId="{481332D0-750C-4973-A249-223F39847F39}" destId="{79481548-BC92-4C09-94D4-DFE9F15375E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9E560-A848-4B74-A6DD-C44651097397}">
      <dsp:nvSpPr>
        <dsp:cNvPr id="0" name=""/>
        <dsp:cNvSpPr/>
      </dsp:nvSpPr>
      <dsp:spPr>
        <a:xfrm>
          <a:off x="1601105" y="4436607"/>
          <a:ext cx="1860557" cy="1597343"/>
        </a:xfrm>
        <a:prstGeom prst="hexagon">
          <a:avLst>
            <a:gd name="adj" fmla="val 25000"/>
            <a:gd name="vf" fmla="val 115470"/>
          </a:avLst>
        </a:prstGeom>
        <a:solidFill>
          <a:schemeClr val="lt1"/>
        </a:solidFill>
        <a:ln w="25400" cap="flat" cmpd="sng" algn="ctr">
          <a:solidFill>
            <a:schemeClr val="accent4"/>
          </a:solidFill>
          <a:prstDash val="solid"/>
        </a:ln>
        <a:effectLst/>
        <a:scene3d>
          <a:camera prst="orthographicFront"/>
          <a:lightRig rig="threePt" dir="t">
            <a:rot lat="0" lon="0" rev="75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bn-BD" sz="2500" kern="1200" smtClean="0">
              <a:latin typeface="NikoshBAN" pitchFamily="2" charset="0"/>
              <a:cs typeface="NikoshBAN" pitchFamily="2" charset="0"/>
            </a:rPr>
            <a:t>কৃষি উন্নয়ন </a:t>
          </a:r>
          <a:endParaRPr lang="en-US" sz="2500" kern="1200">
            <a:latin typeface="NikoshBAN" pitchFamily="2" charset="0"/>
            <a:cs typeface="NikoshBAN" pitchFamily="2" charset="0"/>
          </a:endParaRPr>
        </a:p>
      </dsp:txBody>
      <dsp:txXfrm>
        <a:off x="1889263" y="4683999"/>
        <a:ext cx="1284241" cy="1102559"/>
      </dsp:txXfrm>
    </dsp:sp>
    <dsp:sp modelId="{FBDD5B71-2E8B-4F96-B2F8-A4AA644E70A9}">
      <dsp:nvSpPr>
        <dsp:cNvPr id="0" name=""/>
        <dsp:cNvSpPr/>
      </dsp:nvSpPr>
      <dsp:spPr>
        <a:xfrm>
          <a:off x="1645498" y="5150883"/>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B15C53A-1E47-4E1D-BD46-A6F7688FA3E8}">
      <dsp:nvSpPr>
        <dsp:cNvPr id="0" name=""/>
        <dsp:cNvSpPr/>
      </dsp:nvSpPr>
      <dsp:spPr>
        <a:xfrm>
          <a:off x="0" y="3553540"/>
          <a:ext cx="1860557" cy="159734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tretch>
            <a:fillRect l="-26000" r="-26000"/>
          </a:stretch>
        </a:blip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EFAF85-39DC-4E9F-BA68-34E4508F75E9}">
      <dsp:nvSpPr>
        <dsp:cNvPr id="0" name=""/>
        <dsp:cNvSpPr/>
      </dsp:nvSpPr>
      <dsp:spPr>
        <a:xfrm>
          <a:off x="1274570" y="4938726"/>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D364E40E-AA8D-43F2-BFCA-75B52C0A0CBC}">
      <dsp:nvSpPr>
        <dsp:cNvPr id="0" name=""/>
        <dsp:cNvSpPr/>
      </dsp:nvSpPr>
      <dsp:spPr>
        <a:xfrm>
          <a:off x="3202210" y="3548438"/>
          <a:ext cx="1860557" cy="1597343"/>
        </a:xfrm>
        <a:prstGeom prst="hexagon">
          <a:avLst>
            <a:gd name="adj" fmla="val 25000"/>
            <a:gd name="vf" fmla="val 115470"/>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bn-BD" sz="2500" kern="1200" smtClean="0">
              <a:solidFill>
                <a:schemeClr val="tx1"/>
              </a:solidFill>
              <a:latin typeface="NikoshBAN" pitchFamily="2" charset="0"/>
              <a:cs typeface="NikoshBAN" pitchFamily="2" charset="0"/>
            </a:rPr>
            <a:t>শিল্প  উন্নয়ন </a:t>
          </a:r>
          <a:endParaRPr lang="en-US" sz="2500" kern="1200">
            <a:solidFill>
              <a:schemeClr val="tx1"/>
            </a:solidFill>
            <a:latin typeface="NikoshBAN" pitchFamily="2" charset="0"/>
            <a:cs typeface="NikoshBAN" pitchFamily="2" charset="0"/>
          </a:endParaRPr>
        </a:p>
      </dsp:txBody>
      <dsp:txXfrm>
        <a:off x="3490368" y="3795830"/>
        <a:ext cx="1284241" cy="1102559"/>
      </dsp:txXfrm>
    </dsp:sp>
    <dsp:sp modelId="{FA213709-A539-40EA-BF14-A778258A225D}">
      <dsp:nvSpPr>
        <dsp:cNvPr id="0" name=""/>
        <dsp:cNvSpPr/>
      </dsp:nvSpPr>
      <dsp:spPr>
        <a:xfrm>
          <a:off x="4482699" y="4930223"/>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60694602-1317-464C-ABEE-FF33CA54D425}">
      <dsp:nvSpPr>
        <dsp:cNvPr id="0" name=""/>
        <dsp:cNvSpPr/>
      </dsp:nvSpPr>
      <dsp:spPr>
        <a:xfrm>
          <a:off x="4802328" y="4433205"/>
          <a:ext cx="1860557" cy="159734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tretch>
            <a:fillRect l="-28000" r="-28000"/>
          </a:stretch>
        </a:blip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47A17DA-C4C7-43EE-B36D-F30EF7A148AF}">
      <dsp:nvSpPr>
        <dsp:cNvPr id="0" name=""/>
        <dsp:cNvSpPr/>
      </dsp:nvSpPr>
      <dsp:spPr>
        <a:xfrm>
          <a:off x="4847708" y="5144081"/>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61767D1-19F8-4B0B-B3D0-B9275DF39042}">
      <dsp:nvSpPr>
        <dsp:cNvPr id="0" name=""/>
        <dsp:cNvSpPr/>
      </dsp:nvSpPr>
      <dsp:spPr>
        <a:xfrm>
          <a:off x="1601105" y="2670473"/>
          <a:ext cx="1860557" cy="1597343"/>
        </a:xfrm>
        <a:prstGeom prst="hexagon">
          <a:avLst>
            <a:gd name="adj" fmla="val 25000"/>
            <a:gd name="vf" fmla="val 115470"/>
          </a:avLst>
        </a:prstGeom>
        <a:gradFill rotWithShape="1">
          <a:gsLst>
            <a:gs pos="0">
              <a:schemeClr val="dk1">
                <a:tint val="35000"/>
                <a:satMod val="260000"/>
              </a:schemeClr>
            </a:gs>
            <a:gs pos="30000">
              <a:schemeClr val="dk1">
                <a:tint val="38000"/>
                <a:satMod val="260000"/>
              </a:schemeClr>
            </a:gs>
            <a:gs pos="75000">
              <a:schemeClr val="dk1">
                <a:tint val="55000"/>
                <a:satMod val="255000"/>
              </a:schemeClr>
            </a:gs>
            <a:gs pos="100000">
              <a:schemeClr val="dk1">
                <a:tint val="70000"/>
                <a:satMod val="255000"/>
              </a:schemeClr>
            </a:gs>
          </a:gsLst>
          <a:path path="circle">
            <a:fillToRect l="5000" t="100000" r="120000" b="10000"/>
          </a:path>
        </a:gradFill>
        <a:ln w="12700" cap="flat" cmpd="sng" algn="ctr">
          <a:solidFill>
            <a:schemeClr val="dk1">
              <a:shade val="70000"/>
              <a:satMod val="150000"/>
            </a:schemeClr>
          </a:solidFill>
          <a:prstDash val="solid"/>
        </a:ln>
        <a:effectLst>
          <a:outerShdw blurRad="50800" dist="25000" dir="5400000" rotWithShape="0">
            <a:srgbClr val="000000">
              <a:alpha val="40000"/>
            </a:srgbClr>
          </a:outerShdw>
        </a:effectLst>
        <a:scene3d>
          <a:camera prst="orthographicFront"/>
          <a:lightRig rig="threePt" dir="t">
            <a:rot lat="0" lon="0" rev="75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bn-BD" sz="2500" kern="1200" smtClean="0">
              <a:solidFill>
                <a:schemeClr val="bg1"/>
              </a:solidFill>
              <a:latin typeface="NikoshBAN" pitchFamily="2" charset="0"/>
              <a:cs typeface="NikoshBAN" pitchFamily="2" charset="0"/>
            </a:rPr>
            <a:t>সমবায় ব্যাংকের উন্নয়ন </a:t>
          </a:r>
          <a:endParaRPr lang="en-US" sz="2500" kern="1200">
            <a:solidFill>
              <a:schemeClr val="bg1"/>
            </a:solidFill>
            <a:latin typeface="NikoshBAN" pitchFamily="2" charset="0"/>
            <a:cs typeface="NikoshBAN" pitchFamily="2" charset="0"/>
          </a:endParaRPr>
        </a:p>
      </dsp:txBody>
      <dsp:txXfrm>
        <a:off x="1889263" y="2917865"/>
        <a:ext cx="1284241" cy="1102559"/>
      </dsp:txXfrm>
    </dsp:sp>
    <dsp:sp modelId="{860B6E6E-DA40-41F0-9A17-F3CCFB8E8C0A}">
      <dsp:nvSpPr>
        <dsp:cNvPr id="0" name=""/>
        <dsp:cNvSpPr/>
      </dsp:nvSpPr>
      <dsp:spPr>
        <a:xfrm>
          <a:off x="2875675" y="2700659"/>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EBB858D4-B225-4919-8368-3E4E74C32EA3}">
      <dsp:nvSpPr>
        <dsp:cNvPr id="0" name=""/>
        <dsp:cNvSpPr/>
      </dsp:nvSpPr>
      <dsp:spPr>
        <a:xfrm>
          <a:off x="3202210" y="1782304"/>
          <a:ext cx="1860557" cy="159734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tretch>
            <a:fillRect l="-27000" r="-27000"/>
          </a:stretch>
        </a:blip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1CE92E-58C4-4595-B102-B712B755C3C6}">
      <dsp:nvSpPr>
        <dsp:cNvPr id="0" name=""/>
        <dsp:cNvSpPr/>
      </dsp:nvSpPr>
      <dsp:spPr>
        <a:xfrm>
          <a:off x="3254495" y="2490203"/>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6AE83D6-8C74-4320-81C5-BFA2E68DB976}">
      <dsp:nvSpPr>
        <dsp:cNvPr id="0" name=""/>
        <dsp:cNvSpPr/>
      </dsp:nvSpPr>
      <dsp:spPr>
        <a:xfrm>
          <a:off x="4802328" y="2667071"/>
          <a:ext cx="1860557" cy="1597343"/>
        </a:xfrm>
        <a:prstGeom prst="hexagon">
          <a:avLst>
            <a:gd name="adj" fmla="val 25000"/>
            <a:gd name="vf" fmla="val 115470"/>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0" tIns="31750" rIns="0" bIns="31750" numCol="1" spcCol="1270" anchor="ctr" anchorCtr="0">
          <a:noAutofit/>
        </a:bodyPr>
        <a:lstStyle/>
        <a:p>
          <a:pPr lvl="0" algn="ctr" defTabSz="1111250">
            <a:lnSpc>
              <a:spcPct val="90000"/>
            </a:lnSpc>
            <a:spcBef>
              <a:spcPct val="0"/>
            </a:spcBef>
            <a:spcAft>
              <a:spcPct val="35000"/>
            </a:spcAft>
          </a:pPr>
          <a:r>
            <a:rPr lang="bn-BD" sz="2500" kern="1200" dirty="0" smtClean="0">
              <a:solidFill>
                <a:schemeClr val="tx1"/>
              </a:solidFill>
              <a:latin typeface="NikoshBAN" pitchFamily="2" charset="0"/>
              <a:cs typeface="NikoshBAN" pitchFamily="2" charset="0"/>
            </a:rPr>
            <a:t>গবেষণা কার্যক্রম </a:t>
          </a:r>
          <a:endParaRPr lang="en-US" sz="2500" kern="1200" dirty="0">
            <a:solidFill>
              <a:schemeClr val="tx1"/>
            </a:solidFill>
            <a:latin typeface="NikoshBAN" pitchFamily="2" charset="0"/>
            <a:cs typeface="NikoshBAN" pitchFamily="2" charset="0"/>
          </a:endParaRPr>
        </a:p>
      </dsp:txBody>
      <dsp:txXfrm>
        <a:off x="5090486" y="2914463"/>
        <a:ext cx="1284241" cy="1102559"/>
      </dsp:txXfrm>
    </dsp:sp>
    <dsp:sp modelId="{3D3FEDFD-1F0A-4555-946A-31B49664752B}">
      <dsp:nvSpPr>
        <dsp:cNvPr id="0" name=""/>
        <dsp:cNvSpPr/>
      </dsp:nvSpPr>
      <dsp:spPr>
        <a:xfrm>
          <a:off x="6412312" y="3374970"/>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EFDF981-98F6-43EA-B1BC-5FEBFBB239BA}">
      <dsp:nvSpPr>
        <dsp:cNvPr id="0" name=""/>
        <dsp:cNvSpPr/>
      </dsp:nvSpPr>
      <dsp:spPr>
        <a:xfrm>
          <a:off x="6403433" y="3565019"/>
          <a:ext cx="1860557" cy="159734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tretch>
            <a:fillRect l="-19000" r="-19000"/>
          </a:stretch>
        </a:blip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A927F43-402F-4070-8225-D62BFCE7D84E}">
      <dsp:nvSpPr>
        <dsp:cNvPr id="0" name=""/>
        <dsp:cNvSpPr/>
      </dsp:nvSpPr>
      <dsp:spPr>
        <a:xfrm>
          <a:off x="6766469" y="3593930"/>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0AAF73A-08F4-44EB-AE9E-4E5751FDB4DB}">
      <dsp:nvSpPr>
        <dsp:cNvPr id="0" name=""/>
        <dsp:cNvSpPr/>
      </dsp:nvSpPr>
      <dsp:spPr>
        <a:xfrm>
          <a:off x="6403433" y="1799310"/>
          <a:ext cx="1860557" cy="1597343"/>
        </a:xfrm>
        <a:prstGeom prst="hexagon">
          <a:avLst>
            <a:gd name="adj" fmla="val 25000"/>
            <a:gd name="vf" fmla="val 115470"/>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bn-IN" sz="2400" kern="1200" smtClean="0">
              <a:solidFill>
                <a:srgbClr val="FF0000"/>
              </a:solidFill>
              <a:latin typeface="NikoshBAN" pitchFamily="2" charset="0"/>
              <a:cs typeface="NikoshBAN" pitchFamily="2" charset="0"/>
            </a:rPr>
            <a:t>ঋণের ব্যবহার নিশ্চিতকরণ</a:t>
          </a:r>
          <a:endParaRPr lang="en-US" sz="2400" kern="1200">
            <a:solidFill>
              <a:srgbClr val="FF0000"/>
            </a:solidFill>
            <a:latin typeface="NikoshBAN" pitchFamily="2" charset="0"/>
            <a:cs typeface="NikoshBAN" pitchFamily="2" charset="0"/>
          </a:endParaRPr>
        </a:p>
      </dsp:txBody>
      <dsp:txXfrm>
        <a:off x="6691591" y="2046702"/>
        <a:ext cx="1284241" cy="1102559"/>
      </dsp:txXfrm>
    </dsp:sp>
    <dsp:sp modelId="{6BEB72BB-C590-4AA0-B38E-184EC25A4100}">
      <dsp:nvSpPr>
        <dsp:cNvPr id="0" name=""/>
        <dsp:cNvSpPr/>
      </dsp:nvSpPr>
      <dsp:spPr>
        <a:xfrm>
          <a:off x="8013417" y="2515288"/>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2D4E555-DC37-4444-A428-F528B8E4CE7A}">
      <dsp:nvSpPr>
        <dsp:cNvPr id="0" name=""/>
        <dsp:cNvSpPr/>
      </dsp:nvSpPr>
      <dsp:spPr>
        <a:xfrm>
          <a:off x="8004538" y="2690455"/>
          <a:ext cx="1860557" cy="159734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tretch>
            <a:fillRect l="-21000" r="-21000"/>
          </a:stretch>
        </a:blip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9481548-BC92-4C09-94D4-DFE9F15375E1}">
      <dsp:nvSpPr>
        <dsp:cNvPr id="0" name=""/>
        <dsp:cNvSpPr/>
      </dsp:nvSpPr>
      <dsp:spPr>
        <a:xfrm>
          <a:off x="8375466" y="2726169"/>
          <a:ext cx="217032" cy="18707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Header Placeholder 1"/>
          <p:cNvSpPr>
            <a:spLocks noGrp="1"/>
          </p:cNvSpPr>
          <p:nvPr>
            <p:ph type="hdr" sz="quarter"/>
          </p:nvPr>
        </p:nvSpPr>
        <p:spPr bwMode="auto">
          <a:xfrm>
            <a:off x="0" y="0"/>
            <a:ext cx="2971800" cy="457200"/>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defRPr>
            </a:lvl1pPr>
            <a:lvl2pPr marL="45720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defRPr>
            </a:lvl2pPr>
            <a:lvl3pPr marL="91440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defRPr>
            </a:lvl3pPr>
            <a:lvl4pPr marL="137160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defRPr>
            </a:lvl4pPr>
            <a:lvl5pPr marL="182880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defRPr>
            </a:lvl5pPr>
          </a:lstStyle>
          <a:p>
            <a:pPr marL="0" lvl="0" indent="0" eaLnBrk="1" hangingPunct="1"/>
            <a:endParaRPr lang="en-US" altLang="en-US" sz="1200"/>
          </a:p>
        </p:txBody>
      </p:sp>
      <p:sp>
        <p:nvSpPr>
          <p:cNvPr id="33795" name="Date Placeholder 2"/>
          <p:cNvSpPr>
            <a:spLocks noGrp="1"/>
          </p:cNvSpPr>
          <p:nvPr>
            <p:ph type="dt" idx="2"/>
          </p:nvPr>
        </p:nvSpPr>
        <p:spPr bwMode="auto">
          <a:xfrm>
            <a:off x="3884612" y="0"/>
            <a:ext cx="2971800" cy="457200"/>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fld id="{9DD55A94-19AB-4F18-B60A-11F58852A4A4}" type="datetime1">
              <a:rPr lang="en-US" altLang="en-US" sz="1200"/>
              <a:t>9/30/2019</a:t>
            </a:fld>
            <a:endParaRPr lang="en-US" altLang="en-US" sz="1200"/>
          </a:p>
        </p:txBody>
      </p:sp>
      <p:sp>
        <p:nvSpPr>
          <p:cNvPr id="33796" name="Slide Image Placeholder 3"/>
          <p:cNvSpPr>
            <a:spLocks noGrp="1" noRot="1" noChangeAspect="1"/>
          </p:cNvSpPr>
          <p:nvPr>
            <p:ph type="sldImg" idx="5"/>
          </p:nvPr>
        </p:nvSpPr>
        <p:spPr>
          <a:xfrm>
            <a:off x="1143000" y="685800"/>
            <a:ext cx="4572000" cy="3429000"/>
          </a:xfrm>
          <a:prstGeom prst="rect">
            <a:avLst/>
          </a:prstGeom>
          <a:noFill/>
          <a:ln w="12700">
            <a:solidFill>
              <a:srgbClr val="000000"/>
            </a:solidFill>
            <a:miter lim="800000"/>
          </a:ln>
        </p:spPr>
      </p:sp>
      <p:sp>
        <p:nvSpPr>
          <p:cNvPr id="33797" name="Notes Placeholder 4"/>
          <p:cNvSpPr>
            <a:spLocks noGrp="1"/>
          </p:cNvSpPr>
          <p:nvPr>
            <p:ph type="body" sz="quarter" idx="1"/>
          </p:nvPr>
        </p:nvSpPr>
        <p:spPr bwMode="auto">
          <a:xfrm>
            <a:off x="685800" y="4343400"/>
            <a:ext cx="5486400" cy="4114800"/>
          </a:xfrm>
          <a:prstGeom prst="rect">
            <a:avLst/>
          </a:prstGeom>
          <a:noFill/>
          <a:ln>
            <a:noFill/>
            <a:miter lim="800000"/>
          </a:ln>
        </p:spPr>
        <p:txBody>
          <a:bodyPr/>
          <a:lstStyle>
            <a:lvl1pPr marL="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5pPr>
          </a:lstStyle>
          <a:p>
            <a:pPr lvl="0"/>
            <a:r>
              <a:t>Click to edit Master text styles</a:t>
            </a:r>
          </a:p>
          <a:p>
            <a:pPr lvl="1"/>
            <a:r>
              <a:t>Second level</a:t>
            </a:r>
          </a:p>
          <a:p>
            <a:pPr lvl="2"/>
            <a:r>
              <a:t>Third level</a:t>
            </a:r>
          </a:p>
          <a:p>
            <a:pPr lvl="3"/>
            <a:r>
              <a:t>Fourth level</a:t>
            </a:r>
          </a:p>
          <a:p>
            <a:pPr lvl="4"/>
            <a:r>
              <a:t>Fifth level</a:t>
            </a:r>
          </a:p>
        </p:txBody>
      </p:sp>
      <p:sp>
        <p:nvSpPr>
          <p:cNvPr id="33798" name="Footer Placeholder 5"/>
          <p:cNvSpPr>
            <a:spLocks noGrp="1"/>
          </p:cNvSpPr>
          <p:nvPr>
            <p:ph type="ftr" sz="quarter" idx="3"/>
          </p:nvPr>
        </p:nvSpPr>
        <p:spPr bwMode="auto">
          <a:xfrm>
            <a:off x="0" y="8685212"/>
            <a:ext cx="2971800" cy="457200"/>
          </a:xfrm>
          <a:prstGeom prst="rect">
            <a:avLst/>
          </a:prstGeom>
          <a:noFill/>
          <a:ln>
            <a:noFill/>
            <a:miter lim="800000"/>
          </a:ln>
        </p:spPr>
        <p:txBody>
          <a:bodyPr anchor="b"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200"/>
          </a:p>
        </p:txBody>
      </p:sp>
      <p:sp>
        <p:nvSpPr>
          <p:cNvPr id="33799" name="Slide Number Placeholder 6"/>
          <p:cNvSpPr>
            <a:spLocks noGrp="1"/>
          </p:cNvSpPr>
          <p:nvPr>
            <p:ph type="sldNum" sz="quarter" idx="4"/>
          </p:nvPr>
        </p:nvSpPr>
        <p:spPr bwMode="auto">
          <a:xfrm>
            <a:off x="3884612" y="8685212"/>
            <a:ext cx="2971800" cy="457200"/>
          </a:xfrm>
          <a:prstGeom prst="rect">
            <a:avLst/>
          </a:prstGeom>
          <a:noFill/>
          <a:ln>
            <a:noFill/>
            <a:miter lim="800000"/>
          </a:ln>
        </p:spPr>
        <p:txBody>
          <a:bodyPr anchor="b"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fld id="{1EC16012-FCE8-49E3-9CE3-6351910072C8}" type="slidenum">
              <a:rPr lang="en-US" altLang="en-US" sz="1200"/>
              <a:t>‹#›</a:t>
            </a:fld>
            <a:endParaRPr lang="en-US" altLang="en-US" sz="1200"/>
          </a:p>
        </p:txBody>
      </p:sp>
    </p:spTree>
    <p:extLst>
      <p:ext uri="{BB962C8B-B14F-4D97-AF65-F5344CB8AC3E}">
        <p14:creationId xmlns:p14="http://schemas.microsoft.com/office/powerpoint/2010/main" val="3311534565"/>
      </p:ext>
    </p:extLst>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idx="5"/>
          </p:nvPr>
        </p:nvSpPr>
        <p:spPr>
          <a:xfrm>
            <a:off x="1143000" y="685800"/>
            <a:ext cx="4572000" cy="3429000"/>
          </a:xfrm>
          <a:prstGeom prst="rect">
            <a:avLst/>
          </a:prstGeom>
          <a:noFill/>
          <a:ln w="12700" cap="flat">
            <a:solidFill>
              <a:srgbClr val="000000"/>
            </a:solidFill>
            <a:prstDash val="solid"/>
            <a:miter lim="800000"/>
            <a:headEnd type="none" w="med" len="med"/>
            <a:tailEnd type="none" w="med" len="med"/>
          </a:ln>
        </p:spPr>
      </p:sp>
      <p:sp>
        <p:nvSpPr>
          <p:cNvPr id="34819" name="Notes Placeholder 2"/>
          <p:cNvSpPr>
            <a:spLocks noGrp="1"/>
          </p:cNvSpPr>
          <p:nvPr>
            <p:ph type="body" idx="1"/>
          </p:nvPr>
        </p:nvSpPr>
        <p:spPr>
          <a:xfrm>
            <a:off x="685800" y="4343400"/>
            <a:ext cx="5486400" cy="4114800"/>
          </a:xfrm>
          <a:prstGeom prst="rect">
            <a:avLst/>
          </a:prstGeom>
          <a:noFill/>
          <a:ln>
            <a:noFill/>
            <a:miter lim="1000000"/>
          </a:ln>
        </p:spPr>
        <p:txBody>
          <a:bodyPr vert="horz" wrap="square" lIns="91440" tIns="45720" rIns="91440" bIns="45720" anchor="t" anchorCtr="0"/>
          <a:lstStyle>
            <a:lvl1pPr marL="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s-ES" altLang="en-US" sz="1200" b="0" i="0" u="none" baseline="0">
                <a:solidFill>
                  <a:schemeClr val="tx1"/>
                </a:solidFill>
                <a:effectLst/>
                <a:latin typeface="Calibri"/>
              </a:defRPr>
            </a:lvl5pPr>
          </a:lstStyle>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১</a:t>
            </a:r>
            <a:r>
              <a:rPr kumimoji="0" lang="bn-BD" altLang="en-US" sz="1200" b="1" u="none" baseline="0">
                <a:solidFill>
                  <a:schemeClr val="tx1"/>
                </a:solidFill>
                <a:effectLst/>
                <a:latin typeface="Verdana" pitchFamily="34" charset="0"/>
                <a:cs typeface="NikoshBAN" pitchFamily="2" charset="0"/>
              </a:rPr>
              <a:t>। </a:t>
            </a:r>
            <a:r>
              <a:rPr kumimoji="0" lang="bn-IN" altLang="en-US" sz="1200" b="1" u="none" baseline="0">
                <a:solidFill>
                  <a:schemeClr val="tx1"/>
                </a:solidFill>
                <a:effectLst/>
                <a:latin typeface="Verdana" pitchFamily="34" charset="0"/>
                <a:cs typeface="NikoshBAN" pitchFamily="2" charset="0"/>
              </a:rPr>
              <a:t>মাটির ব্যাংক </a:t>
            </a:r>
            <a:r>
              <a:rPr kumimoji="0" lang="bn-IN" altLang="en-US" sz="1200" b="1" u="none" baseline="0">
                <a:solidFill>
                  <a:schemeClr val="tx1"/>
                </a:solidFill>
                <a:effectLst/>
                <a:latin typeface="NikoshBAN" pitchFamily="2" charset="0"/>
                <a:cs typeface="NikoshBAN" pitchFamily="2" charset="0"/>
              </a:rPr>
              <a:t>.</a:t>
            </a:r>
            <a:r>
              <a:rPr kumimoji="0" lang="bn-BD" altLang="en-US" sz="1200" b="1" u="none" baseline="0">
                <a:solidFill>
                  <a:schemeClr val="tx1"/>
                </a:solidFill>
                <a:effectLst/>
                <a:latin typeface="NikoshBAN" pitchFamily="2" charset="0"/>
                <a:cs typeface="NikoshBAN" pitchFamily="2" charset="0"/>
              </a:rPr>
              <a:t>২।  একটি বাণিজ্যিক ব্যাংক সাধারণতঃ নিন্মলিখিত পাঁচ ধরনের কার্যাবলি সম্পাদন করে থাকে।</a:t>
            </a:r>
            <a:endParaRPr kumimoji="0" lang="en-US" altLang="en-US" sz="1200" b="1" u="none" baseline="0">
              <a:solidFill>
                <a:schemeClr val="tx1"/>
              </a:solidFill>
              <a:effectLst/>
              <a:latin typeface="NikoshBAN" pitchFamily="2" charset="0"/>
              <a:cs typeface="NikoshBAN" pitchFamily="2" charset="0"/>
            </a:endParaRPr>
          </a:p>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(ক) </a:t>
            </a:r>
            <a:r>
              <a:rPr kumimoji="0" lang="en-US" altLang="en-US" sz="1200" b="1" u="none" baseline="0">
                <a:solidFill>
                  <a:schemeClr val="tx1"/>
                </a:solidFill>
                <a:effectLst/>
                <a:latin typeface="NikoshBAN" pitchFamily="2" charset="0"/>
                <a:cs typeface="NikoshBAN" pitchFamily="2" charset="0"/>
              </a:rPr>
              <a:t>General Functions </a:t>
            </a:r>
            <a:r>
              <a:rPr kumimoji="0" lang="bn-BD" altLang="en-US" sz="1200" b="1" u="none" baseline="0">
                <a:solidFill>
                  <a:schemeClr val="tx1"/>
                </a:solidFill>
                <a:effectLst/>
                <a:latin typeface="NikoshBAN" pitchFamily="2" charset="0"/>
                <a:cs typeface="NikoshBAN" pitchFamily="2" charset="0"/>
              </a:rPr>
              <a:t>বা সাধারণ কার্যাবলি</a:t>
            </a:r>
            <a:r>
              <a:rPr kumimoji="0" lang="en-US" altLang="en-US" sz="1200" b="1" u="none" baseline="0">
                <a:solidFill>
                  <a:schemeClr val="tx1"/>
                </a:solidFill>
                <a:effectLst/>
                <a:latin typeface="NikoshBAN" pitchFamily="2" charset="0"/>
                <a:cs typeface="NikoshBAN" pitchFamily="2" charset="0"/>
              </a:rPr>
              <a:t>;</a:t>
            </a:r>
          </a:p>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(খ) </a:t>
            </a:r>
            <a:r>
              <a:rPr kumimoji="0" lang="en-US" altLang="en-US" sz="1200" b="1" u="none" baseline="0">
                <a:solidFill>
                  <a:schemeClr val="tx1"/>
                </a:solidFill>
                <a:effectLst/>
                <a:latin typeface="NikoshBAN" pitchFamily="2" charset="0"/>
                <a:cs typeface="NikoshBAN" pitchFamily="2" charset="0"/>
              </a:rPr>
              <a:t>Developmental Functions </a:t>
            </a:r>
            <a:r>
              <a:rPr kumimoji="0" lang="bn-BD" altLang="en-US" sz="1200" b="1" u="none" baseline="0">
                <a:solidFill>
                  <a:schemeClr val="tx1"/>
                </a:solidFill>
                <a:effectLst/>
                <a:latin typeface="NikoshBAN" pitchFamily="2" charset="0"/>
                <a:cs typeface="NikoshBAN" pitchFamily="2" charset="0"/>
              </a:rPr>
              <a:t>বা উন্নয়নমূলক কার্যাবলি</a:t>
            </a:r>
            <a:r>
              <a:rPr kumimoji="0" lang="en-US" altLang="en-US" sz="1200" b="1" u="none" baseline="0">
                <a:solidFill>
                  <a:schemeClr val="tx1"/>
                </a:solidFill>
                <a:effectLst/>
                <a:latin typeface="NikoshBAN" pitchFamily="2" charset="0"/>
                <a:cs typeface="NikoshBAN" pitchFamily="2" charset="0"/>
              </a:rPr>
              <a:t>;</a:t>
            </a:r>
          </a:p>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(গ) </a:t>
            </a:r>
            <a:r>
              <a:rPr kumimoji="0" lang="en-US" altLang="en-US" sz="1200" b="1" u="none" baseline="0">
                <a:solidFill>
                  <a:schemeClr val="tx1"/>
                </a:solidFill>
                <a:effectLst/>
                <a:latin typeface="NikoshBAN" pitchFamily="2" charset="0"/>
                <a:cs typeface="NikoshBAN" pitchFamily="2" charset="0"/>
              </a:rPr>
              <a:t>Representative Functions </a:t>
            </a:r>
            <a:r>
              <a:rPr kumimoji="0" lang="bn-BD" altLang="en-US" sz="1200" b="1" u="none" baseline="0">
                <a:solidFill>
                  <a:schemeClr val="tx1"/>
                </a:solidFill>
                <a:effectLst/>
                <a:latin typeface="NikoshBAN" pitchFamily="2" charset="0"/>
                <a:cs typeface="NikoshBAN" pitchFamily="2" charset="0"/>
              </a:rPr>
              <a:t>বা প্রতিনিধিত্বমূলক কার্যাবলি</a:t>
            </a:r>
            <a:r>
              <a:rPr kumimoji="0" lang="en-US" altLang="en-US" sz="1200" b="1" u="none" baseline="0">
                <a:solidFill>
                  <a:schemeClr val="tx1"/>
                </a:solidFill>
                <a:effectLst/>
                <a:latin typeface="NikoshBAN" pitchFamily="2" charset="0"/>
                <a:cs typeface="NikoshBAN" pitchFamily="2" charset="0"/>
              </a:rPr>
              <a:t>;</a:t>
            </a:r>
          </a:p>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(ঘ) </a:t>
            </a:r>
            <a:r>
              <a:rPr kumimoji="0" lang="en-US" altLang="en-US" sz="1200" b="1" u="none" baseline="0">
                <a:solidFill>
                  <a:schemeClr val="tx1"/>
                </a:solidFill>
                <a:effectLst/>
                <a:latin typeface="NikoshBAN" pitchFamily="2" charset="0"/>
                <a:cs typeface="NikoshBAN" pitchFamily="2" charset="0"/>
              </a:rPr>
              <a:t>Helpful Functions </a:t>
            </a:r>
            <a:r>
              <a:rPr kumimoji="0" lang="bn-BD" altLang="en-US" sz="1200" b="1" u="none" baseline="0">
                <a:solidFill>
                  <a:schemeClr val="tx1"/>
                </a:solidFill>
                <a:effectLst/>
                <a:latin typeface="NikoshBAN" pitchFamily="2" charset="0"/>
                <a:cs typeface="NikoshBAN" pitchFamily="2" charset="0"/>
              </a:rPr>
              <a:t>বা সেবামূলক কার্যাবলি</a:t>
            </a:r>
            <a:endParaRPr kumimoji="0" lang="en-US" altLang="en-US" sz="1200" b="1" u="none" baseline="0">
              <a:solidFill>
                <a:schemeClr val="tx1"/>
              </a:solidFill>
              <a:effectLst/>
              <a:latin typeface="NikoshBAN" pitchFamily="2" charset="0"/>
              <a:cs typeface="NikoshBAN" pitchFamily="2" charset="0"/>
            </a:endParaRPr>
          </a:p>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(ঙ) </a:t>
            </a:r>
            <a:r>
              <a:rPr kumimoji="0" lang="en-US" altLang="en-US" sz="1200" b="1" u="none" baseline="0">
                <a:solidFill>
                  <a:schemeClr val="tx1"/>
                </a:solidFill>
                <a:effectLst/>
                <a:latin typeface="NikoshBAN" pitchFamily="2" charset="0"/>
                <a:cs typeface="NikoshBAN" pitchFamily="2" charset="0"/>
              </a:rPr>
              <a:t>Other Functions </a:t>
            </a:r>
            <a:r>
              <a:rPr kumimoji="0" lang="bn-BD" altLang="en-US" sz="1200" b="1" u="none" baseline="0">
                <a:solidFill>
                  <a:schemeClr val="tx1"/>
                </a:solidFill>
                <a:effectLst/>
                <a:latin typeface="NikoshBAN" pitchFamily="2" charset="0"/>
                <a:cs typeface="NikoshBAN" pitchFamily="2" charset="0"/>
              </a:rPr>
              <a:t>বা অন্যান্য কার্যাবলি।</a:t>
            </a:r>
            <a:endParaRPr kumimoji="0" lang="en-US" altLang="en-US" sz="1200" b="1" u="none" baseline="0">
              <a:solidFill>
                <a:schemeClr val="tx1"/>
              </a:solidFill>
              <a:effectLst/>
              <a:latin typeface="NikoshBAN" pitchFamily="2" charset="0"/>
              <a:cs typeface="NikoshBAN" pitchFamily="2" charset="0"/>
            </a:endParaRPr>
          </a:p>
          <a:p>
            <a:pPr marL="0" lvl="0" indent="0" algn="l" defTabSz="914400" rtl="0" eaLnBrk="1" fontAlgn="base" hangingPunct="1">
              <a:lnSpc>
                <a:spcPct val="100000"/>
              </a:lnSpc>
              <a:spcBef>
                <a:spcPct val="30000"/>
              </a:spcBef>
              <a:spcAft>
                <a:spcPct val="0"/>
              </a:spcAft>
              <a:buClrTx/>
              <a:buSzTx/>
            </a:pPr>
            <a:r>
              <a:rPr kumimoji="0" lang="bn-BD" altLang="en-US" sz="1200" b="1" u="none" baseline="0">
                <a:solidFill>
                  <a:schemeClr val="tx1"/>
                </a:solidFill>
                <a:effectLst/>
                <a:latin typeface="NikoshBAN" pitchFamily="2" charset="0"/>
                <a:cs typeface="NikoshBAN" pitchFamily="2" charset="0"/>
              </a:rPr>
              <a:t>৩। বাংলাদেশ</a:t>
            </a:r>
            <a:r>
              <a:rPr kumimoji="0" lang="bn-IN" altLang="en-US" sz="1200" b="1" u="none" baseline="0">
                <a:solidFill>
                  <a:schemeClr val="tx1"/>
                </a:solidFill>
                <a:effectLst/>
                <a:latin typeface="NikoshBAN" pitchFamily="2" charset="0"/>
                <a:cs typeface="NikoshBAN" pitchFamily="2" charset="0"/>
              </a:rPr>
              <a:t> ব্যাংক </a:t>
            </a:r>
            <a:endParaRPr kumimoji="0" lang="en-US" altLang="en-US" sz="1200" b="1" u="none" baseline="0">
              <a:solidFill>
                <a:schemeClr val="tx1"/>
              </a:solidFill>
              <a:effectLst/>
              <a:latin typeface="NikoshBAN" pitchFamily="2" charset="0"/>
              <a:cs typeface="NikoshBAN" pitchFamily="2" charset="0"/>
            </a:endParaRPr>
          </a:p>
          <a:p>
            <a:pPr marL="0" lvl="0" indent="0" algn="l" defTabSz="914400" rtl="0" eaLnBrk="1" fontAlgn="base" hangingPunct="1">
              <a:lnSpc>
                <a:spcPct val="100000"/>
              </a:lnSpc>
              <a:spcBef>
                <a:spcPct val="0"/>
              </a:spcBef>
              <a:spcAft>
                <a:spcPct val="0"/>
              </a:spcAft>
              <a:buClrTx/>
              <a:buSzTx/>
            </a:pPr>
            <a:endParaRPr kumimoji="0" lang="en-US" altLang="en-US" sz="1200" b="1" u="none" baseline="0">
              <a:solidFill>
                <a:schemeClr val="tx1"/>
              </a:solidFill>
              <a:effectLst/>
              <a:latin typeface="NikoshBAN" pitchFamily="2" charset="0"/>
              <a:cs typeface="NikoshBAN" pitchFamily="2" charset="0"/>
            </a:endParaRPr>
          </a:p>
        </p:txBody>
      </p:sp>
      <p:sp>
        <p:nvSpPr>
          <p:cNvPr id="34820"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fld id="{95C47689-6CDE-47E9-ACA1-020A7DF89869}" type="slidenum">
              <a:rPr lang="en-US" altLang="en-US" sz="1200"/>
              <a:t>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sp>
        <p:nvSpPr>
          <p:cNvPr id="2050" name="Rectangle 12"/>
          <p:cNvSpPr/>
          <p:nvPr/>
        </p:nvSpPr>
        <p:spPr>
          <a:xfrm>
            <a:off x="450850" y="0"/>
            <a:ext cx="722312" cy="8120062"/>
          </a:xfrm>
          <a:prstGeom prst="rect">
            <a:avLst/>
          </a:prstGeom>
          <a:solidFill>
            <a:srgbClr val="C0E5AF">
              <a:alpha val="54117"/>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51" name="Rectangle 14"/>
          <p:cNvSpPr/>
          <p:nvPr/>
        </p:nvSpPr>
        <p:spPr>
          <a:xfrm>
            <a:off x="327025" y="0"/>
            <a:ext cx="123825" cy="8120062"/>
          </a:xfrm>
          <a:prstGeom prst="rect">
            <a:avLst/>
          </a:prstGeom>
          <a:solidFill>
            <a:srgbClr val="D8EECE">
              <a:alpha val="36078"/>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52" name="Rectangle 16"/>
          <p:cNvSpPr/>
          <p:nvPr/>
        </p:nvSpPr>
        <p:spPr>
          <a:xfrm>
            <a:off x="1173162" y="0"/>
            <a:ext cx="214312" cy="8120062"/>
          </a:xfrm>
          <a:prstGeom prst="rect">
            <a:avLst/>
          </a:prstGeom>
          <a:solidFill>
            <a:srgbClr val="D8EECE">
              <a:alpha val="69803"/>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53" name="Rectangle 17"/>
          <p:cNvSpPr/>
          <p:nvPr/>
        </p:nvSpPr>
        <p:spPr>
          <a:xfrm>
            <a:off x="1350962" y="0"/>
            <a:ext cx="273050" cy="8120062"/>
          </a:xfrm>
          <a:prstGeom prst="rect">
            <a:avLst/>
          </a:prstGeom>
          <a:solidFill>
            <a:srgbClr val="ECF7E8">
              <a:alpha val="70978"/>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2054" name="Straight Connector 18"/>
          <p:cNvCxnSpPr/>
          <p:nvPr/>
        </p:nvCxnSpPr>
        <p:spPr>
          <a:xfrm flipH="1">
            <a:off x="125412" y="0"/>
            <a:ext cx="0" cy="8120062"/>
          </a:xfrm>
          <a:prstGeom prst="line">
            <a:avLst/>
          </a:prstGeom>
          <a:noFill/>
          <a:ln w="57150">
            <a:solidFill>
              <a:schemeClr val="accent1">
                <a:alpha val="72939"/>
              </a:schemeClr>
            </a:solidFill>
            <a:miter lim="800000"/>
          </a:ln>
          <a:effectLst/>
        </p:spPr>
      </p:cxnSp>
      <p:cxnSp>
        <p:nvCxnSpPr>
          <p:cNvPr id="2055" name="Straight Connector 19"/>
          <p:cNvCxnSpPr/>
          <p:nvPr/>
        </p:nvCxnSpPr>
        <p:spPr>
          <a:xfrm flipH="1">
            <a:off x="1082675" y="0"/>
            <a:ext cx="0" cy="8120062"/>
          </a:xfrm>
          <a:prstGeom prst="line">
            <a:avLst/>
          </a:prstGeom>
          <a:noFill/>
          <a:ln w="57150">
            <a:solidFill>
              <a:schemeClr val="accent1">
                <a:alpha val="83136"/>
              </a:schemeClr>
            </a:solidFill>
            <a:miter lim="800000"/>
          </a:ln>
          <a:effectLst/>
        </p:spPr>
      </p:cxnSp>
      <p:cxnSp>
        <p:nvCxnSpPr>
          <p:cNvPr id="2056" name="Straight Connector 20"/>
          <p:cNvCxnSpPr/>
          <p:nvPr/>
        </p:nvCxnSpPr>
        <p:spPr>
          <a:xfrm flipH="1">
            <a:off x="1011238" y="0"/>
            <a:ext cx="0" cy="8120062"/>
          </a:xfrm>
          <a:prstGeom prst="line">
            <a:avLst/>
          </a:prstGeom>
          <a:noFill/>
          <a:ln w="57150">
            <a:solidFill>
              <a:schemeClr val="accent1"/>
            </a:solidFill>
            <a:miter lim="800000"/>
          </a:ln>
          <a:effectLst/>
        </p:spPr>
      </p:cxnSp>
      <p:cxnSp>
        <p:nvCxnSpPr>
          <p:cNvPr id="2057" name="Straight Connector 23"/>
          <p:cNvCxnSpPr/>
          <p:nvPr/>
        </p:nvCxnSpPr>
        <p:spPr>
          <a:xfrm flipH="1">
            <a:off x="2044700" y="0"/>
            <a:ext cx="0" cy="8120062"/>
          </a:xfrm>
          <a:prstGeom prst="line">
            <a:avLst/>
          </a:prstGeom>
          <a:noFill/>
          <a:ln w="28575">
            <a:solidFill>
              <a:schemeClr val="accent1">
                <a:alpha val="81960"/>
              </a:schemeClr>
            </a:solidFill>
            <a:miter lim="800000"/>
          </a:ln>
          <a:effectLst/>
        </p:spPr>
      </p:cxnSp>
      <p:cxnSp>
        <p:nvCxnSpPr>
          <p:cNvPr id="2058" name="Straight Connector 24"/>
          <p:cNvCxnSpPr/>
          <p:nvPr/>
        </p:nvCxnSpPr>
        <p:spPr>
          <a:xfrm flipH="1">
            <a:off x="1263650" y="0"/>
            <a:ext cx="0" cy="8120062"/>
          </a:xfrm>
          <a:prstGeom prst="line">
            <a:avLst/>
          </a:prstGeom>
          <a:noFill/>
          <a:ln>
            <a:solidFill>
              <a:schemeClr val="accent1"/>
            </a:solidFill>
            <a:miter lim="800000"/>
          </a:ln>
          <a:effectLst/>
        </p:spPr>
      </p:cxnSp>
      <p:cxnSp>
        <p:nvCxnSpPr>
          <p:cNvPr id="2059" name="Straight Connector 25"/>
          <p:cNvCxnSpPr/>
          <p:nvPr/>
        </p:nvCxnSpPr>
        <p:spPr>
          <a:xfrm flipH="1">
            <a:off x="10791825" y="0"/>
            <a:ext cx="0" cy="8120062"/>
          </a:xfrm>
          <a:prstGeom prst="line">
            <a:avLst/>
          </a:prstGeom>
          <a:noFill/>
          <a:ln w="57150" cmpd="thickThin">
            <a:solidFill>
              <a:schemeClr val="accent1"/>
            </a:solidFill>
            <a:miter lim="800000"/>
          </a:ln>
          <a:effectLst/>
        </p:spPr>
      </p:cxnSp>
      <p:sp>
        <p:nvSpPr>
          <p:cNvPr id="2060" name="Rectangle 26"/>
          <p:cNvSpPr/>
          <p:nvPr/>
        </p:nvSpPr>
        <p:spPr>
          <a:xfrm>
            <a:off x="1443038" y="0"/>
            <a:ext cx="90488" cy="8120062"/>
          </a:xfrm>
          <a:prstGeom prst="rect">
            <a:avLst/>
          </a:prstGeom>
          <a:solidFill>
            <a:srgbClr val="C0E5AF">
              <a:alpha val="50980"/>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61" name="Oval 27"/>
          <p:cNvSpPr/>
          <p:nvPr/>
        </p:nvSpPr>
        <p:spPr>
          <a:xfrm>
            <a:off x="722312" y="4059238"/>
            <a:ext cx="1533525" cy="1535112"/>
          </a:xfrm>
          <a:prstGeom prst="ellipse">
            <a:avLst/>
          </a:prstGeom>
          <a:solidFill>
            <a:srgbClr val="7FD13B"/>
          </a:solidFill>
          <a:ln w="381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62" name="Oval 28"/>
          <p:cNvSpPr/>
          <p:nvPr/>
        </p:nvSpPr>
        <p:spPr>
          <a:xfrm>
            <a:off x="1550988" y="5762625"/>
            <a:ext cx="758825" cy="758825"/>
          </a:xfrm>
          <a:prstGeom prst="ellipse">
            <a:avLst/>
          </a:prstGeom>
          <a:solidFill>
            <a:srgbClr val="7FD13B"/>
          </a:solidFill>
          <a:ln w="28575"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63" name="Oval 29"/>
          <p:cNvSpPr/>
          <p:nvPr/>
        </p:nvSpPr>
        <p:spPr>
          <a:xfrm>
            <a:off x="1292225" y="6513512"/>
            <a:ext cx="161925" cy="161925"/>
          </a:xfrm>
          <a:prstGeom prst="ellipse">
            <a:avLst/>
          </a:prstGeom>
          <a:solidFill>
            <a:srgbClr val="7FD13B"/>
          </a:solidFill>
          <a:ln w="127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64" name="Oval 30"/>
          <p:cNvSpPr/>
          <p:nvPr/>
        </p:nvSpPr>
        <p:spPr>
          <a:xfrm>
            <a:off x="1970088" y="6853238"/>
            <a:ext cx="325438" cy="325438"/>
          </a:xfrm>
          <a:prstGeom prst="ellipse">
            <a:avLst/>
          </a:prstGeom>
          <a:solidFill>
            <a:srgbClr val="7FD13B"/>
          </a:solidFill>
          <a:ln w="127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065" name="Oval 31"/>
          <p:cNvSpPr/>
          <p:nvPr/>
        </p:nvSpPr>
        <p:spPr>
          <a:xfrm>
            <a:off x="2255838" y="5322888"/>
            <a:ext cx="433388" cy="433388"/>
          </a:xfrm>
          <a:prstGeom prst="ellipse">
            <a:avLst/>
          </a:prstGeom>
          <a:solidFill>
            <a:srgbClr val="7FD13B"/>
          </a:solidFill>
          <a:ln w="28575"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8" name="Title 7"/>
          <p:cNvSpPr>
            <a:spLocks noGrp="1"/>
          </p:cNvSpPr>
          <p:nvPr>
            <p:ph type="ctrTitle"/>
          </p:nvPr>
        </p:nvSpPr>
        <p:spPr>
          <a:xfrm>
            <a:off x="2706688" y="3699140"/>
            <a:ext cx="7308056" cy="2242977"/>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706688" y="5924072"/>
            <a:ext cx="7308056" cy="1624013"/>
          </a:xfrm>
        </p:spPr>
        <p:txBody>
          <a:bodyPr/>
          <a:lstStyle>
            <a:lvl1pPr marL="0" indent="0" algn="l">
              <a:buNone/>
              <a:defRPr sz="2100" b="1">
                <a:solidFill>
                  <a:schemeClr val="tx2"/>
                </a:solidFill>
              </a:defRPr>
            </a:lvl1pPr>
            <a:lvl2pPr marL="541325" indent="0" algn="ctr">
              <a:buNone/>
            </a:lvl2pPr>
            <a:lvl3pPr marL="1082650" indent="0" algn="ctr">
              <a:buNone/>
            </a:lvl3pPr>
            <a:lvl4pPr marL="1623974" indent="0" algn="ctr">
              <a:buNone/>
            </a:lvl4pPr>
            <a:lvl5pPr marL="2165299" indent="0" algn="ctr">
              <a:buNone/>
            </a:lvl5pPr>
            <a:lvl6pPr marL="2706624" indent="0" algn="ctr">
              <a:buNone/>
            </a:lvl6pPr>
            <a:lvl7pPr marL="3247949" indent="0" algn="ctr">
              <a:buNone/>
            </a:lvl7pPr>
            <a:lvl8pPr marL="3789274" indent="0" algn="ctr">
              <a:buNone/>
            </a:lvl8pPr>
            <a:lvl9pPr marL="4330598" indent="0" algn="ctr">
              <a:buNone/>
            </a:lvl9pPr>
          </a:lstStyle>
          <a:p>
            <a:r>
              <a:rPr lang="en-US" smtClean="0"/>
              <a:t>Click to edit Master subtitle style</a:t>
            </a:r>
            <a:endParaRPr lang="en-US"/>
          </a:p>
        </p:txBody>
      </p:sp>
      <p:sp>
        <p:nvSpPr>
          <p:cNvPr id="2066" name="Slide Number Placeholder 28"/>
          <p:cNvSpPr>
            <a:spLocks noGrp="1"/>
          </p:cNvSpPr>
          <p:nvPr>
            <p:ph type="sldNum" sz="quarter" idx="10"/>
          </p:nvPr>
        </p:nvSpPr>
        <p:spPr bwMode="auto">
          <a:xfrm>
            <a:off x="1570038" y="5835650"/>
            <a:ext cx="720725" cy="612775"/>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FD9308F1-1C32-415B-82C4-4660F13D2483}" type="slidenum">
              <a:rPr sz="1700" b="1">
                <a:solidFill>
                  <a:srgbClr val="FFFFFF"/>
                </a:solidFill>
              </a:rPr>
              <a:t>‹#›</a:t>
            </a:fld>
            <a:endParaRPr sz="1700" b="1">
              <a:solidFill>
                <a:srgbClr val="FFFFFF"/>
              </a:solidFill>
            </a:endParaRPr>
          </a:p>
        </p:txBody>
      </p:sp>
      <p:sp>
        <p:nvSpPr>
          <p:cNvPr id="2069" name="Date Placeholder 27"/>
          <p:cNvSpPr>
            <a:spLocks noGrp="1"/>
          </p:cNvSpPr>
          <p:nvPr>
            <p:ph type="dt" sz="half" idx="11"/>
          </p:nvPr>
        </p:nvSpPr>
        <p:spPr bwMode="auto">
          <a:xfrm rot="5400000">
            <a:off x="9194006" y="1389856"/>
            <a:ext cx="2706688" cy="450850"/>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2070" name="Footer Placeholder 16"/>
          <p:cNvSpPr>
            <a:spLocks noGrp="1"/>
          </p:cNvSpPr>
          <p:nvPr>
            <p:ph type="ftr" sz="quarter" idx="12"/>
          </p:nvPr>
        </p:nvSpPr>
        <p:spPr bwMode="auto">
          <a:xfrm rot="5400000">
            <a:off x="8379619" y="4950619"/>
            <a:ext cx="4330700" cy="455612"/>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325438"/>
            <a:ext cx="8842375" cy="135255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1893888"/>
            <a:ext cx="8842375" cy="577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48"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10251"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10252"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32E004BA-EB58-478A-A9E1-FEF605A0A46F}"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9394" y="325181"/>
            <a:ext cx="1984904" cy="6928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325179"/>
            <a:ext cx="7127610" cy="69283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272"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11275"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11276"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E0C2291D-F502-44AA-822B-31435A29EF91}"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325438"/>
            <a:ext cx="8842375" cy="135255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541337" y="1894681"/>
            <a:ext cx="8841846" cy="57706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80"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3083"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3084"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1A8044D7-E40B-42D8-A040-0D8152BC2342}"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2"/>
        </a:solidFill>
        <a:effectLst/>
      </p:bgPr>
    </p:bg>
    <p:spTree>
      <p:nvGrpSpPr>
        <p:cNvPr id="1" name=""/>
        <p:cNvGrpSpPr/>
        <p:nvPr/>
      </p:nvGrpSpPr>
      <p:grpSpPr>
        <a:xfrm>
          <a:off x="0" y="0"/>
          <a:ext cx="0" cy="0"/>
          <a:chOff x="0" y="0"/>
          <a:chExt cx="0" cy="0"/>
        </a:xfrm>
      </p:grpSpPr>
      <p:sp>
        <p:nvSpPr>
          <p:cNvPr id="4098" name="Rectangle 12"/>
          <p:cNvSpPr/>
          <p:nvPr/>
        </p:nvSpPr>
        <p:spPr>
          <a:xfrm>
            <a:off x="450850" y="0"/>
            <a:ext cx="722312" cy="8120062"/>
          </a:xfrm>
          <a:prstGeom prst="rect">
            <a:avLst/>
          </a:prstGeom>
          <a:solidFill>
            <a:srgbClr val="C0E5AF">
              <a:alpha val="54117"/>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099" name="Rectangle 14"/>
          <p:cNvSpPr/>
          <p:nvPr/>
        </p:nvSpPr>
        <p:spPr>
          <a:xfrm>
            <a:off x="327025" y="0"/>
            <a:ext cx="123825" cy="8120062"/>
          </a:xfrm>
          <a:prstGeom prst="rect">
            <a:avLst/>
          </a:prstGeom>
          <a:solidFill>
            <a:srgbClr val="D8EECE">
              <a:alpha val="36078"/>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00" name="Rectangle 16"/>
          <p:cNvSpPr/>
          <p:nvPr/>
        </p:nvSpPr>
        <p:spPr>
          <a:xfrm>
            <a:off x="1173162" y="0"/>
            <a:ext cx="214312" cy="8120062"/>
          </a:xfrm>
          <a:prstGeom prst="rect">
            <a:avLst/>
          </a:prstGeom>
          <a:solidFill>
            <a:srgbClr val="D8EECE">
              <a:alpha val="69803"/>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01" name="Rectangle 17"/>
          <p:cNvSpPr/>
          <p:nvPr/>
        </p:nvSpPr>
        <p:spPr>
          <a:xfrm>
            <a:off x="1350962" y="0"/>
            <a:ext cx="273050" cy="8120062"/>
          </a:xfrm>
          <a:prstGeom prst="rect">
            <a:avLst/>
          </a:prstGeom>
          <a:solidFill>
            <a:srgbClr val="ECF7E8">
              <a:alpha val="70978"/>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4102" name="Straight Connector 18"/>
          <p:cNvCxnSpPr/>
          <p:nvPr/>
        </p:nvCxnSpPr>
        <p:spPr>
          <a:xfrm flipH="1">
            <a:off x="125412" y="0"/>
            <a:ext cx="0" cy="8120062"/>
          </a:xfrm>
          <a:prstGeom prst="line">
            <a:avLst/>
          </a:prstGeom>
          <a:noFill/>
          <a:ln w="57150">
            <a:solidFill>
              <a:schemeClr val="accent1">
                <a:alpha val="72939"/>
              </a:schemeClr>
            </a:solidFill>
            <a:miter lim="800000"/>
          </a:ln>
          <a:effectLst/>
        </p:spPr>
      </p:cxnSp>
      <p:cxnSp>
        <p:nvCxnSpPr>
          <p:cNvPr id="4103" name="Straight Connector 19"/>
          <p:cNvCxnSpPr/>
          <p:nvPr/>
        </p:nvCxnSpPr>
        <p:spPr>
          <a:xfrm flipH="1">
            <a:off x="1082675" y="0"/>
            <a:ext cx="0" cy="8120062"/>
          </a:xfrm>
          <a:prstGeom prst="line">
            <a:avLst/>
          </a:prstGeom>
          <a:noFill/>
          <a:ln w="57150">
            <a:solidFill>
              <a:schemeClr val="accent1">
                <a:alpha val="83136"/>
              </a:schemeClr>
            </a:solidFill>
            <a:miter lim="800000"/>
          </a:ln>
          <a:effectLst/>
        </p:spPr>
      </p:cxnSp>
      <p:cxnSp>
        <p:nvCxnSpPr>
          <p:cNvPr id="4104" name="Straight Connector 20"/>
          <p:cNvCxnSpPr/>
          <p:nvPr/>
        </p:nvCxnSpPr>
        <p:spPr>
          <a:xfrm flipH="1">
            <a:off x="1011238" y="0"/>
            <a:ext cx="0" cy="8120062"/>
          </a:xfrm>
          <a:prstGeom prst="line">
            <a:avLst/>
          </a:prstGeom>
          <a:noFill/>
          <a:ln w="57150">
            <a:solidFill>
              <a:schemeClr val="accent1"/>
            </a:solidFill>
            <a:miter lim="800000"/>
          </a:ln>
          <a:effectLst/>
        </p:spPr>
      </p:cxnSp>
      <p:cxnSp>
        <p:nvCxnSpPr>
          <p:cNvPr id="4105" name="Straight Connector 23"/>
          <p:cNvCxnSpPr/>
          <p:nvPr/>
        </p:nvCxnSpPr>
        <p:spPr>
          <a:xfrm flipH="1">
            <a:off x="2044700" y="0"/>
            <a:ext cx="0" cy="8120062"/>
          </a:xfrm>
          <a:prstGeom prst="line">
            <a:avLst/>
          </a:prstGeom>
          <a:noFill/>
          <a:ln w="28575">
            <a:solidFill>
              <a:schemeClr val="accent1">
                <a:alpha val="81960"/>
              </a:schemeClr>
            </a:solidFill>
            <a:miter lim="800000"/>
          </a:ln>
          <a:effectLst/>
        </p:spPr>
      </p:cxnSp>
      <p:cxnSp>
        <p:nvCxnSpPr>
          <p:cNvPr id="4106" name="Straight Connector 24"/>
          <p:cNvCxnSpPr/>
          <p:nvPr/>
        </p:nvCxnSpPr>
        <p:spPr>
          <a:xfrm flipH="1">
            <a:off x="1263650" y="0"/>
            <a:ext cx="0" cy="8120062"/>
          </a:xfrm>
          <a:prstGeom prst="line">
            <a:avLst/>
          </a:prstGeom>
          <a:noFill/>
          <a:ln>
            <a:solidFill>
              <a:schemeClr val="accent1"/>
            </a:solidFill>
            <a:miter lim="800000"/>
          </a:ln>
          <a:effectLst/>
        </p:spPr>
      </p:cxnSp>
      <p:sp>
        <p:nvSpPr>
          <p:cNvPr id="4107" name="Rectangle 25"/>
          <p:cNvSpPr/>
          <p:nvPr/>
        </p:nvSpPr>
        <p:spPr>
          <a:xfrm>
            <a:off x="1443038" y="0"/>
            <a:ext cx="90488" cy="8120062"/>
          </a:xfrm>
          <a:prstGeom prst="rect">
            <a:avLst/>
          </a:prstGeom>
          <a:solidFill>
            <a:srgbClr val="C0E5AF">
              <a:alpha val="50980"/>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08" name="Oval 26"/>
          <p:cNvSpPr/>
          <p:nvPr/>
        </p:nvSpPr>
        <p:spPr>
          <a:xfrm>
            <a:off x="722312" y="4059238"/>
            <a:ext cx="1533525" cy="1535112"/>
          </a:xfrm>
          <a:prstGeom prst="ellipse">
            <a:avLst/>
          </a:prstGeom>
          <a:solidFill>
            <a:srgbClr val="7FD13B"/>
          </a:solidFill>
          <a:ln w="381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09" name="Oval 27"/>
          <p:cNvSpPr/>
          <p:nvPr/>
        </p:nvSpPr>
        <p:spPr>
          <a:xfrm>
            <a:off x="1568450" y="5762625"/>
            <a:ext cx="758825" cy="758825"/>
          </a:xfrm>
          <a:prstGeom prst="ellipse">
            <a:avLst/>
          </a:prstGeom>
          <a:solidFill>
            <a:srgbClr val="7FD13B"/>
          </a:solidFill>
          <a:ln w="28575"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10" name="Oval 28"/>
          <p:cNvSpPr/>
          <p:nvPr/>
        </p:nvSpPr>
        <p:spPr>
          <a:xfrm>
            <a:off x="1292225" y="6513512"/>
            <a:ext cx="161925" cy="161925"/>
          </a:xfrm>
          <a:prstGeom prst="ellipse">
            <a:avLst/>
          </a:prstGeom>
          <a:solidFill>
            <a:srgbClr val="7FD13B"/>
          </a:solidFill>
          <a:ln w="127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11" name="Oval 29"/>
          <p:cNvSpPr/>
          <p:nvPr/>
        </p:nvSpPr>
        <p:spPr>
          <a:xfrm>
            <a:off x="1970088" y="6856412"/>
            <a:ext cx="325438" cy="325438"/>
          </a:xfrm>
          <a:prstGeom prst="ellipse">
            <a:avLst/>
          </a:prstGeom>
          <a:solidFill>
            <a:srgbClr val="7FD13B"/>
          </a:solidFill>
          <a:ln w="127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4112" name="Oval 30"/>
          <p:cNvSpPr/>
          <p:nvPr/>
        </p:nvSpPr>
        <p:spPr>
          <a:xfrm>
            <a:off x="2224088" y="5303838"/>
            <a:ext cx="433388" cy="433388"/>
          </a:xfrm>
          <a:prstGeom prst="ellipse">
            <a:avLst/>
          </a:prstGeom>
          <a:solidFill>
            <a:srgbClr val="7FD13B"/>
          </a:solidFill>
          <a:ln w="28575"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4113" name="Straight Connector 31"/>
          <p:cNvCxnSpPr/>
          <p:nvPr/>
        </p:nvCxnSpPr>
        <p:spPr>
          <a:xfrm flipH="1">
            <a:off x="10772775" y="0"/>
            <a:ext cx="0" cy="8120062"/>
          </a:xfrm>
          <a:prstGeom prst="line">
            <a:avLst/>
          </a:prstGeom>
          <a:noFill/>
          <a:ln w="57150" cmpd="thickThin">
            <a:solidFill>
              <a:schemeClr val="accent1"/>
            </a:solidFill>
            <a:miter lim="800000"/>
          </a:ln>
          <a:effectLst/>
        </p:spPr>
      </p:cxnSp>
      <p:sp>
        <p:nvSpPr>
          <p:cNvPr id="2" name="Title 1"/>
          <p:cNvSpPr>
            <a:spLocks noGrp="1"/>
          </p:cNvSpPr>
          <p:nvPr>
            <p:ph type="title"/>
          </p:nvPr>
        </p:nvSpPr>
        <p:spPr>
          <a:xfrm>
            <a:off x="2706688" y="3428471"/>
            <a:ext cx="7308056" cy="2431508"/>
          </a:xfrm>
        </p:spPr>
        <p:txBody>
          <a:bodyPr/>
          <a:lstStyle>
            <a:lvl1pPr algn="l">
              <a:buNone/>
              <a:defRPr sz="36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706688" y="5932157"/>
            <a:ext cx="7308056" cy="1624013"/>
          </a:xfrm>
        </p:spPr>
        <p:txBody>
          <a:bodyPr/>
          <a:lstStyle>
            <a:lvl1pPr marL="0" indent="0">
              <a:buNone/>
              <a:defRPr sz="2100" b="1">
                <a:solidFill>
                  <a:schemeClr val="tx2"/>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a:r>
              <a:rPr lang="en-US" smtClean="0"/>
              <a:t>Click to edit Master text styles</a:t>
            </a:r>
          </a:p>
        </p:txBody>
      </p:sp>
      <p:sp>
        <p:nvSpPr>
          <p:cNvPr id="4114" name="Slide Number Placeholder 5"/>
          <p:cNvSpPr>
            <a:spLocks noGrp="1"/>
          </p:cNvSpPr>
          <p:nvPr>
            <p:ph type="sldNum" sz="quarter" idx="10"/>
          </p:nvPr>
        </p:nvSpPr>
        <p:spPr bwMode="auto">
          <a:xfrm>
            <a:off x="1587500" y="5835650"/>
            <a:ext cx="722312" cy="612775"/>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3F1C277F-F593-4D79-80D5-7E5F16FC5F8C}" type="slidenum">
              <a:rPr sz="1700" b="1">
                <a:solidFill>
                  <a:srgbClr val="FFFFFF"/>
                </a:solidFill>
              </a:rPr>
              <a:t>‹#›</a:t>
            </a:fld>
            <a:endParaRPr sz="1700" b="1">
              <a:solidFill>
                <a:srgbClr val="FFFFFF"/>
              </a:solidFill>
            </a:endParaRPr>
          </a:p>
        </p:txBody>
      </p:sp>
      <p:sp>
        <p:nvSpPr>
          <p:cNvPr id="4117" name="Date Placeholder 3"/>
          <p:cNvSpPr>
            <a:spLocks noGrp="1"/>
          </p:cNvSpPr>
          <p:nvPr>
            <p:ph type="dt" sz="half" idx="11"/>
          </p:nvPr>
        </p:nvSpPr>
        <p:spPr bwMode="auto">
          <a:xfrm rot="5400000">
            <a:off x="9192419" y="1386681"/>
            <a:ext cx="2706688" cy="450850"/>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4118" name="Footer Placeholder 4"/>
          <p:cNvSpPr>
            <a:spLocks noGrp="1"/>
          </p:cNvSpPr>
          <p:nvPr>
            <p:ph type="ftr" sz="quarter" idx="12"/>
          </p:nvPr>
        </p:nvSpPr>
        <p:spPr bwMode="auto">
          <a:xfrm rot="5400000">
            <a:off x="8379619" y="4947444"/>
            <a:ext cx="4330700" cy="455612"/>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325438"/>
            <a:ext cx="8842375" cy="135255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541338" y="1894682"/>
            <a:ext cx="4330700" cy="5413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5056092" y="1894682"/>
            <a:ext cx="4330700" cy="5413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128"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5131"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5132"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9736F882-B45D-4B58-BF4E-C8A1096E4AF9}"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337" y="323299"/>
            <a:ext cx="8932069" cy="1353344"/>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541338" y="2796911"/>
            <a:ext cx="4330700" cy="4601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5176540" y="2796911"/>
            <a:ext cx="4330700" cy="4601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541338" y="1858592"/>
            <a:ext cx="4330700" cy="779526"/>
          </a:xfrm>
          <a:prstGeom prst="roundRect">
            <a:avLst>
              <a:gd name="adj" fmla="val 16667"/>
            </a:avLst>
          </a:prstGeom>
          <a:solidFill>
            <a:schemeClr val="accent1"/>
          </a:solidFill>
        </p:spPr>
        <p:txBody>
          <a:bodyPr rtlCol="0" anchor="ctr">
            <a:noAutofit/>
          </a:bodyPr>
          <a:lstStyle>
            <a:lvl1pPr marL="0" indent="0">
              <a:buFontTx/>
              <a:buNone/>
              <a:defRPr sz="24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5142706" y="1858592"/>
            <a:ext cx="4330700" cy="779526"/>
          </a:xfrm>
          <a:prstGeom prst="roundRect">
            <a:avLst>
              <a:gd name="adj" fmla="val 16667"/>
            </a:avLst>
          </a:prstGeom>
          <a:solidFill>
            <a:schemeClr val="accent1"/>
          </a:solidFill>
        </p:spPr>
        <p:txBody>
          <a:bodyPr rtlCol="0" anchor="ctr">
            <a:noAutofit/>
          </a:bodyPr>
          <a:lstStyle>
            <a:lvl1pPr marL="0" indent="0">
              <a:buFontTx/>
              <a:buNone/>
              <a:defRPr sz="2400" b="1">
                <a:solidFill>
                  <a:srgbClr val="FFFFFF"/>
                </a:solidFill>
              </a:defRPr>
            </a:lvl1pPr>
          </a:lstStyle>
          <a:p>
            <a:pPr lvl="0"/>
            <a:r>
              <a:rPr lang="en-US" smtClean="0"/>
              <a:t>Click to edit Master text styles</a:t>
            </a:r>
          </a:p>
        </p:txBody>
      </p:sp>
      <p:sp>
        <p:nvSpPr>
          <p:cNvPr id="3"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4"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5"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71C3499D-2EF7-42F1-9455-C79423858B49}"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325438"/>
            <a:ext cx="8842375" cy="1352550"/>
          </a:xfrm>
        </p:spPr>
        <p:txBody>
          <a:bodyPr/>
          <a:lstStyle/>
          <a:p>
            <a:r>
              <a:rPr lang="en-US" smtClean="0"/>
              <a:t>Click to edit Master title style</a:t>
            </a:r>
            <a:endParaRPr lang="en-US"/>
          </a:p>
        </p:txBody>
      </p:sp>
      <p:sp>
        <p:nvSpPr>
          <p:cNvPr id="6152"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6155"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6156"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273CFF1A-4F6C-4027-B24C-E50224C6C2C9}"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7176" name="Date Placeholder 13"/>
          <p:cNvSpPr>
            <a:spLocks noGrp="1"/>
          </p:cNvSpPr>
          <p:nvPr>
            <p:ph type="dt" sz="half" idx="10"/>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7179" name="Footer Placeholder 2"/>
          <p:cNvSpPr>
            <a:spLocks noGrp="1"/>
          </p:cNvSpPr>
          <p:nvPr>
            <p:ph type="ftr" sz="quarter" idx="11"/>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7180" name="Slide Number Placeholder 22"/>
          <p:cNvSpPr>
            <a:spLocks noGrp="1"/>
          </p:cNvSpPr>
          <p:nvPr>
            <p:ph type="sldNum" sz="quarter" idx="12"/>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53BD9727-ADF7-4122-A715-10A8BB18973C}"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bg>
      <p:bgPr>
        <a:solidFill>
          <a:schemeClr val="bg1"/>
        </a:solidFill>
        <a:effectLst/>
      </p:bgPr>
    </p:bg>
    <p:spTree>
      <p:nvGrpSpPr>
        <p:cNvPr id="1" name=""/>
        <p:cNvGrpSpPr/>
        <p:nvPr/>
      </p:nvGrpSpPr>
      <p:grpSpPr>
        <a:xfrm>
          <a:off x="0" y="0"/>
          <a:ext cx="0" cy="0"/>
          <a:chOff x="0" y="0"/>
          <a:chExt cx="0" cy="0"/>
        </a:xfrm>
      </p:grpSpPr>
      <p:cxnSp>
        <p:nvCxnSpPr>
          <p:cNvPr id="8194" name="Straight Connector 12"/>
          <p:cNvCxnSpPr/>
          <p:nvPr/>
        </p:nvCxnSpPr>
        <p:spPr>
          <a:xfrm flipH="1">
            <a:off x="10375900" y="0"/>
            <a:ext cx="0" cy="8120062"/>
          </a:xfrm>
          <a:prstGeom prst="line">
            <a:avLst/>
          </a:prstGeom>
          <a:noFill/>
          <a:ln w="38100">
            <a:solidFill>
              <a:schemeClr val="accent1">
                <a:alpha val="92940"/>
              </a:schemeClr>
            </a:solidFill>
            <a:miter lim="800000"/>
          </a:ln>
          <a:effectLst/>
        </p:spPr>
      </p:cxnSp>
      <p:cxnSp>
        <p:nvCxnSpPr>
          <p:cNvPr id="8195" name="Straight Connector 14"/>
          <p:cNvCxnSpPr/>
          <p:nvPr/>
        </p:nvCxnSpPr>
        <p:spPr>
          <a:xfrm flipH="1">
            <a:off x="7397750" y="0"/>
            <a:ext cx="0" cy="8120062"/>
          </a:xfrm>
          <a:prstGeom prst="line">
            <a:avLst/>
          </a:prstGeom>
          <a:noFill/>
          <a:ln w="38100">
            <a:solidFill>
              <a:schemeClr val="accent1"/>
            </a:solidFill>
            <a:miter lim="800000"/>
          </a:ln>
          <a:effectLst/>
        </p:spPr>
      </p:cxnSp>
      <p:cxnSp>
        <p:nvCxnSpPr>
          <p:cNvPr id="8196" name="Straight Connector 17"/>
          <p:cNvCxnSpPr/>
          <p:nvPr/>
        </p:nvCxnSpPr>
        <p:spPr>
          <a:xfrm flipH="1">
            <a:off x="7331075" y="0"/>
            <a:ext cx="0" cy="8120062"/>
          </a:xfrm>
          <a:prstGeom prst="line">
            <a:avLst/>
          </a:prstGeom>
          <a:noFill/>
          <a:ln w="12700">
            <a:solidFill>
              <a:schemeClr val="accent1"/>
            </a:solidFill>
            <a:miter lim="800000"/>
          </a:ln>
        </p:spPr>
      </p:cxnSp>
      <p:cxnSp>
        <p:nvCxnSpPr>
          <p:cNvPr id="8197" name="Straight Connector 18"/>
          <p:cNvCxnSpPr/>
          <p:nvPr/>
        </p:nvCxnSpPr>
        <p:spPr>
          <a:xfrm flipH="1">
            <a:off x="10645775" y="0"/>
            <a:ext cx="0" cy="8120062"/>
          </a:xfrm>
          <a:prstGeom prst="line">
            <a:avLst/>
          </a:prstGeom>
          <a:noFill/>
          <a:ln w="19050">
            <a:solidFill>
              <a:schemeClr val="accent1"/>
            </a:solidFill>
            <a:miter lim="800000"/>
          </a:ln>
        </p:spPr>
      </p:cxnSp>
      <p:sp>
        <p:nvSpPr>
          <p:cNvPr id="8198" name="Rectangle 18"/>
          <p:cNvSpPr/>
          <p:nvPr/>
        </p:nvSpPr>
        <p:spPr>
          <a:xfrm>
            <a:off x="10466388" y="0"/>
            <a:ext cx="360362" cy="8120062"/>
          </a:xfrm>
          <a:prstGeom prst="rect">
            <a:avLst/>
          </a:prstGeom>
          <a:solidFill>
            <a:srgbClr val="C0E5AF">
              <a:alpha val="87056"/>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8199" name="Straight Connector 20"/>
          <p:cNvCxnSpPr/>
          <p:nvPr/>
        </p:nvCxnSpPr>
        <p:spPr>
          <a:xfrm flipH="1">
            <a:off x="10555288" y="0"/>
            <a:ext cx="0" cy="8120062"/>
          </a:xfrm>
          <a:prstGeom prst="line">
            <a:avLst/>
          </a:prstGeom>
          <a:noFill/>
          <a:ln>
            <a:solidFill>
              <a:schemeClr val="accent1"/>
            </a:solidFill>
            <a:miter lim="800000"/>
          </a:ln>
        </p:spPr>
      </p:cxnSp>
      <p:sp>
        <p:nvSpPr>
          <p:cNvPr id="8200" name="Oval 20"/>
          <p:cNvSpPr/>
          <p:nvPr/>
        </p:nvSpPr>
        <p:spPr>
          <a:xfrm>
            <a:off x="9656762" y="6767512"/>
            <a:ext cx="650875" cy="649288"/>
          </a:xfrm>
          <a:prstGeom prst="ellipse">
            <a:avLst/>
          </a:prstGeom>
          <a:solidFill>
            <a:srgbClr val="7FD13B"/>
          </a:solidFill>
          <a:ln w="381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2" name="Title 1"/>
          <p:cNvSpPr>
            <a:spLocks noGrp="1"/>
          </p:cNvSpPr>
          <p:nvPr>
            <p:ph type="title"/>
          </p:nvPr>
        </p:nvSpPr>
        <p:spPr>
          <a:xfrm rot="5400000">
            <a:off x="3992364" y="3789363"/>
            <a:ext cx="7470458" cy="541338"/>
          </a:xfrm>
        </p:spPr>
        <p:txBody>
          <a:bodyPr/>
          <a:lstStyle>
            <a:lvl1pPr algn="l">
              <a:buNone/>
              <a:defRPr sz="24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8065929" y="324803"/>
            <a:ext cx="1808067" cy="5900579"/>
          </a:xfrm>
        </p:spPr>
        <p:txBody>
          <a:bodyPr/>
          <a:lstStyle>
            <a:lvl1pPr marL="0" indent="0">
              <a:spcBef>
                <a:spcPts val="474"/>
              </a:spcBef>
              <a:spcAft>
                <a:spcPts val="1184"/>
              </a:spcAft>
              <a:buNone/>
              <a:defRPr sz="1400"/>
            </a:lvl1pPr>
            <a:lvl2pPr>
              <a:buNone/>
              <a:defRPr sz="1400"/>
            </a:lvl2pPr>
            <a:lvl3pPr>
              <a:buNone/>
              <a:defRPr sz="1200"/>
            </a:lvl3pPr>
            <a:lvl4pPr>
              <a:buNone/>
              <a:defRPr sz="1100"/>
            </a:lvl4pPr>
            <a:lvl5pPr>
              <a:buNone/>
              <a:defRPr sz="1100"/>
            </a:lvl5pPr>
          </a:lstStyle>
          <a:p>
            <a:pPr lvl="0"/>
            <a:r>
              <a:rPr lang="en-US" smtClean="0"/>
              <a:t>Click to edit Master text styles</a:t>
            </a:r>
          </a:p>
        </p:txBody>
      </p:sp>
      <p:sp>
        <p:nvSpPr>
          <p:cNvPr id="18" name="Content Placeholder 17"/>
          <p:cNvSpPr>
            <a:spLocks noGrp="1"/>
          </p:cNvSpPr>
          <p:nvPr>
            <p:ph sz="quarter" idx="1"/>
          </p:nvPr>
        </p:nvSpPr>
        <p:spPr>
          <a:xfrm>
            <a:off x="360892" y="324803"/>
            <a:ext cx="6676496" cy="74921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201" name="Footer Placeholder 22"/>
          <p:cNvSpPr>
            <a:spLocks noGrp="1"/>
          </p:cNvSpPr>
          <p:nvPr>
            <p:ph type="ftr" sz="quarter" idx="10"/>
          </p:nvPr>
        </p:nvSpPr>
        <p:spPr bwMode="auto">
          <a:xfrm rot="5400000">
            <a:off x="8276431" y="4425156"/>
            <a:ext cx="3789362" cy="431800"/>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8204" name="Date Placeholder 20"/>
          <p:cNvSpPr>
            <a:spLocks noGrp="1"/>
          </p:cNvSpPr>
          <p:nvPr>
            <p:ph type="dt" sz="half" idx="11"/>
          </p:nvPr>
        </p:nvSpPr>
        <p:spPr bwMode="auto">
          <a:xfrm rot="5400000">
            <a:off x="8986838" y="1281112"/>
            <a:ext cx="2381250" cy="454025"/>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8205" name="Slide Number Placeholder 21"/>
          <p:cNvSpPr>
            <a:spLocks noGrp="1"/>
          </p:cNvSpPr>
          <p:nvPr>
            <p:ph type="sldNum" sz="quarter" idx="12"/>
          </p:nvPr>
        </p:nvSpPr>
        <p:spPr bwMode="auto">
          <a:xfrm>
            <a:off x="9625012" y="6789738"/>
            <a:ext cx="722312" cy="615950"/>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9E64D729-FAEB-42F8-803A-21A5BD95CB90}"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bg>
      <p:bgPr>
        <a:solidFill>
          <a:schemeClr val="bg1"/>
        </a:solidFill>
        <a:effectLst/>
      </p:bgPr>
    </p:bg>
    <p:spTree>
      <p:nvGrpSpPr>
        <p:cNvPr id="1" name=""/>
        <p:cNvGrpSpPr/>
        <p:nvPr/>
      </p:nvGrpSpPr>
      <p:grpSpPr>
        <a:xfrm>
          <a:off x="0" y="0"/>
          <a:ext cx="0" cy="0"/>
          <a:chOff x="0" y="0"/>
          <a:chExt cx="0" cy="0"/>
        </a:xfrm>
      </p:grpSpPr>
      <p:cxnSp>
        <p:nvCxnSpPr>
          <p:cNvPr id="9218" name="Straight Connector 12"/>
          <p:cNvCxnSpPr/>
          <p:nvPr/>
        </p:nvCxnSpPr>
        <p:spPr>
          <a:xfrm flipH="1">
            <a:off x="10375900" y="0"/>
            <a:ext cx="0" cy="8120062"/>
          </a:xfrm>
          <a:prstGeom prst="line">
            <a:avLst/>
          </a:prstGeom>
          <a:noFill/>
          <a:ln w="38100">
            <a:solidFill>
              <a:schemeClr val="accent1"/>
            </a:solidFill>
            <a:miter lim="800000"/>
          </a:ln>
          <a:effectLst/>
        </p:spPr>
      </p:cxnSp>
      <p:sp>
        <p:nvSpPr>
          <p:cNvPr id="9219" name="Oval 14"/>
          <p:cNvSpPr/>
          <p:nvPr/>
        </p:nvSpPr>
        <p:spPr>
          <a:xfrm>
            <a:off x="9656762" y="6767512"/>
            <a:ext cx="650875" cy="649288"/>
          </a:xfrm>
          <a:prstGeom prst="ellipse">
            <a:avLst/>
          </a:prstGeom>
          <a:solidFill>
            <a:srgbClr val="7FD13B"/>
          </a:solidFill>
          <a:ln w="381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9220" name="Straight Connector 17"/>
          <p:cNvCxnSpPr/>
          <p:nvPr/>
        </p:nvCxnSpPr>
        <p:spPr>
          <a:xfrm flipH="1">
            <a:off x="10645775" y="0"/>
            <a:ext cx="0" cy="8120062"/>
          </a:xfrm>
          <a:prstGeom prst="line">
            <a:avLst/>
          </a:prstGeom>
          <a:noFill/>
          <a:ln>
            <a:solidFill>
              <a:schemeClr val="tx1"/>
            </a:solidFill>
            <a:miter lim="800000"/>
          </a:ln>
        </p:spPr>
      </p:cxnSp>
      <p:sp>
        <p:nvSpPr>
          <p:cNvPr id="9221" name="Rectangle 17"/>
          <p:cNvSpPr/>
          <p:nvPr/>
        </p:nvSpPr>
        <p:spPr>
          <a:xfrm>
            <a:off x="10466388" y="0"/>
            <a:ext cx="360362" cy="8120062"/>
          </a:xfrm>
          <a:prstGeom prst="rect">
            <a:avLst/>
          </a:prstGeom>
          <a:solidFill>
            <a:srgbClr val="C0E5AF"/>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9222" name="Straight Connector 19"/>
          <p:cNvCxnSpPr/>
          <p:nvPr/>
        </p:nvCxnSpPr>
        <p:spPr>
          <a:xfrm flipH="1">
            <a:off x="10555288" y="0"/>
            <a:ext cx="0" cy="8120062"/>
          </a:xfrm>
          <a:prstGeom prst="line">
            <a:avLst/>
          </a:prstGeom>
          <a:noFill/>
          <a:ln>
            <a:solidFill>
              <a:schemeClr val="accent1"/>
            </a:solidFill>
            <a:miter lim="800000"/>
          </a:ln>
        </p:spPr>
      </p:cxnSp>
      <p:cxnSp>
        <p:nvCxnSpPr>
          <p:cNvPr id="9223" name="Straight Connector 19"/>
          <p:cNvCxnSpPr/>
          <p:nvPr/>
        </p:nvCxnSpPr>
        <p:spPr>
          <a:xfrm flipH="1">
            <a:off x="7397750" y="0"/>
            <a:ext cx="0" cy="8120062"/>
          </a:xfrm>
          <a:prstGeom prst="line">
            <a:avLst/>
          </a:prstGeom>
          <a:noFill/>
          <a:ln w="38100">
            <a:solidFill>
              <a:schemeClr val="accent1"/>
            </a:solidFill>
            <a:miter lim="800000"/>
          </a:ln>
          <a:effectLst/>
        </p:spPr>
      </p:cxnSp>
      <p:cxnSp>
        <p:nvCxnSpPr>
          <p:cNvPr id="9224" name="Straight Connector 23"/>
          <p:cNvCxnSpPr/>
          <p:nvPr/>
        </p:nvCxnSpPr>
        <p:spPr>
          <a:xfrm flipH="1">
            <a:off x="7331075" y="0"/>
            <a:ext cx="0" cy="8120062"/>
          </a:xfrm>
          <a:prstGeom prst="line">
            <a:avLst/>
          </a:prstGeom>
          <a:noFill/>
          <a:ln w="12700">
            <a:solidFill>
              <a:schemeClr val="accent1"/>
            </a:solidFill>
            <a:miter lim="800000"/>
          </a:ln>
        </p:spPr>
      </p:cxnSp>
      <p:sp>
        <p:nvSpPr>
          <p:cNvPr id="2" name="Title 1"/>
          <p:cNvSpPr>
            <a:spLocks noGrp="1"/>
          </p:cNvSpPr>
          <p:nvPr>
            <p:ph type="title"/>
          </p:nvPr>
        </p:nvSpPr>
        <p:spPr>
          <a:xfrm rot="5400000">
            <a:off x="3966650" y="3789363"/>
            <a:ext cx="7470458" cy="541338"/>
          </a:xfrm>
        </p:spPr>
        <p:txBody>
          <a:bodyPr/>
          <a:lstStyle>
            <a:lvl1pPr algn="l">
              <a:buNone/>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7308056" cy="8120063"/>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108265" tIns="54132" rIns="108265" bIns="54132" numCol="1" anchor="t" anchorCtr="0" compatLnSpc="1">
            <a:prstTxWarp prst="textNoShape">
              <a:avLst/>
            </a:prstTxWarp>
            <a:normAutofit/>
          </a:bodyPr>
          <a:lstStyle>
            <a:lvl1pPr marL="0" indent="0">
              <a:buNone/>
              <a:defRPr sz="3800"/>
            </a:lvl1pPr>
          </a:lstStyle>
          <a:p>
            <a:pPr marL="0" marR="0" lvl="0" indent="0" algn="l" defTabSz="914400" rtl="0" eaLnBrk="0" fontAlgn="base" latinLnBrk="0" hangingPunct="0">
              <a:lnSpc>
                <a:spcPct val="100000"/>
              </a:lnSpc>
              <a:spcBef>
                <a:spcPts val="713"/>
              </a:spcBef>
              <a:spcAft>
                <a:spcPct val="0"/>
              </a:spcAft>
              <a:buClr>
                <a:schemeClr val="accent1"/>
              </a:buClr>
              <a:buSzPct val="70000"/>
              <a:buFont typeface="Wingdings" pitchFamily="2" charset="2"/>
              <a:buNone/>
              <a:defRPr/>
            </a:pPr>
            <a:r>
              <a:rPr kumimoji="0" lang="en-US" sz="3800" b="0" i="0" u="none" strike="noStrike" kern="0" cap="none" spc="0" normalizeH="0" baseline="0" noProof="0" smtClean="0">
                <a:ln>
                  <a:noFill/>
                </a:ln>
                <a:solidFill>
                  <a:schemeClr val="lt1"/>
                </a:solidFill>
                <a:effectLst/>
                <a:uLnTx/>
                <a:uFillTx/>
                <a:latin typeface="+mn-lt"/>
                <a:ea typeface="+mn-ea"/>
                <a:cs typeface="+mn-cs"/>
              </a:rPr>
              <a:t>Click icon to add picture</a:t>
            </a:r>
            <a:endParaRPr kumimoji="0" lang="en-US" sz="3800" b="0" i="0" u="none" strike="noStrike" kern="0" cap="none" spc="0" normalizeH="0" baseline="0" noProof="0">
              <a:ln>
                <a:noFill/>
              </a:ln>
              <a:solidFill>
                <a:schemeClr val="lt1"/>
              </a:solidFill>
              <a:effectLst/>
              <a:uLnTx/>
              <a:uFillTx/>
              <a:latin typeface="+mn-lt"/>
              <a:ea typeface="+mn-ea"/>
              <a:cs typeface="+mn-cs"/>
            </a:endParaRPr>
          </a:p>
        </p:txBody>
      </p:sp>
      <p:sp>
        <p:nvSpPr>
          <p:cNvPr id="4" name="Text Placeholder 3"/>
          <p:cNvSpPr>
            <a:spLocks noGrp="1"/>
          </p:cNvSpPr>
          <p:nvPr>
            <p:ph type="body" sz="half" idx="2"/>
          </p:nvPr>
        </p:nvSpPr>
        <p:spPr>
          <a:xfrm>
            <a:off x="8010893" y="313525"/>
            <a:ext cx="1804458" cy="5868099"/>
          </a:xfrm>
        </p:spPr>
        <p:txBody>
          <a:bodyPr rot="0" spcFirstLastPara="0" vertOverflow="overflow" horzOverflow="overflow" rtlCol="0" fromWordArt="0" forceAA="0">
            <a:normAutofit/>
          </a:bodyPr>
          <a:lstStyle>
            <a:lvl1pPr marL="0" indent="0">
              <a:spcBef>
                <a:spcPts val="118"/>
              </a:spcBef>
              <a:spcAft>
                <a:spcPts val="474"/>
              </a:spcAft>
              <a:buFontTx/>
              <a:buNone/>
              <a:defRPr sz="1400"/>
            </a:lvl1pPr>
            <a:lvl2pPr>
              <a:defRPr sz="1400"/>
            </a:lvl2pPr>
            <a:lvl3pPr>
              <a:defRPr sz="1200"/>
            </a:lvl3pPr>
            <a:lvl4pPr>
              <a:defRPr sz="1100"/>
            </a:lvl4pPr>
            <a:lvl5pPr>
              <a:defRPr sz="1100"/>
            </a:lvl5pPr>
          </a:lstStyle>
          <a:p>
            <a:pPr lvl="0"/>
            <a:r>
              <a:rPr lang="en-US" smtClean="0"/>
              <a:t>Click to edit Master text styles</a:t>
            </a:r>
          </a:p>
        </p:txBody>
      </p:sp>
      <p:sp>
        <p:nvSpPr>
          <p:cNvPr id="9225" name="Footer Placeholder 20"/>
          <p:cNvSpPr>
            <a:spLocks noGrp="1"/>
          </p:cNvSpPr>
          <p:nvPr>
            <p:ph type="ftr" sz="quarter" idx="10"/>
          </p:nvPr>
        </p:nvSpPr>
        <p:spPr bwMode="auto">
          <a:xfrm rot="5400000">
            <a:off x="8276431" y="4425156"/>
            <a:ext cx="3789362" cy="431800"/>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sp>
        <p:nvSpPr>
          <p:cNvPr id="9228" name="Date Placeholder 16"/>
          <p:cNvSpPr>
            <a:spLocks noGrp="1"/>
          </p:cNvSpPr>
          <p:nvPr>
            <p:ph type="dt" sz="half" idx="11"/>
          </p:nvPr>
        </p:nvSpPr>
        <p:spPr bwMode="auto">
          <a:xfrm rot="5400000">
            <a:off x="8986838" y="1281112"/>
            <a:ext cx="2381250" cy="454025"/>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9229" name="Slide Number Placeholder 17"/>
          <p:cNvSpPr>
            <a:spLocks noGrp="1"/>
          </p:cNvSpPr>
          <p:nvPr>
            <p:ph type="sldNum" sz="quarter" idx="12"/>
          </p:nvPr>
        </p:nvSpPr>
        <p:spPr bwMode="auto">
          <a:xfrm>
            <a:off x="9625012" y="6789738"/>
            <a:ext cx="722312" cy="615950"/>
          </a:xfrm>
          <a:prstGeom prst="rect">
            <a:avLst/>
          </a:prstGeom>
          <a:noFill/>
          <a:ln cap="flat">
            <a:noFill/>
            <a:prstDash val="solid"/>
            <a:round/>
            <a:headEnd type="none" w="med" len="med"/>
            <a:tailEnd type="none" w="med" len="med"/>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E77F2D30-2347-43D1-978A-9C4368DE3436}" type="slidenum">
              <a:rPr sz="1700" b="1">
                <a:solidFill>
                  <a:srgbClr val="FFFFFF"/>
                </a:solidFill>
              </a:rPr>
              <a:t>‹#›</a:t>
            </a:fld>
            <a:endParaRPr sz="1700" b="1">
              <a:solidFill>
                <a:srgbClr val="FFFFFF"/>
              </a:solidFill>
            </a:endParaRP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6" name="Straight Connector 15"/>
          <p:cNvCxnSpPr/>
          <p:nvPr/>
        </p:nvCxnSpPr>
        <p:spPr>
          <a:xfrm flipH="1">
            <a:off x="10375900" y="0"/>
            <a:ext cx="0" cy="8120062"/>
          </a:xfrm>
          <a:prstGeom prst="line">
            <a:avLst/>
          </a:prstGeom>
          <a:noFill/>
          <a:ln w="38100">
            <a:solidFill>
              <a:schemeClr val="accent1">
                <a:alpha val="92940"/>
              </a:schemeClr>
            </a:solidFill>
            <a:miter lim="800000"/>
          </a:ln>
          <a:effectLst/>
        </p:spPr>
      </p:cxnSp>
      <p:sp>
        <p:nvSpPr>
          <p:cNvPr id="1027" name="Title Placeholder 21"/>
          <p:cNvSpPr>
            <a:spLocks noGrp="1"/>
          </p:cNvSpPr>
          <p:nvPr>
            <p:ph type="title"/>
          </p:nvPr>
        </p:nvSpPr>
        <p:spPr>
          <a:xfrm>
            <a:off x="541338" y="325438"/>
            <a:ext cx="8842375" cy="1352550"/>
          </a:xfrm>
          <a:prstGeom prst="rect">
            <a:avLst/>
          </a:prstGeom>
          <a:noFill/>
          <a:ln>
            <a:noFill/>
            <a:round/>
          </a:ln>
        </p:spPr>
        <p:txBody>
          <a:bodyPr lIns="108265" tIns="54132" rIns="108265" bIns="54132" anchor="b" anchorCtr="0"/>
          <a:lstStyle>
            <a:lvl1pPr marL="0" indent="0" algn="l" defTabSz="914400" rtl="0" eaLnBrk="0" fontAlgn="base" hangingPunct="0">
              <a:lnSpc>
                <a:spcPct val="100000"/>
              </a:lnSpc>
              <a:spcBef>
                <a:spcPct val="0"/>
              </a:spcBef>
              <a:spcAft>
                <a:spcPct val="0"/>
              </a:spcAft>
              <a:buClrTx/>
              <a:buSzTx/>
              <a:buFontTx/>
              <a:buNone/>
              <a:defRPr kumimoji="0" lang="es-ES" altLang="en-US" sz="3600" b="0" i="0" u="none" baseline="0">
                <a:solidFill>
                  <a:schemeClr val="tx2"/>
                </a:solidFill>
                <a:effectLst/>
                <a:latin typeface="Century Schoolbook"/>
                <a:ea typeface="Arial"/>
              </a:defRPr>
            </a:lvl1pPr>
            <a:lvl2pPr marL="0" indent="0" algn="l" defTabSz="914400" rtl="0" eaLnBrk="0" fontAlgn="base" hangingPunct="0">
              <a:lnSpc>
                <a:spcPct val="100000"/>
              </a:lnSpc>
              <a:spcBef>
                <a:spcPct val="0"/>
              </a:spcBef>
              <a:spcAft>
                <a:spcPct val="0"/>
              </a:spcAft>
              <a:buClrTx/>
              <a:buSzTx/>
              <a:buFontTx/>
              <a:buNone/>
              <a:defRPr kumimoji="0" lang="es-ES" altLang="en-US" sz="3600" b="0" i="0" u="none" baseline="0">
                <a:solidFill>
                  <a:schemeClr val="tx2"/>
                </a:solidFill>
                <a:effectLst/>
                <a:latin typeface="Century Schoolbook"/>
                <a:ea typeface="Arial"/>
              </a:defRPr>
            </a:lvl2pPr>
            <a:lvl3pPr marL="0" indent="0" algn="l" defTabSz="914400" rtl="0" eaLnBrk="0" fontAlgn="base" hangingPunct="0">
              <a:lnSpc>
                <a:spcPct val="100000"/>
              </a:lnSpc>
              <a:spcBef>
                <a:spcPct val="0"/>
              </a:spcBef>
              <a:spcAft>
                <a:spcPct val="0"/>
              </a:spcAft>
              <a:buClrTx/>
              <a:buSzTx/>
              <a:buFontTx/>
              <a:buNone/>
              <a:defRPr kumimoji="0" lang="es-ES" altLang="en-US" sz="3600" b="0" i="0" u="none" baseline="0">
                <a:solidFill>
                  <a:schemeClr val="tx2"/>
                </a:solidFill>
                <a:effectLst/>
                <a:latin typeface="Century Schoolbook"/>
                <a:ea typeface="Arial"/>
              </a:defRPr>
            </a:lvl3pPr>
            <a:lvl4pPr marL="0" indent="0" algn="l" defTabSz="914400" rtl="0" eaLnBrk="0" fontAlgn="base" hangingPunct="0">
              <a:lnSpc>
                <a:spcPct val="100000"/>
              </a:lnSpc>
              <a:spcBef>
                <a:spcPct val="0"/>
              </a:spcBef>
              <a:spcAft>
                <a:spcPct val="0"/>
              </a:spcAft>
              <a:buClrTx/>
              <a:buSzTx/>
              <a:buFontTx/>
              <a:buNone/>
              <a:defRPr kumimoji="0" lang="es-ES" altLang="en-US" sz="3600" b="0" i="0" u="none" baseline="0">
                <a:solidFill>
                  <a:schemeClr val="tx2"/>
                </a:solidFill>
                <a:effectLst/>
                <a:latin typeface="Century Schoolbook"/>
                <a:ea typeface="Arial"/>
              </a:defRPr>
            </a:lvl4pPr>
            <a:lvl5pPr marL="0" indent="0" algn="l" defTabSz="914400" rtl="0" eaLnBrk="0" fontAlgn="base" hangingPunct="0">
              <a:lnSpc>
                <a:spcPct val="100000"/>
              </a:lnSpc>
              <a:spcBef>
                <a:spcPct val="0"/>
              </a:spcBef>
              <a:spcAft>
                <a:spcPct val="0"/>
              </a:spcAft>
              <a:buClrTx/>
              <a:buSzTx/>
              <a:buFontTx/>
              <a:buNone/>
              <a:defRPr kumimoji="0" lang="es-ES" altLang="en-US" sz="3600" b="0" i="0" u="none" baseline="0">
                <a:solidFill>
                  <a:schemeClr val="tx2"/>
                </a:solidFill>
                <a:effectLst/>
                <a:latin typeface="Century Schoolbook"/>
                <a:ea typeface="Arial"/>
              </a:defRPr>
            </a:lvl5pPr>
          </a:lstStyle>
          <a:p>
            <a:pPr lvl="0"/>
            <a:r>
              <a:t>Click to edit Master title style</a:t>
            </a:r>
          </a:p>
        </p:txBody>
      </p:sp>
      <p:sp>
        <p:nvSpPr>
          <p:cNvPr id="1028" name="Text Placeholder 12"/>
          <p:cNvSpPr>
            <a:spLocks noGrp="1"/>
          </p:cNvSpPr>
          <p:nvPr>
            <p:ph type="body" idx="1"/>
          </p:nvPr>
        </p:nvSpPr>
        <p:spPr>
          <a:xfrm>
            <a:off x="541338" y="1893888"/>
            <a:ext cx="8842375" cy="5772150"/>
          </a:xfrm>
          <a:prstGeom prst="rect">
            <a:avLst/>
          </a:prstGeom>
          <a:noFill/>
          <a:ln>
            <a:noFill/>
            <a:miter lim="800000"/>
          </a:ln>
        </p:spPr>
        <p:txBody>
          <a:bodyPr lIns="108265" tIns="54132" rIns="108265" bIns="54132"/>
          <a:lstStyle>
            <a:lvl1pPr marL="323850" indent="-323850" algn="l" defTabSz="914400" rtl="0" eaLnBrk="0" fontAlgn="base" hangingPunct="0">
              <a:lnSpc>
                <a:spcPct val="100000"/>
              </a:lnSpc>
              <a:spcBef>
                <a:spcPts val="700"/>
              </a:spcBef>
              <a:spcAft>
                <a:spcPct val="0"/>
              </a:spcAft>
              <a:buClr>
                <a:schemeClr val="accent1"/>
              </a:buClr>
              <a:buSzPct val="70000"/>
              <a:buFont typeface="Wingdings" pitchFamily="2" charset="2"/>
              <a:buChar char=""/>
              <a:defRPr kumimoji="0" lang="es-ES" altLang="en-US" sz="2800" b="0" i="0" u="none" baseline="0">
                <a:solidFill>
                  <a:schemeClr val="tx1"/>
                </a:solidFill>
                <a:effectLst/>
                <a:latin typeface="Century Schoolbook"/>
                <a:ea typeface="Arial"/>
              </a:defRPr>
            </a:lvl1pPr>
            <a:lvl2pPr marL="757238" indent="-323850" algn="l" defTabSz="914400" rtl="0" eaLnBrk="0" fontAlgn="base" hangingPunct="0">
              <a:lnSpc>
                <a:spcPct val="100000"/>
              </a:lnSpc>
              <a:spcBef>
                <a:spcPct val="20000"/>
              </a:spcBef>
              <a:spcAft>
                <a:spcPct val="0"/>
              </a:spcAft>
              <a:buClr>
                <a:schemeClr val="accent1"/>
              </a:buClr>
              <a:buSzPct val="80000"/>
              <a:buFont typeface="Wingdings 2" pitchFamily="18" charset="2"/>
              <a:buChar char=""/>
              <a:defRPr kumimoji="0" lang="es-ES" altLang="en-US" sz="2500" b="0" i="0" u="none" baseline="0">
                <a:solidFill>
                  <a:schemeClr val="tx1"/>
                </a:solidFill>
                <a:effectLst/>
                <a:latin typeface="Century Schoolbook"/>
                <a:ea typeface="Arial"/>
              </a:defRPr>
            </a:lvl2pPr>
            <a:lvl3pPr marL="1081088" indent="-215900" algn="l" defTabSz="914400" rtl="0" eaLnBrk="0" fontAlgn="base" hangingPunct="0">
              <a:lnSpc>
                <a:spcPct val="100000"/>
              </a:lnSpc>
              <a:spcBef>
                <a:spcPct val="20000"/>
              </a:spcBef>
              <a:spcAft>
                <a:spcPct val="0"/>
              </a:spcAft>
              <a:buClr>
                <a:srgbClr val="6FB833"/>
              </a:buClr>
              <a:buSzPct val="60000"/>
              <a:buFont typeface="Wingdings" pitchFamily="2" charset="2"/>
              <a:buChar char=""/>
              <a:defRPr kumimoji="0" lang="es-ES" altLang="en-US" sz="2100" b="0" i="0" u="none" baseline="0">
                <a:solidFill>
                  <a:schemeClr val="tx1"/>
                </a:solidFill>
                <a:effectLst/>
                <a:latin typeface="Century Schoolbook"/>
                <a:ea typeface="Arial"/>
              </a:defRPr>
            </a:lvl3pPr>
            <a:lvl4pPr marL="1406525" indent="-215900" algn="l" defTabSz="914400" rtl="0" eaLnBrk="0" fontAlgn="base" hangingPunct="0">
              <a:lnSpc>
                <a:spcPct val="100000"/>
              </a:lnSpc>
              <a:spcBef>
                <a:spcPct val="20000"/>
              </a:spcBef>
              <a:spcAft>
                <a:spcPct val="0"/>
              </a:spcAft>
              <a:buClr>
                <a:srgbClr val="C0E5AF"/>
              </a:buClr>
              <a:buSzPct val="60000"/>
              <a:buFont typeface="Wingdings" pitchFamily="2" charset="2"/>
              <a:buChar char=""/>
              <a:defRPr kumimoji="0" lang="es-ES" altLang="en-US" sz="2100" b="0" i="0" u="none" baseline="0">
                <a:solidFill>
                  <a:schemeClr val="tx1"/>
                </a:solidFill>
                <a:effectLst/>
                <a:latin typeface="Century Schoolbook"/>
                <a:ea typeface="Arial"/>
              </a:defRPr>
            </a:lvl4pPr>
            <a:lvl5pPr marL="1730375" indent="-215900" algn="l" defTabSz="914400" rtl="0" eaLnBrk="0" fontAlgn="base" hangingPunct="0">
              <a:lnSpc>
                <a:spcPct val="100000"/>
              </a:lnSpc>
              <a:spcBef>
                <a:spcPct val="20000"/>
              </a:spcBef>
              <a:spcAft>
                <a:spcPct val="0"/>
              </a:spcAft>
              <a:buClr>
                <a:srgbClr val="F3AABE"/>
              </a:buClr>
              <a:buSzPct val="68000"/>
              <a:buFont typeface="Wingdings 2" pitchFamily="18" charset="2"/>
              <a:buChar char=""/>
              <a:defRPr kumimoji="0" lang="es-ES" altLang="en-US" sz="1900" b="0" i="0" u="none" baseline="0">
                <a:solidFill>
                  <a:schemeClr val="tx1"/>
                </a:solidFill>
                <a:effectLst/>
                <a:latin typeface="Century Schoolbook"/>
                <a:ea typeface="Arial"/>
              </a:defRPr>
            </a:lvl5pPr>
          </a:lstStyle>
          <a:p>
            <a:pPr lvl="0"/>
            <a:r>
              <a:t>Click to edit Master text styles</a:t>
            </a:r>
          </a:p>
          <a:p>
            <a:pPr lvl="1"/>
            <a:r>
              <a:t>Second level</a:t>
            </a:r>
          </a:p>
          <a:p>
            <a:pPr lvl="2"/>
            <a:r>
              <a:t>Third level</a:t>
            </a:r>
          </a:p>
          <a:p>
            <a:pPr lvl="3"/>
            <a:r>
              <a:t>Fourth level</a:t>
            </a:r>
          </a:p>
          <a:p>
            <a:pPr lvl="4"/>
            <a:r>
              <a:t>Fifth level</a:t>
            </a:r>
          </a:p>
        </p:txBody>
      </p:sp>
      <p:sp>
        <p:nvSpPr>
          <p:cNvPr id="1029" name="Date Placeholder 13"/>
          <p:cNvSpPr>
            <a:spLocks noGrp="1"/>
          </p:cNvSpPr>
          <p:nvPr>
            <p:ph type="dt" sz="half" idx="2"/>
          </p:nvPr>
        </p:nvSpPr>
        <p:spPr bwMode="auto">
          <a:xfrm rot="5400000">
            <a:off x="8986838" y="1281112"/>
            <a:ext cx="2381250" cy="454025"/>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r" eaLnBrk="1" hangingPunct="1"/>
            <a:endParaRPr lang="en-US" altLang="en-US" sz="1400">
              <a:solidFill>
                <a:schemeClr val="tx2"/>
              </a:solidFill>
            </a:endParaRPr>
          </a:p>
        </p:txBody>
      </p:sp>
      <p:sp>
        <p:nvSpPr>
          <p:cNvPr id="1030" name="Footer Placeholder 2"/>
          <p:cNvSpPr>
            <a:spLocks noGrp="1"/>
          </p:cNvSpPr>
          <p:nvPr>
            <p:ph type="ftr" sz="quarter" idx="3"/>
          </p:nvPr>
        </p:nvSpPr>
        <p:spPr bwMode="auto">
          <a:xfrm rot="5400000">
            <a:off x="8276431" y="4425156"/>
            <a:ext cx="3789362" cy="43180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endParaRPr lang="en-US" altLang="en-US" sz="1400">
              <a:solidFill>
                <a:schemeClr val="tx2"/>
              </a:solidFill>
            </a:endParaRPr>
          </a:p>
        </p:txBody>
      </p:sp>
      <p:cxnSp>
        <p:nvCxnSpPr>
          <p:cNvPr id="1031" name="Straight Connector 6"/>
          <p:cNvCxnSpPr/>
          <p:nvPr/>
        </p:nvCxnSpPr>
        <p:spPr>
          <a:xfrm flipH="1">
            <a:off x="90488" y="0"/>
            <a:ext cx="0" cy="8120062"/>
          </a:xfrm>
          <a:prstGeom prst="line">
            <a:avLst/>
          </a:prstGeom>
          <a:noFill/>
          <a:ln w="57150" cmpd="thickThin">
            <a:solidFill>
              <a:schemeClr val="accent1"/>
            </a:solidFill>
            <a:miter lim="800000"/>
          </a:ln>
          <a:effectLst/>
        </p:spPr>
      </p:cxnSp>
      <p:cxnSp>
        <p:nvCxnSpPr>
          <p:cNvPr id="1032" name="Straight Connector 8"/>
          <p:cNvCxnSpPr/>
          <p:nvPr/>
        </p:nvCxnSpPr>
        <p:spPr>
          <a:xfrm flipH="1">
            <a:off x="10645775" y="0"/>
            <a:ext cx="0" cy="8120062"/>
          </a:xfrm>
          <a:prstGeom prst="line">
            <a:avLst/>
          </a:prstGeom>
          <a:noFill/>
          <a:ln w="19050">
            <a:solidFill>
              <a:schemeClr val="accent1"/>
            </a:solidFill>
            <a:miter lim="800000"/>
          </a:ln>
        </p:spPr>
      </p:cxnSp>
      <p:sp>
        <p:nvSpPr>
          <p:cNvPr id="1033" name="Rectangle 9"/>
          <p:cNvSpPr/>
          <p:nvPr/>
        </p:nvSpPr>
        <p:spPr>
          <a:xfrm>
            <a:off x="10466388" y="0"/>
            <a:ext cx="360362" cy="8120062"/>
          </a:xfrm>
          <a:prstGeom prst="rect">
            <a:avLst/>
          </a:prstGeom>
          <a:solidFill>
            <a:srgbClr val="C0E5AF">
              <a:alpha val="87056"/>
            </a:srgbClr>
          </a:solidFill>
          <a:ln w="38100" cap="rnd">
            <a:noFill/>
            <a:round/>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cxnSp>
        <p:nvCxnSpPr>
          <p:cNvPr id="1034" name="Straight Connector 10"/>
          <p:cNvCxnSpPr/>
          <p:nvPr/>
        </p:nvCxnSpPr>
        <p:spPr>
          <a:xfrm flipH="1">
            <a:off x="10555288" y="0"/>
            <a:ext cx="0" cy="8120062"/>
          </a:xfrm>
          <a:prstGeom prst="line">
            <a:avLst/>
          </a:prstGeom>
          <a:noFill/>
          <a:ln>
            <a:solidFill>
              <a:schemeClr val="accent1"/>
            </a:solidFill>
            <a:miter lim="800000"/>
          </a:ln>
        </p:spPr>
      </p:cxnSp>
      <p:sp>
        <p:nvSpPr>
          <p:cNvPr id="1035" name="Oval 11"/>
          <p:cNvSpPr/>
          <p:nvPr/>
        </p:nvSpPr>
        <p:spPr>
          <a:xfrm>
            <a:off x="9656762" y="6767512"/>
            <a:ext cx="650875" cy="649288"/>
          </a:xfrm>
          <a:prstGeom prst="ellipse">
            <a:avLst/>
          </a:prstGeom>
          <a:solidFill>
            <a:srgbClr val="7FD13B"/>
          </a:solidFill>
          <a:ln w="38100" cap="rnd">
            <a:noFill/>
            <a:miter lim="800000"/>
          </a:ln>
          <a:effectLst/>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FFFFFF"/>
              </a:solidFill>
              <a:latin typeface="Century Schoolbook"/>
            </a:endParaRPr>
          </a:p>
        </p:txBody>
      </p:sp>
      <p:sp>
        <p:nvSpPr>
          <p:cNvPr id="1036" name="Slide Number Placeholder 22"/>
          <p:cNvSpPr>
            <a:spLocks noGrp="1"/>
          </p:cNvSpPr>
          <p:nvPr>
            <p:ph type="sldNum" sz="quarter" idx="4"/>
          </p:nvPr>
        </p:nvSpPr>
        <p:spPr bwMode="auto">
          <a:xfrm>
            <a:off x="9625012" y="6789738"/>
            <a:ext cx="722312" cy="615950"/>
          </a:xfrm>
          <a:prstGeom prst="rect">
            <a:avLst/>
          </a:prstGeom>
          <a:noFill/>
          <a:ln>
            <a:noFill/>
            <a:miter lim="800000"/>
          </a:ln>
        </p:spPr>
        <p:txBody>
          <a:bodyPr lIns="108265" tIns="54132" rIns="108265" bIns="5413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fld id="{71C3499D-2EF7-42F1-9455-C79423858B49}" type="slidenum">
              <a:rPr sz="1700" b="1">
                <a:solidFill>
                  <a:srgbClr val="FFFFFF"/>
                </a:solidFill>
              </a:rPr>
              <a:t>‹#›</a:t>
            </a:fld>
            <a:endParaRPr sz="17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906" r:id="rId1"/>
    <p:sldLayoutId id="2147484908" r:id="rId2"/>
    <p:sldLayoutId id="2147484910" r:id="rId3"/>
    <p:sldLayoutId id="2147484912" r:id="rId4"/>
    <p:sldLayoutId id="2147484913" r:id="rId5"/>
    <p:sldLayoutId id="2147484915" r:id="rId6"/>
    <p:sldLayoutId id="2147484917" r:id="rId7"/>
    <p:sldLayoutId id="2147484919" r:id="rId8"/>
    <p:sldLayoutId id="2147484921" r:id="rId9"/>
    <p:sldLayoutId id="2147484923" r:id="rId10"/>
    <p:sldLayoutId id="2147484925" r:id="rId11"/>
  </p:sldLayoutIdLst>
  <p:transition spd="slow">
    <p:cover dir="u"/>
  </p:transition>
  <p:txStyles>
    <p:titleStyle>
      <a:lvl1pPr marL="0" indent="0" algn="l" defTabSz="914400" rtl="0" eaLnBrk="0" fontAlgn="base" hangingPunct="0">
        <a:lnSpc>
          <a:spcPct val="100000"/>
        </a:lnSpc>
        <a:spcBef>
          <a:spcPct val="0"/>
        </a:spcBef>
        <a:spcAft>
          <a:spcPct val="0"/>
        </a:spcAft>
        <a:buClrTx/>
        <a:buSzTx/>
        <a:buFontTx/>
        <a:buNone/>
        <a:defRPr kumimoji="0" sz="3600" b="0" i="0" u="none" baseline="0">
          <a:solidFill>
            <a:schemeClr val="tx2"/>
          </a:solidFill>
          <a:effectLst/>
          <a:latin typeface="Century Schoolbook"/>
          <a:ea typeface="Arial"/>
        </a:defRPr>
      </a:lvl1pPr>
      <a:lvl2pPr marL="0" indent="0" algn="l" defTabSz="914400" rtl="0" eaLnBrk="0" fontAlgn="base" hangingPunct="0">
        <a:lnSpc>
          <a:spcPct val="100000"/>
        </a:lnSpc>
        <a:spcBef>
          <a:spcPct val="0"/>
        </a:spcBef>
        <a:spcAft>
          <a:spcPct val="0"/>
        </a:spcAft>
        <a:buClrTx/>
        <a:buSzTx/>
        <a:buFontTx/>
        <a:buNone/>
        <a:defRPr kumimoji="0" sz="3600" b="0" i="0" u="none" baseline="0">
          <a:solidFill>
            <a:schemeClr val="tx2"/>
          </a:solidFill>
          <a:effectLst/>
          <a:latin typeface="Century Schoolbook"/>
          <a:ea typeface="Arial"/>
        </a:defRPr>
      </a:lvl2pPr>
      <a:lvl3pPr marL="0" indent="0" algn="l" defTabSz="914400" rtl="0" eaLnBrk="0" fontAlgn="base" hangingPunct="0">
        <a:lnSpc>
          <a:spcPct val="100000"/>
        </a:lnSpc>
        <a:spcBef>
          <a:spcPct val="0"/>
        </a:spcBef>
        <a:spcAft>
          <a:spcPct val="0"/>
        </a:spcAft>
        <a:buClrTx/>
        <a:buSzTx/>
        <a:buFontTx/>
        <a:buNone/>
        <a:defRPr kumimoji="0" sz="3600" b="0" i="0" u="none" baseline="0">
          <a:solidFill>
            <a:schemeClr val="tx2"/>
          </a:solidFill>
          <a:effectLst/>
          <a:latin typeface="Century Schoolbook"/>
          <a:ea typeface="Arial"/>
        </a:defRPr>
      </a:lvl3pPr>
      <a:lvl4pPr marL="0" indent="0" algn="l" defTabSz="914400" rtl="0" eaLnBrk="0" fontAlgn="base" hangingPunct="0">
        <a:lnSpc>
          <a:spcPct val="100000"/>
        </a:lnSpc>
        <a:spcBef>
          <a:spcPct val="0"/>
        </a:spcBef>
        <a:spcAft>
          <a:spcPct val="0"/>
        </a:spcAft>
        <a:buClrTx/>
        <a:buSzTx/>
        <a:buFontTx/>
        <a:buNone/>
        <a:defRPr kumimoji="0" sz="3600" b="0" i="0" u="none" baseline="0">
          <a:solidFill>
            <a:schemeClr val="tx2"/>
          </a:solidFill>
          <a:effectLst/>
          <a:latin typeface="Century Schoolbook"/>
          <a:ea typeface="Arial"/>
        </a:defRPr>
      </a:lvl4pPr>
      <a:lvl5pPr marL="0" indent="0" algn="l" defTabSz="914400" rtl="0" eaLnBrk="0" fontAlgn="base" hangingPunct="0">
        <a:lnSpc>
          <a:spcPct val="100000"/>
        </a:lnSpc>
        <a:spcBef>
          <a:spcPct val="0"/>
        </a:spcBef>
        <a:spcAft>
          <a:spcPct val="0"/>
        </a:spcAft>
        <a:buClrTx/>
        <a:buSzTx/>
        <a:buFontTx/>
        <a:buNone/>
        <a:defRPr kumimoji="0" sz="3600" b="0" i="0" u="none" baseline="0">
          <a:solidFill>
            <a:schemeClr val="tx2"/>
          </a:solidFill>
          <a:effectLst/>
          <a:latin typeface="Century Schoolbook"/>
          <a:ea typeface="Arial"/>
        </a:defRPr>
      </a:lvl5pPr>
    </p:titleStyle>
    <p:bodyStyle>
      <a:lvl1pPr marL="323850" indent="-323850" algn="l" defTabSz="914400" rtl="0" eaLnBrk="0" fontAlgn="base" hangingPunct="0">
        <a:lnSpc>
          <a:spcPct val="100000"/>
        </a:lnSpc>
        <a:spcBef>
          <a:spcPts val="700"/>
        </a:spcBef>
        <a:spcAft>
          <a:spcPct val="0"/>
        </a:spcAft>
        <a:buClr>
          <a:schemeClr val="accent1"/>
        </a:buClr>
        <a:buSzPct val="70000"/>
        <a:buFont typeface="Wingdings" pitchFamily="2" charset="2"/>
        <a:buChar char=""/>
        <a:defRPr kumimoji="0" sz="2800" b="0" i="0" u="none" baseline="0">
          <a:solidFill>
            <a:schemeClr val="tx1"/>
          </a:solidFill>
          <a:effectLst/>
          <a:latin typeface="Century Schoolbook"/>
          <a:ea typeface="Arial"/>
        </a:defRPr>
      </a:lvl1pPr>
      <a:lvl2pPr marL="757238" indent="-323850" algn="l" defTabSz="914400" rtl="0" eaLnBrk="0" fontAlgn="base" hangingPunct="0">
        <a:lnSpc>
          <a:spcPct val="100000"/>
        </a:lnSpc>
        <a:spcBef>
          <a:spcPct val="20000"/>
        </a:spcBef>
        <a:spcAft>
          <a:spcPct val="0"/>
        </a:spcAft>
        <a:buClr>
          <a:schemeClr val="accent1"/>
        </a:buClr>
        <a:buSzPct val="80000"/>
        <a:buFont typeface="Wingdings 2" pitchFamily="18" charset="2"/>
        <a:buChar char=""/>
        <a:defRPr kumimoji="0" sz="2500" b="0" i="0" u="none" baseline="0">
          <a:solidFill>
            <a:schemeClr val="tx1"/>
          </a:solidFill>
          <a:effectLst/>
          <a:latin typeface="Century Schoolbook"/>
          <a:ea typeface="Arial"/>
        </a:defRPr>
      </a:lvl2pPr>
      <a:lvl3pPr marL="1081088" indent="-215900" algn="l" defTabSz="914400" rtl="0" eaLnBrk="0" fontAlgn="base" hangingPunct="0">
        <a:lnSpc>
          <a:spcPct val="100000"/>
        </a:lnSpc>
        <a:spcBef>
          <a:spcPct val="20000"/>
        </a:spcBef>
        <a:spcAft>
          <a:spcPct val="0"/>
        </a:spcAft>
        <a:buClr>
          <a:srgbClr val="6FB833"/>
        </a:buClr>
        <a:buSzPct val="60000"/>
        <a:buFont typeface="Wingdings" pitchFamily="2" charset="2"/>
        <a:buChar char=""/>
        <a:defRPr kumimoji="0" sz="2100" b="0" i="0" u="none" baseline="0">
          <a:solidFill>
            <a:schemeClr val="tx1"/>
          </a:solidFill>
          <a:effectLst/>
          <a:latin typeface="Century Schoolbook"/>
          <a:ea typeface="Arial"/>
        </a:defRPr>
      </a:lvl3pPr>
      <a:lvl4pPr marL="1406525" indent="-215900" algn="l" defTabSz="914400" rtl="0" eaLnBrk="0" fontAlgn="base" hangingPunct="0">
        <a:lnSpc>
          <a:spcPct val="100000"/>
        </a:lnSpc>
        <a:spcBef>
          <a:spcPct val="20000"/>
        </a:spcBef>
        <a:spcAft>
          <a:spcPct val="0"/>
        </a:spcAft>
        <a:buClr>
          <a:srgbClr val="C0E5AF"/>
        </a:buClr>
        <a:buSzPct val="60000"/>
        <a:buFont typeface="Wingdings" pitchFamily="2" charset="2"/>
        <a:buChar char=""/>
        <a:defRPr kumimoji="0" sz="2100" b="0" i="0" u="none" baseline="0">
          <a:solidFill>
            <a:schemeClr val="tx1"/>
          </a:solidFill>
          <a:effectLst/>
          <a:latin typeface="Century Schoolbook"/>
          <a:ea typeface="Arial"/>
        </a:defRPr>
      </a:lvl4pPr>
      <a:lvl5pPr marL="1730375" indent="-215900" algn="l" defTabSz="914400" rtl="0" eaLnBrk="0" fontAlgn="base" hangingPunct="0">
        <a:lnSpc>
          <a:spcPct val="100000"/>
        </a:lnSpc>
        <a:spcBef>
          <a:spcPct val="20000"/>
        </a:spcBef>
        <a:spcAft>
          <a:spcPct val="0"/>
        </a:spcAft>
        <a:buClr>
          <a:srgbClr val="F3AABE"/>
        </a:buClr>
        <a:buSzPct val="68000"/>
        <a:buFont typeface="Wingdings 2" pitchFamily="18" charset="2"/>
        <a:buChar char=""/>
        <a:defRPr kumimoji="0" sz="1900" b="0" i="0" u="none" baseline="0">
          <a:solidFill>
            <a:schemeClr val="tx1"/>
          </a:solidFill>
          <a:effectLst/>
          <a:latin typeface="Century Schoolbook"/>
          <a:ea typeface="Arial"/>
        </a:defRPr>
      </a:lvl5pPr>
    </p:bodyStyle>
    <p:otherStyle>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defRPr>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5.xml.rels><?xml version="1.0" encoding="UTF-8" standalone="yes"?>
<Relationships xmlns="http://schemas.openxmlformats.org/package/2006/relationships"><Relationship Id="rId3" Type="http://schemas.openxmlformats.org/officeDocument/2006/relationships/hyperlink" Target="http://mail.gg.gg/f59tq" TargetMode="External"/><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0.jpeg"/><Relationship Id="rId7" Type="http://schemas.openxmlformats.org/officeDocument/2006/relationships/image" Target="../media/image92.jpeg"/><Relationship Id="rId12" Type="http://schemas.microsoft.com/office/2007/relationships/hdphoto" Target="../media/hdphoto5.wdp"/><Relationship Id="rId2" Type="http://schemas.openxmlformats.org/officeDocument/2006/relationships/image" Target="../media/image89.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94.jpeg"/><Relationship Id="rId5" Type="http://schemas.openxmlformats.org/officeDocument/2006/relationships/image" Target="../media/image91.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3.jpe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95.jpeg"/><Relationship Id="rId1" Type="http://schemas.openxmlformats.org/officeDocument/2006/relationships/slideLayout" Target="../slideLayouts/slideLayout7.xml"/><Relationship Id="rId6" Type="http://schemas.openxmlformats.org/officeDocument/2006/relationships/image" Target="../media/image97.jpeg"/><Relationship Id="rId5" Type="http://schemas.microsoft.com/office/2007/relationships/hdphoto" Target="../media/hdphoto7.wdp"/><Relationship Id="rId4" Type="http://schemas.openxmlformats.org/officeDocument/2006/relationships/image" Target="../media/image96.jpeg"/></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aJbvWUbigF0"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a:stretch>
            <a:fillRect/>
          </a:stretch>
        </p:blipFill>
        <p:spPr bwMode="auto">
          <a:xfrm>
            <a:off x="101600" y="20638"/>
            <a:ext cx="10826750" cy="8099425"/>
          </a:xfrm>
          <a:prstGeom prst="rect">
            <a:avLst/>
          </a:prstGeom>
          <a:solidFill>
            <a:srgbClr val="FFFFFF"/>
          </a:solidFill>
          <a:ln w="88900">
            <a:solidFill>
              <a:srgbClr val="FFFFFF"/>
            </a:solidFill>
            <a:miter lim="800000"/>
          </a:ln>
          <a:effectLst>
            <a:outerShdw blurRad="55000" dist="18000" dir="5400000" algn="tl">
              <a:srgbClr val="000000">
                <a:alpha val="39998"/>
              </a:srgbClr>
            </a:outerShdw>
          </a:effectLst>
        </p:spPr>
      </p:pic>
      <p:sp>
        <p:nvSpPr>
          <p:cNvPr id="12291" name="TextBox 1"/>
          <p:cNvSpPr/>
          <p:nvPr/>
        </p:nvSpPr>
        <p:spPr>
          <a:xfrm>
            <a:off x="917575" y="2763838"/>
            <a:ext cx="9448800" cy="1570038"/>
          </a:xfrm>
          <a:prstGeom prst="rect">
            <a:avLst/>
          </a:prstGeom>
          <a:noFill/>
          <a:ln cap="flat">
            <a:noFill/>
            <a:prstDash val="solid"/>
            <a:round/>
            <a:headEnd type="none" w="med" len="med"/>
            <a:tailEnd type="none" w="med" len="med"/>
          </a:ln>
        </p:spPr>
        <p:txBody>
          <a:bodyPr wrap="squar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lvl="0"/>
            <a:r>
              <a:rPr lang="bn-BD" altLang="en-US" sz="9600" b="1">
                <a:solidFill>
                  <a:srgbClr val="7030A0"/>
                </a:solidFill>
                <a:latin typeface="NikoshBAN" pitchFamily="2" charset="0"/>
                <a:cs typeface="NikoshBAN" pitchFamily="2" charset="0"/>
              </a:rPr>
              <a:t>আজকের ক্লাসে স্বাগতম</a:t>
            </a:r>
            <a:endParaRPr lang="en-US" sz="9600" b="1">
              <a:solidFill>
                <a:srgbClr val="7030A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8"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8)">
                                      <p:cBhvr>
                                        <p:cTn id="7" dur="2000"/>
                                        <p:tgtEl>
                                          <p:spTgt spid="1229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12291"/>
                                        </p:tgtEl>
                                        <p:attrNameLst>
                                          <p:attrName>style.visibility</p:attrName>
                                        </p:attrNameLst>
                                      </p:cBhvr>
                                      <p:to>
                                        <p:strVal val="visible"/>
                                      </p:to>
                                    </p:set>
                                    <p:animEffect transition="in" filter="wipe(down)">
                                      <p:cBhvr>
                                        <p:cTn id="12" dur="580">
                                          <p:stCondLst>
                                            <p:cond delay="0"/>
                                          </p:stCondLst>
                                        </p:cTn>
                                        <p:tgtEl>
                                          <p:spTgt spid="12291"/>
                                        </p:tgtEl>
                                      </p:cBhvr>
                                    </p:animEffect>
                                    <p:anim calcmode="lin" valueType="num">
                                      <p:cBhvr>
                                        <p:cTn id="13"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18" dur="26">
                                          <p:stCondLst>
                                            <p:cond delay="650"/>
                                          </p:stCondLst>
                                        </p:cTn>
                                        <p:tgtEl>
                                          <p:spTgt spid="12291"/>
                                        </p:tgtEl>
                                      </p:cBhvr>
                                      <p:to x="100000" y="60000"/>
                                    </p:animScale>
                                    <p:animScale>
                                      <p:cBhvr>
                                        <p:cTn id="19" dur="166" decel="50000">
                                          <p:stCondLst>
                                            <p:cond delay="676"/>
                                          </p:stCondLst>
                                        </p:cTn>
                                        <p:tgtEl>
                                          <p:spTgt spid="12291"/>
                                        </p:tgtEl>
                                      </p:cBhvr>
                                      <p:to x="100000" y="100000"/>
                                    </p:animScale>
                                    <p:animScale>
                                      <p:cBhvr>
                                        <p:cTn id="20" dur="26">
                                          <p:stCondLst>
                                            <p:cond delay="1312"/>
                                          </p:stCondLst>
                                        </p:cTn>
                                        <p:tgtEl>
                                          <p:spTgt spid="12291"/>
                                        </p:tgtEl>
                                      </p:cBhvr>
                                      <p:to x="100000" y="80000"/>
                                    </p:animScale>
                                    <p:animScale>
                                      <p:cBhvr>
                                        <p:cTn id="21" dur="166" decel="50000">
                                          <p:stCondLst>
                                            <p:cond delay="1338"/>
                                          </p:stCondLst>
                                        </p:cTn>
                                        <p:tgtEl>
                                          <p:spTgt spid="12291"/>
                                        </p:tgtEl>
                                      </p:cBhvr>
                                      <p:to x="100000" y="100000"/>
                                    </p:animScale>
                                    <p:animScale>
                                      <p:cBhvr>
                                        <p:cTn id="22" dur="26">
                                          <p:stCondLst>
                                            <p:cond delay="1642"/>
                                          </p:stCondLst>
                                        </p:cTn>
                                        <p:tgtEl>
                                          <p:spTgt spid="12291"/>
                                        </p:tgtEl>
                                      </p:cBhvr>
                                      <p:to x="100000" y="90000"/>
                                    </p:animScale>
                                    <p:animScale>
                                      <p:cBhvr>
                                        <p:cTn id="23" dur="166" decel="50000">
                                          <p:stCondLst>
                                            <p:cond delay="1668"/>
                                          </p:stCondLst>
                                        </p:cTn>
                                        <p:tgtEl>
                                          <p:spTgt spid="12291"/>
                                        </p:tgtEl>
                                      </p:cBhvr>
                                      <p:to x="100000" y="100000"/>
                                    </p:animScale>
                                    <p:animScale>
                                      <p:cBhvr>
                                        <p:cTn id="24" dur="26">
                                          <p:stCondLst>
                                            <p:cond delay="1808"/>
                                          </p:stCondLst>
                                        </p:cTn>
                                        <p:tgtEl>
                                          <p:spTgt spid="12291"/>
                                        </p:tgtEl>
                                      </p:cBhvr>
                                      <p:to x="100000" y="95000"/>
                                    </p:animScale>
                                    <p:animScale>
                                      <p:cBhvr>
                                        <p:cTn id="25" dur="166" decel="50000">
                                          <p:stCondLst>
                                            <p:cond delay="1834"/>
                                          </p:stCondLst>
                                        </p:cTn>
                                        <p:tgtEl>
                                          <p:spTgt spid="122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4"/>
          <p:cNvGrpSpPr/>
          <p:nvPr/>
        </p:nvGrpSpPr>
        <p:grpSpPr>
          <a:xfrm>
            <a:off x="190500" y="317500"/>
            <a:ext cx="10140950" cy="7342188"/>
            <a:chOff x="2244647" y="1390948"/>
            <a:chExt cx="2470756" cy="5404006"/>
          </a:xfrm>
        </p:grpSpPr>
        <p:sp>
          <p:nvSpPr>
            <p:cNvPr id="21507" name="Freeform 25"/>
            <p:cNvSpPr/>
            <p:nvPr/>
          </p:nvSpPr>
          <p:spPr bwMode="auto">
            <a:xfrm>
              <a:off x="3014728" y="1716941"/>
              <a:ext cx="544201" cy="303793"/>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08" name="Freeform 26"/>
            <p:cNvSpPr/>
            <p:nvPr/>
          </p:nvSpPr>
          <p:spPr bwMode="auto">
            <a:xfrm>
              <a:off x="3974718" y="1390948"/>
              <a:ext cx="734497" cy="1368236"/>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09" name="Freeform 30"/>
            <p:cNvSpPr/>
            <p:nvPr/>
          </p:nvSpPr>
          <p:spPr bwMode="auto">
            <a:xfrm>
              <a:off x="2253156" y="1390948"/>
              <a:ext cx="761185" cy="1368236"/>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0" name="Freeform 31"/>
            <p:cNvSpPr/>
            <p:nvPr/>
          </p:nvSpPr>
          <p:spPr bwMode="auto">
            <a:xfrm>
              <a:off x="3129602" y="2254421"/>
              <a:ext cx="845116" cy="337677"/>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1" name="Freeform 35"/>
            <p:cNvSpPr/>
            <p:nvPr/>
          </p:nvSpPr>
          <p:spPr bwMode="auto">
            <a:xfrm>
              <a:off x="3006992" y="3324706"/>
              <a:ext cx="698139" cy="376236"/>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2" name="Freeform 36"/>
            <p:cNvSpPr/>
            <p:nvPr/>
          </p:nvSpPr>
          <p:spPr bwMode="auto">
            <a:xfrm>
              <a:off x="3980906" y="2961323"/>
              <a:ext cx="734497" cy="1681376"/>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3" name="Freeform 40"/>
            <p:cNvSpPr/>
            <p:nvPr/>
          </p:nvSpPr>
          <p:spPr bwMode="auto">
            <a:xfrm>
              <a:off x="2253156" y="2961323"/>
              <a:ext cx="761185" cy="1681376"/>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4" name="Freeform 41"/>
            <p:cNvSpPr/>
            <p:nvPr/>
          </p:nvSpPr>
          <p:spPr bwMode="auto">
            <a:xfrm>
              <a:off x="3086669" y="3844659"/>
              <a:ext cx="894237" cy="458026"/>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5" name="Freeform 45"/>
            <p:cNvSpPr/>
            <p:nvPr/>
          </p:nvSpPr>
          <p:spPr bwMode="auto">
            <a:xfrm>
              <a:off x="3002737" y="5304033"/>
              <a:ext cx="807598" cy="288603"/>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6" name="Freeform 46"/>
            <p:cNvSpPr/>
            <p:nvPr/>
          </p:nvSpPr>
          <p:spPr bwMode="auto">
            <a:xfrm>
              <a:off x="3974718" y="4743185"/>
              <a:ext cx="734497" cy="1902210"/>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7" name="Freeform 50"/>
            <p:cNvSpPr/>
            <p:nvPr/>
          </p:nvSpPr>
          <p:spPr bwMode="auto">
            <a:xfrm>
              <a:off x="2244647" y="4743185"/>
              <a:ext cx="769694" cy="2051769"/>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1518" name="Freeform 51"/>
            <p:cNvSpPr/>
            <p:nvPr/>
          </p:nvSpPr>
          <p:spPr bwMode="auto">
            <a:xfrm>
              <a:off x="3100980" y="6013272"/>
              <a:ext cx="873738" cy="369225"/>
            </a:xfrm>
            <a:custGeom>
              <a:avLst/>
              <a:gdLst/>
              <a:ahLst/>
              <a:cxnLst/>
              <a:rect l="0" t="0" r="0" b="0"/>
              <a:pathLst>
                <a:path w="1173602" h="704161">
                  <a:moveTo>
                    <a:pt x="0" y="0"/>
                  </a:moveTo>
                  <a:lnTo>
                    <a:pt x="1173602" y="0"/>
                  </a:lnTo>
                  <a:lnTo>
                    <a:pt x="1173602" y="704161"/>
                  </a:lnTo>
                  <a:lnTo>
                    <a:pt x="0" y="704161"/>
                  </a:lnTo>
                  <a:lnTo>
                    <a:pt x="0" y="0"/>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sp>
        <p:nvSpPr>
          <p:cNvPr id="21519" name="Rectangle 55"/>
          <p:cNvSpPr/>
          <p:nvPr/>
        </p:nvSpPr>
        <p:spPr>
          <a:xfrm>
            <a:off x="3290888" y="736600"/>
            <a:ext cx="2232025" cy="52387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en-SG" altLang="en-US" sz="2800">
                <a:solidFill>
                  <a:schemeClr val="accent2"/>
                </a:solidFill>
                <a:latin typeface="NikoshBAN" pitchFamily="2" charset="0"/>
                <a:cs typeface="NikoshBAN" pitchFamily="2" charset="0"/>
              </a:rPr>
              <a:t>   </a:t>
            </a:r>
            <a:r>
              <a:rPr lang="bn-BD" altLang="en-US" sz="2800">
                <a:solidFill>
                  <a:schemeClr val="accent2"/>
                </a:solidFill>
                <a:latin typeface="NikoshBAN" pitchFamily="2" charset="0"/>
                <a:cs typeface="NikoshBAN" pitchFamily="2" charset="0"/>
              </a:rPr>
              <a:t>ঋণ নিয়ন্ত্রন </a:t>
            </a:r>
            <a:endParaRPr lang="en-US" altLang="en-US" sz="2800">
              <a:solidFill>
                <a:schemeClr val="accent2"/>
              </a:solidFill>
              <a:latin typeface="NikoshBAN" pitchFamily="2" charset="0"/>
              <a:cs typeface="NikoshBAN" pitchFamily="2" charset="0"/>
            </a:endParaRPr>
          </a:p>
        </p:txBody>
      </p:sp>
      <p:sp>
        <p:nvSpPr>
          <p:cNvPr id="21520" name="Rectangle 56"/>
          <p:cNvSpPr/>
          <p:nvPr/>
        </p:nvSpPr>
        <p:spPr>
          <a:xfrm>
            <a:off x="3451225" y="1455738"/>
            <a:ext cx="3876675" cy="830262"/>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solidFill>
                  <a:schemeClr val="accent2"/>
                </a:solidFill>
                <a:latin typeface="NikoshBAN" pitchFamily="2" charset="0"/>
                <a:cs typeface="NikoshBAN" pitchFamily="2" charset="0"/>
              </a:rPr>
              <a:t>       মুদ্রার ক্রয়ক্ষমতা  </a:t>
            </a:r>
            <a:r>
              <a:rPr lang="bn-BD" altLang="en-US" sz="2400">
                <a:solidFill>
                  <a:schemeClr val="accent2"/>
                </a:solidFill>
                <a:latin typeface="NikoshBAN" pitchFamily="2" charset="0"/>
                <a:cs typeface="NikoshBAN" pitchFamily="2" charset="0"/>
              </a:rPr>
              <a:t>নিয়</a:t>
            </a:r>
            <a:r>
              <a:rPr lang="bn-IN" altLang="en-US" sz="2400">
                <a:solidFill>
                  <a:schemeClr val="accent2"/>
                </a:solidFill>
                <a:latin typeface="NikoshBAN" pitchFamily="2" charset="0"/>
                <a:cs typeface="NikoshBAN" pitchFamily="2" charset="0"/>
              </a:rPr>
              <a:t>ন্ত্রণ </a:t>
            </a:r>
          </a:p>
          <a:p>
            <a:pPr marL="0" lvl="0" indent="0" eaLnBrk="1" hangingPunct="1"/>
            <a:endParaRPr lang="bn-IN" altLang="en-US" sz="2400">
              <a:solidFill>
                <a:schemeClr val="accent2"/>
              </a:solidFill>
              <a:latin typeface="NikoshBAN" pitchFamily="2" charset="0"/>
              <a:cs typeface="NikoshBAN" pitchFamily="2" charset="0"/>
            </a:endParaRPr>
          </a:p>
        </p:txBody>
      </p:sp>
      <p:sp>
        <p:nvSpPr>
          <p:cNvPr id="21521" name="Rectangle 57"/>
          <p:cNvSpPr/>
          <p:nvPr/>
        </p:nvSpPr>
        <p:spPr>
          <a:xfrm>
            <a:off x="3438525" y="3035300"/>
            <a:ext cx="3040062" cy="461962"/>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2400">
                <a:solidFill>
                  <a:srgbClr val="0070C0"/>
                </a:solidFill>
                <a:latin typeface="NikoshBAN" pitchFamily="2" charset="0"/>
                <a:cs typeface="NikoshBAN" pitchFamily="2" charset="0"/>
              </a:rPr>
              <a:t>বৈদেশিক বিনিময় নিয়ন্ত্রন </a:t>
            </a:r>
          </a:p>
        </p:txBody>
      </p:sp>
      <p:sp>
        <p:nvSpPr>
          <p:cNvPr id="21522" name="Rectangle 58"/>
          <p:cNvSpPr/>
          <p:nvPr/>
        </p:nvSpPr>
        <p:spPr>
          <a:xfrm>
            <a:off x="3983038" y="3702050"/>
            <a:ext cx="5729288" cy="519112"/>
          </a:xfrm>
          <a:prstGeom prst="rect">
            <a:avLst/>
          </a:prstGeom>
          <a:noFill/>
          <a:ln>
            <a:noFill/>
            <a:round/>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2800">
                <a:solidFill>
                  <a:srgbClr val="B0105C"/>
                </a:solidFill>
                <a:latin typeface="NikoshBAN" pitchFamily="2" charset="0"/>
                <a:cs typeface="NikoshBAN" pitchFamily="2" charset="0"/>
              </a:rPr>
              <a:t>মূল্য স্তর স্থিতিশীল রাখা </a:t>
            </a:r>
          </a:p>
        </p:txBody>
      </p:sp>
      <p:sp>
        <p:nvSpPr>
          <p:cNvPr id="21523" name="Rectangle 59"/>
          <p:cNvSpPr/>
          <p:nvPr/>
        </p:nvSpPr>
        <p:spPr>
          <a:xfrm>
            <a:off x="3449638" y="5599112"/>
            <a:ext cx="3141662" cy="461962"/>
          </a:xfrm>
          <a:prstGeom prst="rect">
            <a:avLst/>
          </a:prstGeom>
          <a:noFill/>
          <a:ln>
            <a:noFill/>
            <a:miter lim="800000"/>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2400">
                <a:solidFill>
                  <a:srgbClr val="7030A0"/>
                </a:solidFill>
                <a:latin typeface="NikoshBAN" pitchFamily="2" charset="0"/>
                <a:cs typeface="NikoshBAN" pitchFamily="2" charset="0"/>
              </a:rPr>
              <a:t>বৈদেশিক মুদ্রা তহবিল সংরক্ষন </a:t>
            </a:r>
          </a:p>
        </p:txBody>
      </p:sp>
      <p:sp>
        <p:nvSpPr>
          <p:cNvPr id="21524" name="Rectangle 60"/>
          <p:cNvSpPr/>
          <p:nvPr/>
        </p:nvSpPr>
        <p:spPr>
          <a:xfrm>
            <a:off x="4441825" y="6680200"/>
            <a:ext cx="1755775" cy="369888"/>
          </a:xfrm>
          <a:prstGeom prst="rect">
            <a:avLst/>
          </a:prstGeom>
          <a:noFill/>
          <a:ln>
            <a:noFill/>
            <a:miter lim="800000"/>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a:solidFill>
                  <a:schemeClr val="accent2"/>
                </a:solidFill>
                <a:latin typeface="NikoshBAN" pitchFamily="2" charset="0"/>
                <a:cs typeface="NikoshBAN" pitchFamily="2" charset="0"/>
              </a:rPr>
              <a:t>ব্যাংক ব্যবস্থার উন্নয়ন </a:t>
            </a:r>
          </a:p>
        </p:txBody>
      </p:sp>
      <p:pic>
        <p:nvPicPr>
          <p:cNvPr id="21525" name="Picture 2"/>
          <p:cNvPicPr>
            <a:picLocks noChangeAspect="1"/>
          </p:cNvPicPr>
          <p:nvPr/>
        </p:nvPicPr>
        <p:blipFill>
          <a:blip r:embed="rId2"/>
          <a:stretch>
            <a:fillRect/>
          </a:stretch>
        </p:blipFill>
        <p:spPr bwMode="auto">
          <a:xfrm>
            <a:off x="176212" y="173038"/>
            <a:ext cx="3275012" cy="2120900"/>
          </a:xfrm>
          <a:prstGeom prst="rect">
            <a:avLst/>
          </a:prstGeom>
          <a:noFill/>
          <a:ln>
            <a:noFill/>
            <a:miter lim="800000"/>
          </a:ln>
          <a:effectLst/>
        </p:spPr>
      </p:pic>
      <p:pic>
        <p:nvPicPr>
          <p:cNvPr id="21526" name="Picture 3"/>
          <p:cNvPicPr>
            <a:picLocks noChangeAspect="1"/>
          </p:cNvPicPr>
          <p:nvPr/>
        </p:nvPicPr>
        <p:blipFill>
          <a:blip r:embed="rId3"/>
          <a:stretch>
            <a:fillRect/>
          </a:stretch>
        </p:blipFill>
        <p:spPr bwMode="auto">
          <a:xfrm>
            <a:off x="211138" y="2422525"/>
            <a:ext cx="3182938" cy="2319338"/>
          </a:xfrm>
          <a:prstGeom prst="rect">
            <a:avLst/>
          </a:prstGeom>
          <a:noFill/>
          <a:ln>
            <a:noFill/>
            <a:miter lim="800000"/>
          </a:ln>
          <a:effectLst/>
        </p:spPr>
      </p:pic>
      <p:pic>
        <p:nvPicPr>
          <p:cNvPr id="21527" name="Picture 4"/>
          <p:cNvPicPr>
            <a:picLocks noChangeAspect="1"/>
          </p:cNvPicPr>
          <p:nvPr/>
        </p:nvPicPr>
        <p:blipFill>
          <a:blip r:embed="rId4"/>
          <a:stretch>
            <a:fillRect/>
          </a:stretch>
        </p:blipFill>
        <p:spPr bwMode="auto">
          <a:xfrm>
            <a:off x="255588" y="5049838"/>
            <a:ext cx="3095625" cy="2808288"/>
          </a:xfrm>
          <a:prstGeom prst="rect">
            <a:avLst/>
          </a:prstGeom>
          <a:noFill/>
          <a:ln>
            <a:noFill/>
            <a:miter lim="800000"/>
          </a:ln>
          <a:effectLst/>
        </p:spPr>
      </p:pic>
      <p:pic>
        <p:nvPicPr>
          <p:cNvPr id="21528" name="Picture 5"/>
          <p:cNvPicPr>
            <a:picLocks noChangeAspect="1"/>
          </p:cNvPicPr>
          <p:nvPr/>
        </p:nvPicPr>
        <p:blipFill>
          <a:blip r:embed="rId5"/>
          <a:stretch>
            <a:fillRect/>
          </a:stretch>
        </p:blipFill>
        <p:spPr bwMode="auto">
          <a:xfrm>
            <a:off x="6934200" y="5153025"/>
            <a:ext cx="3367088" cy="2605088"/>
          </a:xfrm>
          <a:prstGeom prst="rect">
            <a:avLst/>
          </a:prstGeom>
          <a:noFill/>
          <a:ln>
            <a:noFill/>
            <a:miter lim="800000"/>
          </a:ln>
          <a:effectLst/>
        </p:spPr>
      </p:pic>
      <p:pic>
        <p:nvPicPr>
          <p:cNvPr id="21529" name="Picture 6"/>
          <p:cNvPicPr>
            <a:picLocks noChangeAspect="1"/>
          </p:cNvPicPr>
          <p:nvPr/>
        </p:nvPicPr>
        <p:blipFill>
          <a:blip r:embed="rId6"/>
          <a:stretch>
            <a:fillRect/>
          </a:stretch>
        </p:blipFill>
        <p:spPr bwMode="auto">
          <a:xfrm>
            <a:off x="6934200" y="2470150"/>
            <a:ext cx="3352800" cy="2463800"/>
          </a:xfrm>
          <a:prstGeom prst="rect">
            <a:avLst/>
          </a:prstGeom>
          <a:noFill/>
          <a:ln>
            <a:noFill/>
            <a:miter lim="800000"/>
          </a:ln>
          <a:effectLst/>
        </p:spPr>
      </p:pic>
      <p:pic>
        <p:nvPicPr>
          <p:cNvPr id="21530" name="Picture 7"/>
          <p:cNvPicPr>
            <a:picLocks noChangeAspect="1"/>
          </p:cNvPicPr>
          <p:nvPr/>
        </p:nvPicPr>
        <p:blipFill>
          <a:blip r:embed="rId7"/>
          <a:stretch>
            <a:fillRect/>
          </a:stretch>
        </p:blipFill>
        <p:spPr bwMode="auto">
          <a:xfrm>
            <a:off x="6934200" y="163512"/>
            <a:ext cx="3348038" cy="2193925"/>
          </a:xfrm>
          <a:prstGeom prst="rect">
            <a:avLst/>
          </a:prstGeom>
          <a:noFill/>
          <a:ln>
            <a:noFill/>
            <a:miter lim="800000"/>
          </a:ln>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25"/>
                                        </p:tgtEl>
                                        <p:attrNameLst>
                                          <p:attrName>style.visibility</p:attrName>
                                        </p:attrNameLst>
                                      </p:cBhvr>
                                      <p:to>
                                        <p:strVal val="visible"/>
                                      </p:to>
                                    </p:set>
                                    <p:animEffect transition="in" filter="wipe(down)">
                                      <p:cBhvr>
                                        <p:cTn id="7" dur="500"/>
                                        <p:tgtEl>
                                          <p:spTgt spid="215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Effect transition="in" filter="wipe(down)">
                                      <p:cBhvr>
                                        <p:cTn id="10" dur="500"/>
                                        <p:tgtEl>
                                          <p:spTgt spid="21519"/>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21530"/>
                                        </p:tgtEl>
                                        <p:attrNameLst>
                                          <p:attrName>style.visibility</p:attrName>
                                        </p:attrNameLst>
                                      </p:cBhvr>
                                      <p:to>
                                        <p:strVal val="visible"/>
                                      </p:to>
                                    </p:set>
                                    <p:animEffect transition="in" filter="fade">
                                      <p:cBhvr>
                                        <p:cTn id="15" dur="1000"/>
                                        <p:tgtEl>
                                          <p:spTgt spid="21530"/>
                                        </p:tgtEl>
                                      </p:cBhvr>
                                    </p:animEffect>
                                    <p:anim calcmode="lin" valueType="num">
                                      <p:cBhvr>
                                        <p:cTn id="16" dur="1000" fill="hold"/>
                                        <p:tgtEl>
                                          <p:spTgt spid="21530"/>
                                        </p:tgtEl>
                                        <p:attrNameLst>
                                          <p:attrName>ppt_x</p:attrName>
                                        </p:attrNameLst>
                                      </p:cBhvr>
                                      <p:tavLst>
                                        <p:tav tm="0">
                                          <p:val>
                                            <p:strVal val="#ppt_x"/>
                                          </p:val>
                                        </p:tav>
                                        <p:tav tm="100000">
                                          <p:val>
                                            <p:strVal val="#ppt_x"/>
                                          </p:val>
                                        </p:tav>
                                      </p:tavLst>
                                    </p:anim>
                                    <p:anim calcmode="lin" valueType="num">
                                      <p:cBhvr>
                                        <p:cTn id="17" dur="1000" fill="hold"/>
                                        <p:tgtEl>
                                          <p:spTgt spid="2153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1520"/>
                                        </p:tgtEl>
                                        <p:attrNameLst>
                                          <p:attrName>style.visibility</p:attrName>
                                        </p:attrNameLst>
                                      </p:cBhvr>
                                      <p:to>
                                        <p:strVal val="visible"/>
                                      </p:to>
                                    </p:set>
                                    <p:animEffect transition="in" filter="fade">
                                      <p:cBhvr>
                                        <p:cTn id="20" dur="1000"/>
                                        <p:tgtEl>
                                          <p:spTgt spid="21520"/>
                                        </p:tgtEl>
                                      </p:cBhvr>
                                    </p:animEffect>
                                    <p:anim calcmode="lin" valueType="num">
                                      <p:cBhvr>
                                        <p:cTn id="21" dur="1000" fill="hold"/>
                                        <p:tgtEl>
                                          <p:spTgt spid="21520"/>
                                        </p:tgtEl>
                                        <p:attrNameLst>
                                          <p:attrName>ppt_x</p:attrName>
                                        </p:attrNameLst>
                                      </p:cBhvr>
                                      <p:tavLst>
                                        <p:tav tm="0">
                                          <p:val>
                                            <p:strVal val="#ppt_x"/>
                                          </p:val>
                                        </p:tav>
                                        <p:tav tm="100000">
                                          <p:val>
                                            <p:strVal val="#ppt_x"/>
                                          </p:val>
                                        </p:tav>
                                      </p:tavLst>
                                    </p:anim>
                                    <p:anim calcmode="lin" valueType="num">
                                      <p:cBhvr>
                                        <p:cTn id="22" dur="1000" fill="hold"/>
                                        <p:tgtEl>
                                          <p:spTgt spid="215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1526"/>
                                        </p:tgtEl>
                                        <p:attrNameLst>
                                          <p:attrName>style.visibility</p:attrName>
                                        </p:attrNameLst>
                                      </p:cBhvr>
                                      <p:to>
                                        <p:strVal val="visible"/>
                                      </p:to>
                                    </p:set>
                                    <p:anim calcmode="lin" valueType="num">
                                      <p:cBhvr additive="base">
                                        <p:cTn id="27" dur="500" fill="hold"/>
                                        <p:tgtEl>
                                          <p:spTgt spid="21526"/>
                                        </p:tgtEl>
                                        <p:attrNameLst>
                                          <p:attrName>ppt_x</p:attrName>
                                        </p:attrNameLst>
                                      </p:cBhvr>
                                      <p:tavLst>
                                        <p:tav tm="0">
                                          <p:val>
                                            <p:strVal val="#ppt_x"/>
                                          </p:val>
                                        </p:tav>
                                        <p:tav tm="100000">
                                          <p:val>
                                            <p:strVal val="#ppt_x"/>
                                          </p:val>
                                        </p:tav>
                                      </p:tavLst>
                                    </p:anim>
                                    <p:anim calcmode="lin" valueType="num">
                                      <p:cBhvr additive="base">
                                        <p:cTn id="28" dur="500" fill="hold"/>
                                        <p:tgtEl>
                                          <p:spTgt spid="215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21"/>
                                        </p:tgtEl>
                                        <p:attrNameLst>
                                          <p:attrName>style.visibility</p:attrName>
                                        </p:attrNameLst>
                                      </p:cBhvr>
                                      <p:to>
                                        <p:strVal val="visible"/>
                                      </p:to>
                                    </p:set>
                                    <p:anim calcmode="lin" valueType="num">
                                      <p:cBhvr additive="base">
                                        <p:cTn id="31" dur="500" fill="hold"/>
                                        <p:tgtEl>
                                          <p:spTgt spid="21521"/>
                                        </p:tgtEl>
                                        <p:attrNameLst>
                                          <p:attrName>ppt_x</p:attrName>
                                        </p:attrNameLst>
                                      </p:cBhvr>
                                      <p:tavLst>
                                        <p:tav tm="0">
                                          <p:val>
                                            <p:strVal val="#ppt_x"/>
                                          </p:val>
                                        </p:tav>
                                        <p:tav tm="100000">
                                          <p:val>
                                            <p:strVal val="#ppt_x"/>
                                          </p:val>
                                        </p:tav>
                                      </p:tavLst>
                                    </p:anim>
                                    <p:anim calcmode="lin" valueType="num">
                                      <p:cBhvr additive="base">
                                        <p:cTn id="32" dur="500" fill="hold"/>
                                        <p:tgtEl>
                                          <p:spTgt spid="215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1" presetClass="entr" presetSubtype="1" fill="hold" nodeType="clickEffect">
                                  <p:stCondLst>
                                    <p:cond delay="0"/>
                                  </p:stCondLst>
                                  <p:childTnLst>
                                    <p:set>
                                      <p:cBhvr>
                                        <p:cTn id="36" dur="1" fill="hold">
                                          <p:stCondLst>
                                            <p:cond delay="0"/>
                                          </p:stCondLst>
                                        </p:cTn>
                                        <p:tgtEl>
                                          <p:spTgt spid="21522"/>
                                        </p:tgtEl>
                                        <p:attrNameLst>
                                          <p:attrName>style.visibility</p:attrName>
                                        </p:attrNameLst>
                                      </p:cBhvr>
                                      <p:to>
                                        <p:strVal val="visible"/>
                                      </p:to>
                                    </p:set>
                                    <p:animEffect transition="in" filter="wheel(1)">
                                      <p:cBhvr>
                                        <p:cTn id="37" dur="2000"/>
                                        <p:tgtEl>
                                          <p:spTgt spid="21522"/>
                                        </p:tgtEl>
                                      </p:cBhvr>
                                    </p:animEffect>
                                  </p:childTnLst>
                                </p:cTn>
                              </p:par>
                              <p:par>
                                <p:cTn id="38" presetID="21" presetClass="entr" presetSubtype="1" fill="hold" nodeType="withEffect">
                                  <p:stCondLst>
                                    <p:cond delay="0"/>
                                  </p:stCondLst>
                                  <p:childTnLst>
                                    <p:set>
                                      <p:cBhvr>
                                        <p:cTn id="39" dur="1" fill="hold">
                                          <p:stCondLst>
                                            <p:cond delay="0"/>
                                          </p:stCondLst>
                                        </p:cTn>
                                        <p:tgtEl>
                                          <p:spTgt spid="21529"/>
                                        </p:tgtEl>
                                        <p:attrNameLst>
                                          <p:attrName>style.visibility</p:attrName>
                                        </p:attrNameLst>
                                      </p:cBhvr>
                                      <p:to>
                                        <p:strVal val="visible"/>
                                      </p:to>
                                    </p:set>
                                    <p:animEffect transition="in" filter="wheel(1)">
                                      <p:cBhvr>
                                        <p:cTn id="40" dur="2000"/>
                                        <p:tgtEl>
                                          <p:spTgt spid="21529"/>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16" presetClass="entr" presetSubtype="21" fill="hold" nodeType="clickEffect">
                                  <p:stCondLst>
                                    <p:cond delay="0"/>
                                  </p:stCondLst>
                                  <p:childTnLst>
                                    <p:set>
                                      <p:cBhvr>
                                        <p:cTn id="44" dur="1" fill="hold">
                                          <p:stCondLst>
                                            <p:cond delay="0"/>
                                          </p:stCondLst>
                                        </p:cTn>
                                        <p:tgtEl>
                                          <p:spTgt spid="21527"/>
                                        </p:tgtEl>
                                        <p:attrNameLst>
                                          <p:attrName>style.visibility</p:attrName>
                                        </p:attrNameLst>
                                      </p:cBhvr>
                                      <p:to>
                                        <p:strVal val="visible"/>
                                      </p:to>
                                    </p:set>
                                    <p:animEffect transition="in" filter="barn(inVertical)">
                                      <p:cBhvr>
                                        <p:cTn id="45" dur="500"/>
                                        <p:tgtEl>
                                          <p:spTgt spid="21527"/>
                                        </p:tgtEl>
                                      </p:cBhvr>
                                    </p:animEffect>
                                  </p:childTnLst>
                                </p:cTn>
                              </p:par>
                              <p:par>
                                <p:cTn id="46" presetID="16" presetClass="entr" presetSubtype="21" fill="hold" nodeType="withEffect">
                                  <p:stCondLst>
                                    <p:cond delay="0"/>
                                  </p:stCondLst>
                                  <p:childTnLst>
                                    <p:set>
                                      <p:cBhvr>
                                        <p:cTn id="47" dur="1" fill="hold">
                                          <p:stCondLst>
                                            <p:cond delay="0"/>
                                          </p:stCondLst>
                                        </p:cTn>
                                        <p:tgtEl>
                                          <p:spTgt spid="21523"/>
                                        </p:tgtEl>
                                        <p:attrNameLst>
                                          <p:attrName>style.visibility</p:attrName>
                                        </p:attrNameLst>
                                      </p:cBhvr>
                                      <p:to>
                                        <p:strVal val="visible"/>
                                      </p:to>
                                    </p:set>
                                    <p:animEffect transition="in" filter="barn(inVertical)">
                                      <p:cBhvr>
                                        <p:cTn id="48" dur="500"/>
                                        <p:tgtEl>
                                          <p:spTgt spid="21523"/>
                                        </p:tgtEl>
                                      </p:cBhvr>
                                    </p:animEffect>
                                  </p:childTnLst>
                                </p:cTn>
                              </p:par>
                            </p:childTnLst>
                          </p:cTn>
                        </p:par>
                      </p:childTnLst>
                    </p:cTn>
                  </p:par>
                  <p:par>
                    <p:cTn id="49" fill="hold" nodeType="clickPar">
                      <p:stCondLst>
                        <p:cond delay="indefinite"/>
                      </p:stCondLst>
                      <p:childTnLst>
                        <p:par>
                          <p:cTn id="50" fill="hold" nodeType="after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1528"/>
                                        </p:tgtEl>
                                        <p:attrNameLst>
                                          <p:attrName>style.visibility</p:attrName>
                                        </p:attrNameLst>
                                      </p:cBhvr>
                                      <p:to>
                                        <p:strVal val="visible"/>
                                      </p:to>
                                    </p:set>
                                    <p:anim calcmode="lin" valueType="num">
                                      <p:cBhvr additive="base">
                                        <p:cTn id="53" dur="500" fill="hold"/>
                                        <p:tgtEl>
                                          <p:spTgt spid="21528"/>
                                        </p:tgtEl>
                                        <p:attrNameLst>
                                          <p:attrName>ppt_x</p:attrName>
                                        </p:attrNameLst>
                                      </p:cBhvr>
                                      <p:tavLst>
                                        <p:tav tm="0">
                                          <p:val>
                                            <p:strVal val="#ppt_x"/>
                                          </p:val>
                                        </p:tav>
                                        <p:tav tm="100000">
                                          <p:val>
                                            <p:strVal val="#ppt_x"/>
                                          </p:val>
                                        </p:tav>
                                      </p:tavLst>
                                    </p:anim>
                                    <p:anim calcmode="lin" valueType="num">
                                      <p:cBhvr additive="base">
                                        <p:cTn id="54" dur="500" fill="hold"/>
                                        <p:tgtEl>
                                          <p:spTgt spid="2152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524"/>
                                        </p:tgtEl>
                                        <p:attrNameLst>
                                          <p:attrName>style.visibility</p:attrName>
                                        </p:attrNameLst>
                                      </p:cBhvr>
                                      <p:to>
                                        <p:strVal val="visible"/>
                                      </p:to>
                                    </p:set>
                                    <p:anim calcmode="lin" valueType="num">
                                      <p:cBhvr additive="base">
                                        <p:cTn id="57" dur="500" fill="hold"/>
                                        <p:tgtEl>
                                          <p:spTgt spid="21524"/>
                                        </p:tgtEl>
                                        <p:attrNameLst>
                                          <p:attrName>ppt_x</p:attrName>
                                        </p:attrNameLst>
                                      </p:cBhvr>
                                      <p:tavLst>
                                        <p:tav tm="0">
                                          <p:val>
                                            <p:strVal val="#ppt_x"/>
                                          </p:val>
                                        </p:tav>
                                        <p:tav tm="100000">
                                          <p:val>
                                            <p:strVal val="#ppt_x"/>
                                          </p:val>
                                        </p:tav>
                                      </p:tavLst>
                                    </p:anim>
                                    <p:anim calcmode="lin" valueType="num">
                                      <p:cBhvr additive="base">
                                        <p:cTn id="58" dur="500" fill="hold"/>
                                        <p:tgtEl>
                                          <p:spTgt spid="21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nimBg="1"/>
      <p:bldP spid="21520" grpId="0" animBg="1"/>
      <p:bldP spid="21521" grpId="0" animBg="1"/>
      <p:bldP spid="21522" grpId="0" animBg="1"/>
      <p:bldP spid="21523" grpId="0" animBg="1"/>
      <p:bldP spid="215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Freeform 28"/>
          <p:cNvGrpSpPr/>
          <p:nvPr/>
        </p:nvGrpSpPr>
        <p:grpSpPr>
          <a:xfrm>
            <a:off x="4479925" y="304800"/>
            <a:ext cx="1584325" cy="1311275"/>
            <a:chOff x="4480560" y="304800"/>
            <a:chExt cx="1584960" cy="1310640"/>
          </a:xfrm>
        </p:grpSpPr>
        <p:pic>
          <p:nvPicPr>
            <p:cNvPr id="22531" name="Freeform 28"/>
            <p:cNvPicPr>
              <a:picLocks noChangeAspect="1"/>
            </p:cNvPicPr>
            <p:nvPr/>
          </p:nvPicPr>
          <p:blipFill>
            <a:blip r:embed="rId2"/>
            <a:stretch>
              <a:fillRect/>
            </a:stretch>
          </p:blipFill>
          <p:spPr>
            <a:xfrm>
              <a:off x="4480560" y="304800"/>
              <a:ext cx="1584960" cy="1310640"/>
            </a:xfrm>
            <a:prstGeom prst="rect">
              <a:avLst/>
            </a:prstGeom>
            <a:noFill/>
            <a:ln w="25400" cap="flat">
              <a:noFill/>
              <a:prstDash val="solid"/>
              <a:round/>
              <a:headEnd type="none" w="med" len="med"/>
              <a:tailEnd type="none" w="med" len="med"/>
            </a:ln>
          </p:spPr>
        </p:pic>
        <p:sp>
          <p:nvSpPr>
            <p:cNvPr id="22532" name="Rectangle 19462"/>
            <p:cNvSpPr/>
            <p:nvPr/>
          </p:nvSpPr>
          <p:spPr>
            <a:xfrm>
              <a:off x="4546878" y="355600"/>
              <a:ext cx="1418671" cy="1172697"/>
            </a:xfrm>
            <a:prstGeom prst="rect">
              <a:avLst/>
            </a:prstGeom>
            <a:solidFill>
              <a:srgbClr val="FFFFFF"/>
            </a:solid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2400">
                  <a:latin typeface="NikoshBAN" pitchFamily="2" charset="0"/>
                  <a:cs typeface="NikoshBAN" pitchFamily="2" charset="0"/>
                </a:rPr>
                <a:t>কর্মসংস্থান সৃষ্টি </a:t>
              </a:r>
              <a:endParaRPr lang="en-US" altLang="en-US" sz="2400">
                <a:latin typeface="NikoshBAN" pitchFamily="2" charset="0"/>
                <a:cs typeface="NikoshBAN" pitchFamily="2" charset="0"/>
              </a:endParaRPr>
            </a:p>
          </p:txBody>
        </p:sp>
      </p:grpSp>
      <p:grpSp>
        <p:nvGrpSpPr>
          <p:cNvPr id="22533" name="Freeform 29"/>
          <p:cNvGrpSpPr/>
          <p:nvPr/>
        </p:nvGrpSpPr>
        <p:grpSpPr>
          <a:xfrm>
            <a:off x="5986462" y="927100"/>
            <a:ext cx="536575" cy="536575"/>
            <a:chOff x="5986272" y="926592"/>
            <a:chExt cx="536448" cy="536448"/>
          </a:xfrm>
        </p:grpSpPr>
        <p:pic>
          <p:nvPicPr>
            <p:cNvPr id="22534" name="Freeform 29"/>
            <p:cNvPicPr>
              <a:picLocks noChangeAspect="1"/>
            </p:cNvPicPr>
            <p:nvPr/>
          </p:nvPicPr>
          <p:blipFill>
            <a:blip r:embed="rId3"/>
            <a:stretch>
              <a:fillRect/>
            </a:stretch>
          </p:blipFill>
          <p:spPr>
            <a:xfrm>
              <a:off x="5986272" y="926592"/>
              <a:ext cx="536448" cy="536448"/>
            </a:xfrm>
            <a:prstGeom prst="rect">
              <a:avLst/>
            </a:prstGeom>
            <a:noFill/>
            <a:ln>
              <a:noFill/>
              <a:miter lim="800000"/>
            </a:ln>
          </p:spPr>
        </p:pic>
        <p:sp>
          <p:nvSpPr>
            <p:cNvPr id="22535" name="Rectangle 19465"/>
            <p:cNvSpPr/>
            <p:nvPr/>
          </p:nvSpPr>
          <p:spPr>
            <a:xfrm rot="960000">
              <a:off x="6079369" y="989613"/>
              <a:ext cx="377097" cy="395785"/>
            </a:xfrm>
            <a:prstGeom prst="rect">
              <a:avLst/>
            </a:prstGeom>
            <a:noFill/>
            <a:ln>
              <a:noFill/>
              <a:miter lim="800000"/>
            </a:ln>
          </p:spPr>
          <p:txBody>
            <a:bodyPr lIns="-1" tIns="82215" rIns="97128" bIns="82216"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36" name="Freeform 30"/>
          <p:cNvGrpSpPr/>
          <p:nvPr/>
        </p:nvGrpSpPr>
        <p:grpSpPr>
          <a:xfrm>
            <a:off x="6523038" y="804862"/>
            <a:ext cx="1554162" cy="1304925"/>
            <a:chOff x="6522720" y="804672"/>
            <a:chExt cx="1554480" cy="1304544"/>
          </a:xfrm>
        </p:grpSpPr>
        <p:pic>
          <p:nvPicPr>
            <p:cNvPr id="22537" name="Freeform 30"/>
            <p:cNvPicPr>
              <a:picLocks noChangeAspect="1"/>
            </p:cNvPicPr>
            <p:nvPr/>
          </p:nvPicPr>
          <p:blipFill>
            <a:blip r:embed="rId4"/>
            <a:stretch>
              <a:fillRect/>
            </a:stretch>
          </p:blipFill>
          <p:spPr>
            <a:xfrm>
              <a:off x="6522720" y="804672"/>
              <a:ext cx="1554480" cy="1304544"/>
            </a:xfrm>
            <a:prstGeom prst="rect">
              <a:avLst/>
            </a:prstGeom>
            <a:noFill/>
            <a:ln>
              <a:noFill/>
              <a:miter lim="800000"/>
            </a:ln>
          </p:spPr>
        </p:pic>
        <p:sp>
          <p:nvSpPr>
            <p:cNvPr id="22538" name="Rectangle 19468"/>
            <p:cNvSpPr/>
            <p:nvPr/>
          </p:nvSpPr>
          <p:spPr>
            <a:xfrm>
              <a:off x="6590767" y="851686"/>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a:latin typeface="NikoshBAN" pitchFamily="2" charset="0"/>
                  <a:cs typeface="NikoshBAN" pitchFamily="2" charset="0"/>
                </a:rPr>
                <a:t>সরকার কর্তৃক গৃহীত ঋণের তদারক </a:t>
              </a:r>
              <a:endParaRPr lang="en-US" altLang="en-US">
                <a:latin typeface="NikoshBAN" pitchFamily="2" charset="0"/>
                <a:cs typeface="NikoshBAN" pitchFamily="2" charset="0"/>
              </a:endParaRPr>
            </a:p>
          </p:txBody>
        </p:sp>
      </p:grpSp>
      <p:grpSp>
        <p:nvGrpSpPr>
          <p:cNvPr id="22539" name="Freeform 19455"/>
          <p:cNvGrpSpPr/>
          <p:nvPr/>
        </p:nvGrpSpPr>
        <p:grpSpPr>
          <a:xfrm>
            <a:off x="7693025" y="1804988"/>
            <a:ext cx="596900" cy="579438"/>
            <a:chOff x="7693152" y="1804416"/>
            <a:chExt cx="597408" cy="579120"/>
          </a:xfrm>
        </p:grpSpPr>
        <p:pic>
          <p:nvPicPr>
            <p:cNvPr id="22540" name="Freeform 19455"/>
            <p:cNvPicPr>
              <a:picLocks noChangeAspect="1"/>
            </p:cNvPicPr>
            <p:nvPr/>
          </p:nvPicPr>
          <p:blipFill>
            <a:blip r:embed="rId5"/>
            <a:stretch>
              <a:fillRect/>
            </a:stretch>
          </p:blipFill>
          <p:spPr>
            <a:xfrm>
              <a:off x="7693152" y="1804416"/>
              <a:ext cx="597408" cy="579120"/>
            </a:xfrm>
            <a:prstGeom prst="rect">
              <a:avLst/>
            </a:prstGeom>
            <a:noFill/>
            <a:ln>
              <a:noFill/>
              <a:miter lim="800000"/>
            </a:ln>
          </p:spPr>
        </p:pic>
        <p:sp>
          <p:nvSpPr>
            <p:cNvPr id="22541" name="Rectangle 19471"/>
            <p:cNvSpPr/>
            <p:nvPr/>
          </p:nvSpPr>
          <p:spPr>
            <a:xfrm rot="2940000">
              <a:off x="7834740" y="1857343"/>
              <a:ext cx="311715" cy="478801"/>
            </a:xfrm>
            <a:prstGeom prst="rect">
              <a:avLst/>
            </a:prstGeom>
            <a:noFill/>
            <a:ln>
              <a:noFill/>
              <a:miter lim="800000"/>
            </a:ln>
          </p:spPr>
          <p:txBody>
            <a:bodyPr lIns="-1" tIns="82216" rIns="97128" bIns="8221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42" name="Freeform 19456"/>
          <p:cNvGrpSpPr/>
          <p:nvPr/>
        </p:nvGrpSpPr>
        <p:grpSpPr>
          <a:xfrm>
            <a:off x="7918450" y="2127250"/>
            <a:ext cx="1554162" cy="1420812"/>
            <a:chOff x="7918704" y="2127504"/>
            <a:chExt cx="1554480" cy="1420368"/>
          </a:xfrm>
        </p:grpSpPr>
        <p:pic>
          <p:nvPicPr>
            <p:cNvPr id="22543" name="Freeform 19456"/>
            <p:cNvPicPr>
              <a:picLocks noChangeAspect="1"/>
            </p:cNvPicPr>
            <p:nvPr/>
          </p:nvPicPr>
          <p:blipFill>
            <a:blip r:embed="rId6"/>
            <a:stretch>
              <a:fillRect/>
            </a:stretch>
          </p:blipFill>
          <p:spPr>
            <a:xfrm>
              <a:off x="7918704" y="2127504"/>
              <a:ext cx="1554480" cy="1420368"/>
            </a:xfrm>
            <a:prstGeom prst="rect">
              <a:avLst/>
            </a:prstGeom>
            <a:noFill/>
            <a:ln>
              <a:noFill/>
              <a:miter lim="800000"/>
            </a:ln>
          </p:spPr>
        </p:pic>
        <p:sp>
          <p:nvSpPr>
            <p:cNvPr id="22544" name="Rectangle 19474"/>
            <p:cNvSpPr/>
            <p:nvPr/>
          </p:nvSpPr>
          <p:spPr>
            <a:xfrm>
              <a:off x="7985737" y="2182439"/>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3200">
                  <a:latin typeface="NikoshBAN" pitchFamily="2" charset="0"/>
                  <a:cs typeface="NikoshBAN" pitchFamily="2" charset="0"/>
                </a:rPr>
                <a:t>ঋনের উৎস</a:t>
              </a:r>
              <a:endParaRPr lang="en-US" altLang="en-US" sz="3200">
                <a:latin typeface="NikoshBAN" pitchFamily="2" charset="0"/>
                <a:cs typeface="NikoshBAN" pitchFamily="2" charset="0"/>
              </a:endParaRPr>
            </a:p>
          </p:txBody>
        </p:sp>
      </p:grpSp>
      <p:grpSp>
        <p:nvGrpSpPr>
          <p:cNvPr id="22545" name="Freeform 19459"/>
          <p:cNvGrpSpPr/>
          <p:nvPr/>
        </p:nvGrpSpPr>
        <p:grpSpPr>
          <a:xfrm>
            <a:off x="8540750" y="3413125"/>
            <a:ext cx="609600" cy="457200"/>
            <a:chOff x="8540496" y="3413760"/>
            <a:chExt cx="609600" cy="457200"/>
          </a:xfrm>
        </p:grpSpPr>
        <p:pic>
          <p:nvPicPr>
            <p:cNvPr id="22546" name="Freeform 19459"/>
            <p:cNvPicPr>
              <a:picLocks noChangeAspect="1"/>
            </p:cNvPicPr>
            <p:nvPr/>
          </p:nvPicPr>
          <p:blipFill>
            <a:blip r:embed="rId7"/>
            <a:stretch>
              <a:fillRect/>
            </a:stretch>
          </p:blipFill>
          <p:spPr>
            <a:xfrm>
              <a:off x="8540496" y="3413760"/>
              <a:ext cx="609600" cy="457200"/>
            </a:xfrm>
            <a:prstGeom prst="rect">
              <a:avLst/>
            </a:prstGeom>
            <a:noFill/>
            <a:ln>
              <a:noFill/>
              <a:miter lim="800000"/>
            </a:ln>
          </p:spPr>
        </p:pic>
        <p:sp>
          <p:nvSpPr>
            <p:cNvPr id="22547" name="Rectangle 19477"/>
            <p:cNvSpPr/>
            <p:nvPr/>
          </p:nvSpPr>
          <p:spPr>
            <a:xfrm rot="4860000">
              <a:off x="8689274" y="3392113"/>
              <a:ext cx="311715" cy="478801"/>
            </a:xfrm>
            <a:prstGeom prst="rect">
              <a:avLst/>
            </a:prstGeom>
            <a:noFill/>
            <a:ln>
              <a:noFill/>
              <a:miter lim="800000"/>
            </a:ln>
          </p:spPr>
          <p:txBody>
            <a:bodyPr lIns="-1" tIns="82215" rIns="97128" bIns="82216"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sp>
        <p:nvSpPr>
          <p:cNvPr id="22548" name="Freeform 19460"/>
          <p:cNvSpPr/>
          <p:nvPr/>
        </p:nvSpPr>
        <p:spPr bwMode="auto">
          <a:xfrm>
            <a:off x="8113712" y="3819525"/>
            <a:ext cx="1593850" cy="1277938"/>
          </a:xfrm>
          <a:custGeom>
            <a:avLst/>
            <a:gdLst/>
            <a:ahLst/>
            <a:cxnLst/>
            <a:rect l="0" t="0" r="0" b="0"/>
            <a:pathLst>
              <a:path w="1218010" h="1218010">
                <a:moveTo>
                  <a:pt x="0" y="609005"/>
                </a:moveTo>
                <a:cubicBezTo>
                  <a:pt x="0" y="272661"/>
                  <a:pt x="272661" y="0"/>
                  <a:pt x="609005" y="0"/>
                </a:cubicBezTo>
                <a:cubicBezTo>
                  <a:pt x="945349" y="0"/>
                  <a:pt x="1218010" y="272661"/>
                  <a:pt x="1218010" y="609005"/>
                </a:cubicBezTo>
                <a:cubicBezTo>
                  <a:pt x="1218010" y="945349"/>
                  <a:pt x="945349" y="1218010"/>
                  <a:pt x="609005" y="1218010"/>
                </a:cubicBezTo>
                <a:cubicBezTo>
                  <a:pt x="272661" y="1218010"/>
                  <a:pt x="0" y="945349"/>
                  <a:pt x="0" y="609005"/>
                </a:cubicBezTo>
                <a:close/>
              </a:path>
            </a:pathLst>
          </a:custGeom>
          <a:solidFill>
            <a:srgbClr val="EA157A"/>
          </a:solidFill>
          <a:ln w="34925" cap="flat">
            <a:solidFill>
              <a:srgbClr val="FFFFFF"/>
            </a:solidFill>
            <a:prstDash val="solid"/>
            <a:round/>
            <a:headEnd type="none" w="med" len="med"/>
            <a:tailEnd type="none" w="med" len="med"/>
          </a:ln>
          <a:effectLst>
            <a:outerShdw blurRad="50800" dist="25000" dir="5400000">
              <a:srgbClr val="000000">
                <a:alpha val="39998"/>
              </a:srgbClr>
            </a:outerShdw>
          </a:effectLst>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endParaRPr lang="en-US" altLang="en-US" sz="2400">
              <a:latin typeface="NikoshBAN" pitchFamily="2" charset="0"/>
              <a:ea typeface="NikoshBAN" pitchFamily="2" charset="0"/>
            </a:endParaRPr>
          </a:p>
        </p:txBody>
      </p:sp>
      <p:grpSp>
        <p:nvGrpSpPr>
          <p:cNvPr id="22549" name="Freeform 19461"/>
          <p:cNvGrpSpPr/>
          <p:nvPr/>
        </p:nvGrpSpPr>
        <p:grpSpPr>
          <a:xfrm>
            <a:off x="8259762" y="5048250"/>
            <a:ext cx="596900" cy="512762"/>
            <a:chOff x="8260080" y="5047488"/>
            <a:chExt cx="597408" cy="512064"/>
          </a:xfrm>
        </p:grpSpPr>
        <p:pic>
          <p:nvPicPr>
            <p:cNvPr id="22550" name="Freeform 19461"/>
            <p:cNvPicPr>
              <a:picLocks noChangeAspect="1"/>
            </p:cNvPicPr>
            <p:nvPr/>
          </p:nvPicPr>
          <p:blipFill>
            <a:blip r:embed="rId8"/>
            <a:stretch>
              <a:fillRect/>
            </a:stretch>
          </p:blipFill>
          <p:spPr>
            <a:xfrm>
              <a:off x="8260080" y="5047488"/>
              <a:ext cx="597408" cy="512064"/>
            </a:xfrm>
            <a:prstGeom prst="rect">
              <a:avLst/>
            </a:prstGeom>
            <a:noFill/>
            <a:ln>
              <a:noFill/>
              <a:miter lim="800000"/>
            </a:ln>
          </p:spPr>
        </p:pic>
        <p:sp>
          <p:nvSpPr>
            <p:cNvPr id="22551" name="Rectangle 19481"/>
            <p:cNvSpPr/>
            <p:nvPr/>
          </p:nvSpPr>
          <p:spPr>
            <a:xfrm rot="17640000">
              <a:off x="8404350" y="5065135"/>
              <a:ext cx="311716" cy="478803"/>
            </a:xfrm>
            <a:prstGeom prst="rect">
              <a:avLst/>
            </a:prstGeom>
            <a:noFill/>
            <a:ln>
              <a:noFill/>
              <a:miter lim="800000"/>
            </a:ln>
          </p:spPr>
          <p:txBody>
            <a:bodyPr lIns="97126" tIns="82215" rIns="2" bIns="82217"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52" name="Freeform 19462"/>
          <p:cNvGrpSpPr/>
          <p:nvPr/>
        </p:nvGrpSpPr>
        <p:grpSpPr>
          <a:xfrm>
            <a:off x="7345362" y="5473700"/>
            <a:ext cx="1603375" cy="1408112"/>
            <a:chOff x="7345680" y="5474208"/>
            <a:chExt cx="1603248" cy="1408176"/>
          </a:xfrm>
        </p:grpSpPr>
        <p:pic>
          <p:nvPicPr>
            <p:cNvPr id="22553" name="Freeform 19462"/>
            <p:cNvPicPr>
              <a:picLocks noChangeAspect="1"/>
            </p:cNvPicPr>
            <p:nvPr/>
          </p:nvPicPr>
          <p:blipFill>
            <a:blip r:embed="rId9"/>
            <a:stretch>
              <a:fillRect/>
            </a:stretch>
          </p:blipFill>
          <p:spPr>
            <a:xfrm>
              <a:off x="7345680" y="5474208"/>
              <a:ext cx="1603248" cy="1408176"/>
            </a:xfrm>
            <a:prstGeom prst="rect">
              <a:avLst/>
            </a:prstGeom>
            <a:noFill/>
            <a:ln>
              <a:noFill/>
              <a:miter lim="800000"/>
            </a:ln>
          </p:spPr>
        </p:pic>
        <p:sp>
          <p:nvSpPr>
            <p:cNvPr id="22554" name="Rectangle 19484"/>
            <p:cNvSpPr/>
            <p:nvPr/>
          </p:nvSpPr>
          <p:spPr>
            <a:xfrm>
              <a:off x="7403985" y="5527071"/>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2400">
                  <a:latin typeface="NikoshBAN" pitchFamily="2" charset="0"/>
                  <a:cs typeface="NikoshBAN" pitchFamily="2" charset="0"/>
                </a:rPr>
                <a:t>সরকারের হিসাব সংরক্ষণ  </a:t>
              </a:r>
              <a:endParaRPr lang="en-US" altLang="en-US" sz="2400">
                <a:latin typeface="NikoshBAN" pitchFamily="2" charset="0"/>
                <a:cs typeface="NikoshBAN" pitchFamily="2" charset="0"/>
              </a:endParaRPr>
            </a:p>
          </p:txBody>
        </p:sp>
      </p:grpSp>
      <p:grpSp>
        <p:nvGrpSpPr>
          <p:cNvPr id="22555" name="Freeform 19463"/>
          <p:cNvGrpSpPr/>
          <p:nvPr/>
        </p:nvGrpSpPr>
        <p:grpSpPr>
          <a:xfrm>
            <a:off x="6943725" y="6303962"/>
            <a:ext cx="573088" cy="566738"/>
            <a:chOff x="6943344" y="6303264"/>
            <a:chExt cx="573024" cy="566928"/>
          </a:xfrm>
        </p:grpSpPr>
        <p:pic>
          <p:nvPicPr>
            <p:cNvPr id="22556" name="Freeform 19463"/>
            <p:cNvPicPr>
              <a:picLocks noChangeAspect="1"/>
            </p:cNvPicPr>
            <p:nvPr/>
          </p:nvPicPr>
          <p:blipFill>
            <a:blip r:embed="rId10"/>
            <a:stretch>
              <a:fillRect/>
            </a:stretch>
          </p:blipFill>
          <p:spPr>
            <a:xfrm>
              <a:off x="6943344" y="6303264"/>
              <a:ext cx="573024" cy="566928"/>
            </a:xfrm>
            <a:prstGeom prst="rect">
              <a:avLst/>
            </a:prstGeom>
            <a:noFill/>
            <a:ln>
              <a:noFill/>
              <a:miter lim="800000"/>
            </a:ln>
          </p:spPr>
        </p:pic>
        <p:sp>
          <p:nvSpPr>
            <p:cNvPr id="22557" name="Rectangle 19487"/>
            <p:cNvSpPr/>
            <p:nvPr/>
          </p:nvSpPr>
          <p:spPr>
            <a:xfrm rot="19620000">
              <a:off x="7037741" y="6386748"/>
              <a:ext cx="377098" cy="395786"/>
            </a:xfrm>
            <a:prstGeom prst="rect">
              <a:avLst/>
            </a:prstGeom>
            <a:noFill/>
            <a:ln>
              <a:noFill/>
              <a:miter lim="800000"/>
            </a:ln>
          </p:spPr>
          <p:txBody>
            <a:bodyPr lIns="97128" tIns="82216" rIns="0" bIns="82216"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58" name="Freeform 19464"/>
          <p:cNvGrpSpPr/>
          <p:nvPr/>
        </p:nvGrpSpPr>
        <p:grpSpPr>
          <a:xfrm>
            <a:off x="5553075" y="6424612"/>
            <a:ext cx="1536700" cy="1408112"/>
            <a:chOff x="5553456" y="6425184"/>
            <a:chExt cx="1536192" cy="1408176"/>
          </a:xfrm>
        </p:grpSpPr>
        <p:pic>
          <p:nvPicPr>
            <p:cNvPr id="22559" name="Freeform 19464"/>
            <p:cNvPicPr>
              <a:picLocks noChangeAspect="1"/>
            </p:cNvPicPr>
            <p:nvPr/>
          </p:nvPicPr>
          <p:blipFill>
            <a:blip r:embed="rId11"/>
            <a:stretch>
              <a:fillRect/>
            </a:stretch>
          </p:blipFill>
          <p:spPr>
            <a:xfrm>
              <a:off x="5553456" y="6425184"/>
              <a:ext cx="1536192" cy="1408176"/>
            </a:xfrm>
            <a:prstGeom prst="rect">
              <a:avLst/>
            </a:prstGeom>
            <a:noFill/>
            <a:ln>
              <a:noFill/>
              <a:miter lim="800000"/>
            </a:ln>
          </p:spPr>
        </p:pic>
        <p:sp>
          <p:nvSpPr>
            <p:cNvPr id="22560" name="Rectangle 19490"/>
            <p:cNvSpPr/>
            <p:nvPr/>
          </p:nvSpPr>
          <p:spPr>
            <a:xfrm>
              <a:off x="5611966" y="6479053"/>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2400">
                  <a:latin typeface="NikoshBAN" pitchFamily="2" charset="0"/>
                  <a:cs typeface="NikoshBAN" pitchFamily="2" charset="0"/>
                </a:rPr>
                <a:t>সরকারের লেনদেন সম্পাদন </a:t>
              </a:r>
              <a:endParaRPr lang="en-US" altLang="en-US" sz="2400">
                <a:latin typeface="NikoshBAN" pitchFamily="2" charset="0"/>
                <a:cs typeface="NikoshBAN" pitchFamily="2" charset="0"/>
              </a:endParaRPr>
            </a:p>
          </p:txBody>
        </p:sp>
      </p:grpSp>
      <p:grpSp>
        <p:nvGrpSpPr>
          <p:cNvPr id="22561" name="Freeform 19465"/>
          <p:cNvGrpSpPr/>
          <p:nvPr/>
        </p:nvGrpSpPr>
        <p:grpSpPr>
          <a:xfrm>
            <a:off x="5010150" y="6821488"/>
            <a:ext cx="512762" cy="523875"/>
            <a:chOff x="5010912" y="6821424"/>
            <a:chExt cx="512064" cy="524256"/>
          </a:xfrm>
        </p:grpSpPr>
        <p:pic>
          <p:nvPicPr>
            <p:cNvPr id="22562" name="Freeform 19465"/>
            <p:cNvPicPr>
              <a:picLocks noChangeAspect="1"/>
            </p:cNvPicPr>
            <p:nvPr/>
          </p:nvPicPr>
          <p:blipFill>
            <a:blip r:embed="rId12"/>
            <a:stretch>
              <a:fillRect/>
            </a:stretch>
          </p:blipFill>
          <p:spPr>
            <a:xfrm>
              <a:off x="5010912" y="6821424"/>
              <a:ext cx="512064" cy="524256"/>
            </a:xfrm>
            <a:prstGeom prst="rect">
              <a:avLst/>
            </a:prstGeom>
            <a:noFill/>
            <a:ln>
              <a:noFill/>
              <a:miter lim="800000"/>
            </a:ln>
          </p:spPr>
        </p:pic>
        <p:sp>
          <p:nvSpPr>
            <p:cNvPr id="22563" name="Rectangle 19493"/>
            <p:cNvSpPr/>
            <p:nvPr/>
          </p:nvSpPr>
          <p:spPr>
            <a:xfrm>
              <a:off x="5078338" y="6867508"/>
              <a:ext cx="377098" cy="395786"/>
            </a:xfrm>
            <a:prstGeom prst="rect">
              <a:avLst/>
            </a:prstGeom>
            <a:noFill/>
            <a:ln>
              <a:noFill/>
              <a:miter lim="800000"/>
            </a:ln>
          </p:spPr>
          <p:txBody>
            <a:bodyPr lIns="97128" tIns="82217" rIns="1" bIns="82216"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64" name="Freeform 19466"/>
          <p:cNvGrpSpPr/>
          <p:nvPr/>
        </p:nvGrpSpPr>
        <p:grpSpPr>
          <a:xfrm>
            <a:off x="3419475" y="6443662"/>
            <a:ext cx="1543050" cy="1292225"/>
            <a:chOff x="3419856" y="6443472"/>
            <a:chExt cx="1542288" cy="1292352"/>
          </a:xfrm>
        </p:grpSpPr>
        <p:pic>
          <p:nvPicPr>
            <p:cNvPr id="22565" name="Freeform 19466"/>
            <p:cNvPicPr>
              <a:picLocks noChangeAspect="1"/>
            </p:cNvPicPr>
            <p:nvPr/>
          </p:nvPicPr>
          <p:blipFill>
            <a:blip r:embed="rId13"/>
            <a:stretch>
              <a:fillRect/>
            </a:stretch>
          </p:blipFill>
          <p:spPr>
            <a:xfrm>
              <a:off x="3419856" y="6443472"/>
              <a:ext cx="1542288" cy="1292352"/>
            </a:xfrm>
            <a:prstGeom prst="rect">
              <a:avLst/>
            </a:prstGeom>
            <a:noFill/>
            <a:ln>
              <a:noFill/>
              <a:miter lim="800000"/>
            </a:ln>
          </p:spPr>
        </p:pic>
        <p:sp>
          <p:nvSpPr>
            <p:cNvPr id="22566" name="Rectangle 19496"/>
            <p:cNvSpPr/>
            <p:nvPr/>
          </p:nvSpPr>
          <p:spPr>
            <a:xfrm>
              <a:off x="3481789" y="6479053"/>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2000">
                  <a:latin typeface="NikoshBAN" pitchFamily="2" charset="0"/>
                  <a:cs typeface="NikoshBAN" pitchFamily="2" charset="0"/>
                </a:rPr>
                <a:t>বৈদেশিক মুদ্রা ক্রয় – বিক্রয় </a:t>
              </a:r>
              <a:endParaRPr lang="en-US" altLang="en-US" sz="2000">
                <a:latin typeface="NikoshBAN" pitchFamily="2" charset="0"/>
                <a:cs typeface="NikoshBAN" pitchFamily="2" charset="0"/>
              </a:endParaRPr>
            </a:p>
          </p:txBody>
        </p:sp>
      </p:grpSp>
      <p:grpSp>
        <p:nvGrpSpPr>
          <p:cNvPr id="22567" name="Freeform 19467"/>
          <p:cNvGrpSpPr/>
          <p:nvPr/>
        </p:nvGrpSpPr>
        <p:grpSpPr>
          <a:xfrm>
            <a:off x="3024188" y="6308725"/>
            <a:ext cx="566738" cy="573088"/>
            <a:chOff x="3023616" y="6309360"/>
            <a:chExt cx="566928" cy="573024"/>
          </a:xfrm>
        </p:grpSpPr>
        <p:pic>
          <p:nvPicPr>
            <p:cNvPr id="22568" name="Freeform 19467"/>
            <p:cNvPicPr>
              <a:picLocks noChangeAspect="1"/>
            </p:cNvPicPr>
            <p:nvPr/>
          </p:nvPicPr>
          <p:blipFill>
            <a:blip r:embed="rId14"/>
            <a:stretch>
              <a:fillRect/>
            </a:stretch>
          </p:blipFill>
          <p:spPr>
            <a:xfrm>
              <a:off x="3023616" y="6309360"/>
              <a:ext cx="566928" cy="573024"/>
            </a:xfrm>
            <a:prstGeom prst="rect">
              <a:avLst/>
            </a:prstGeom>
            <a:noFill/>
            <a:ln>
              <a:noFill/>
              <a:miter lim="800000"/>
            </a:ln>
          </p:spPr>
        </p:pic>
        <p:sp>
          <p:nvSpPr>
            <p:cNvPr id="22569" name="Rectangle 19499"/>
            <p:cNvSpPr/>
            <p:nvPr/>
          </p:nvSpPr>
          <p:spPr>
            <a:xfrm rot="1920000">
              <a:off x="3115545" y="6396288"/>
              <a:ext cx="377097" cy="395785"/>
            </a:xfrm>
            <a:prstGeom prst="rect">
              <a:avLst/>
            </a:prstGeom>
            <a:noFill/>
            <a:ln>
              <a:noFill/>
              <a:miter lim="800000"/>
            </a:ln>
          </p:spPr>
          <p:txBody>
            <a:bodyPr lIns="97128" tIns="82215" rIns="-1" bIns="82216"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sp>
        <p:nvSpPr>
          <p:cNvPr id="22570" name="Freeform 19468"/>
          <p:cNvSpPr/>
          <p:nvPr/>
        </p:nvSpPr>
        <p:spPr bwMode="auto">
          <a:xfrm>
            <a:off x="1689100" y="5527675"/>
            <a:ext cx="1419225" cy="1171575"/>
          </a:xfrm>
          <a:custGeom>
            <a:avLst/>
            <a:gdLst/>
            <a:ahLst/>
            <a:cxnLst/>
            <a:rect l="0" t="0" r="0" b="0"/>
            <a:pathLst>
              <a:path w="1218010" h="1218010">
                <a:moveTo>
                  <a:pt x="0" y="609005"/>
                </a:moveTo>
                <a:cubicBezTo>
                  <a:pt x="0" y="272661"/>
                  <a:pt x="272661" y="0"/>
                  <a:pt x="609005" y="0"/>
                </a:cubicBezTo>
                <a:cubicBezTo>
                  <a:pt x="945349" y="0"/>
                  <a:pt x="1218010" y="272661"/>
                  <a:pt x="1218010" y="609005"/>
                </a:cubicBezTo>
                <a:cubicBezTo>
                  <a:pt x="1218010" y="945349"/>
                  <a:pt x="945349" y="1218010"/>
                  <a:pt x="609005" y="1218010"/>
                </a:cubicBezTo>
                <a:cubicBezTo>
                  <a:pt x="272661" y="1218010"/>
                  <a:pt x="0" y="945349"/>
                  <a:pt x="0" y="609005"/>
                </a:cubicBezTo>
                <a:close/>
              </a:path>
            </a:pathLst>
          </a:custGeom>
          <a:solidFill>
            <a:srgbClr val="1AB39F"/>
          </a:solidFill>
          <a:ln w="34925" cap="flat">
            <a:solidFill>
              <a:srgbClr val="FFFFFF"/>
            </a:solidFill>
            <a:prstDash val="solid"/>
            <a:round/>
            <a:headEnd type="none" w="med" len="med"/>
            <a:tailEnd type="none" w="med" len="med"/>
          </a:ln>
          <a:effectLst>
            <a:outerShdw blurRad="50800" dist="25000" dir="5400000">
              <a:srgbClr val="000000">
                <a:alpha val="39998"/>
              </a:srgbClr>
            </a:outerShdw>
          </a:effectLst>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endParaRPr lang="en-US" altLang="en-US" sz="2000">
              <a:solidFill>
                <a:srgbClr val="FFFFFF"/>
              </a:solidFill>
              <a:latin typeface="NikoshBAN" pitchFamily="2" charset="0"/>
              <a:ea typeface="NikoshBAN" pitchFamily="2" charset="0"/>
            </a:endParaRPr>
          </a:p>
        </p:txBody>
      </p:sp>
      <p:grpSp>
        <p:nvGrpSpPr>
          <p:cNvPr id="22571" name="Freeform 19469"/>
          <p:cNvGrpSpPr/>
          <p:nvPr/>
        </p:nvGrpSpPr>
        <p:grpSpPr>
          <a:xfrm>
            <a:off x="1663700" y="5065712"/>
            <a:ext cx="596900" cy="542925"/>
            <a:chOff x="1664208" y="5065776"/>
            <a:chExt cx="597408" cy="542544"/>
          </a:xfrm>
        </p:grpSpPr>
        <p:pic>
          <p:nvPicPr>
            <p:cNvPr id="22572" name="Freeform 19469"/>
            <p:cNvPicPr>
              <a:picLocks noChangeAspect="1"/>
            </p:cNvPicPr>
            <p:nvPr/>
          </p:nvPicPr>
          <p:blipFill>
            <a:blip r:embed="rId15"/>
            <a:stretch>
              <a:fillRect/>
            </a:stretch>
          </p:blipFill>
          <p:spPr>
            <a:xfrm>
              <a:off x="1664208" y="5065776"/>
              <a:ext cx="597408" cy="542544"/>
            </a:xfrm>
            <a:prstGeom prst="rect">
              <a:avLst/>
            </a:prstGeom>
            <a:noFill/>
            <a:ln>
              <a:noFill/>
              <a:miter lim="800000"/>
            </a:ln>
          </p:spPr>
        </p:pic>
        <p:sp>
          <p:nvSpPr>
            <p:cNvPr id="22573" name="Rectangle 19503"/>
            <p:cNvSpPr/>
            <p:nvPr/>
          </p:nvSpPr>
          <p:spPr>
            <a:xfrm rot="3900000">
              <a:off x="1805231" y="5081186"/>
              <a:ext cx="311716" cy="478801"/>
            </a:xfrm>
            <a:prstGeom prst="rect">
              <a:avLst/>
            </a:prstGeom>
            <a:noFill/>
            <a:ln>
              <a:noFill/>
              <a:miter lim="800000"/>
            </a:ln>
          </p:spPr>
          <p:txBody>
            <a:bodyPr lIns="97127" tIns="82216" rIns="1" bIns="8221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74" name="Freeform 19470"/>
          <p:cNvGrpSpPr/>
          <p:nvPr/>
        </p:nvGrpSpPr>
        <p:grpSpPr>
          <a:xfrm>
            <a:off x="738188" y="3876675"/>
            <a:ext cx="1603375" cy="1304925"/>
            <a:chOff x="737616" y="3877056"/>
            <a:chExt cx="1603248" cy="1304544"/>
          </a:xfrm>
        </p:grpSpPr>
        <p:pic>
          <p:nvPicPr>
            <p:cNvPr id="22575" name="Freeform 19470"/>
            <p:cNvPicPr>
              <a:picLocks noChangeAspect="1"/>
            </p:cNvPicPr>
            <p:nvPr/>
          </p:nvPicPr>
          <p:blipFill>
            <a:blip r:embed="rId16"/>
            <a:stretch>
              <a:fillRect/>
            </a:stretch>
          </p:blipFill>
          <p:spPr>
            <a:xfrm>
              <a:off x="737616" y="3877056"/>
              <a:ext cx="1603248" cy="1304544"/>
            </a:xfrm>
            <a:prstGeom prst="rect">
              <a:avLst/>
            </a:prstGeom>
            <a:noFill/>
            <a:ln>
              <a:noFill/>
              <a:miter lim="800000"/>
            </a:ln>
          </p:spPr>
        </p:pic>
        <p:sp>
          <p:nvSpPr>
            <p:cNvPr id="22576" name="Rectangle 19506"/>
            <p:cNvSpPr/>
            <p:nvPr/>
          </p:nvSpPr>
          <p:spPr>
            <a:xfrm>
              <a:off x="804863" y="3925355"/>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2400">
                  <a:latin typeface="NikoshBAN" pitchFamily="2" charset="0"/>
                  <a:cs typeface="NikoshBAN" pitchFamily="2" charset="0"/>
                </a:rPr>
                <a:t>আন্তর্যাতিক সম্পর্ক </a:t>
              </a:r>
              <a:endParaRPr lang="en-US" altLang="en-US" sz="2400">
                <a:latin typeface="NikoshBAN" pitchFamily="2" charset="0"/>
                <a:cs typeface="NikoshBAN" pitchFamily="2" charset="0"/>
              </a:endParaRPr>
            </a:p>
          </p:txBody>
        </p:sp>
      </p:grpSp>
      <p:grpSp>
        <p:nvGrpSpPr>
          <p:cNvPr id="22577" name="Freeform 19471"/>
          <p:cNvGrpSpPr/>
          <p:nvPr/>
        </p:nvGrpSpPr>
        <p:grpSpPr>
          <a:xfrm>
            <a:off x="1358900" y="3444875"/>
            <a:ext cx="609600" cy="463550"/>
            <a:chOff x="1359408" y="3444240"/>
            <a:chExt cx="609600" cy="463296"/>
          </a:xfrm>
        </p:grpSpPr>
        <p:pic>
          <p:nvPicPr>
            <p:cNvPr id="22578" name="Freeform 19471"/>
            <p:cNvPicPr>
              <a:picLocks noChangeAspect="1"/>
            </p:cNvPicPr>
            <p:nvPr/>
          </p:nvPicPr>
          <p:blipFill>
            <a:blip r:embed="rId17"/>
            <a:stretch>
              <a:fillRect/>
            </a:stretch>
          </p:blipFill>
          <p:spPr>
            <a:xfrm>
              <a:off x="1359408" y="3444240"/>
              <a:ext cx="609600" cy="463296"/>
            </a:xfrm>
            <a:prstGeom prst="rect">
              <a:avLst/>
            </a:prstGeom>
            <a:noFill/>
            <a:ln>
              <a:noFill/>
              <a:miter lim="800000"/>
            </a:ln>
          </p:spPr>
        </p:pic>
        <p:sp>
          <p:nvSpPr>
            <p:cNvPr id="22579" name="Rectangle 19509"/>
            <p:cNvSpPr/>
            <p:nvPr/>
          </p:nvSpPr>
          <p:spPr>
            <a:xfrm rot="16680000">
              <a:off x="1508400" y="3409578"/>
              <a:ext cx="311715" cy="478801"/>
            </a:xfrm>
            <a:prstGeom prst="rect">
              <a:avLst/>
            </a:prstGeom>
            <a:noFill/>
            <a:ln>
              <a:noFill/>
              <a:miter lim="800000"/>
            </a:ln>
          </p:spPr>
          <p:txBody>
            <a:bodyPr lIns="-1" tIns="82216" rIns="97128" bIns="8221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80" name="Freeform 19472"/>
          <p:cNvGrpSpPr/>
          <p:nvPr/>
        </p:nvGrpSpPr>
        <p:grpSpPr>
          <a:xfrm>
            <a:off x="1079500" y="2139950"/>
            <a:ext cx="1547812" cy="1206500"/>
            <a:chOff x="1078992" y="2139696"/>
            <a:chExt cx="1548384" cy="1207008"/>
          </a:xfrm>
        </p:grpSpPr>
        <p:pic>
          <p:nvPicPr>
            <p:cNvPr id="22581" name="Freeform 19472"/>
            <p:cNvPicPr>
              <a:picLocks noChangeAspect="1"/>
            </p:cNvPicPr>
            <p:nvPr/>
          </p:nvPicPr>
          <p:blipFill>
            <a:blip r:embed="rId18"/>
            <a:stretch>
              <a:fillRect/>
            </a:stretch>
          </p:blipFill>
          <p:spPr>
            <a:xfrm>
              <a:off x="1078992" y="2139696"/>
              <a:ext cx="1548384" cy="1207008"/>
            </a:xfrm>
            <a:prstGeom prst="rect">
              <a:avLst/>
            </a:prstGeom>
            <a:noFill/>
            <a:ln>
              <a:noFill/>
              <a:miter lim="800000"/>
            </a:ln>
          </p:spPr>
        </p:pic>
        <p:sp>
          <p:nvSpPr>
            <p:cNvPr id="22582" name="Rectangle 19512"/>
            <p:cNvSpPr/>
            <p:nvPr/>
          </p:nvSpPr>
          <p:spPr>
            <a:xfrm>
              <a:off x="1143930" y="2210283"/>
              <a:ext cx="1418671" cy="964200"/>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2000">
                  <a:latin typeface="NikoshBAN" pitchFamily="2" charset="0"/>
                  <a:cs typeface="NikoshBAN" pitchFamily="2" charset="0"/>
                </a:rPr>
                <a:t>সরকারের প্রতিনিধিত্বকারী </a:t>
              </a:r>
              <a:endParaRPr lang="en-US" altLang="en-US" sz="2000">
                <a:latin typeface="NikoshBAN" pitchFamily="2" charset="0"/>
                <a:cs typeface="NikoshBAN" pitchFamily="2" charset="0"/>
              </a:endParaRPr>
            </a:p>
          </p:txBody>
        </p:sp>
      </p:grpSp>
      <p:grpSp>
        <p:nvGrpSpPr>
          <p:cNvPr id="22583" name="Freeform 19473"/>
          <p:cNvGrpSpPr/>
          <p:nvPr/>
        </p:nvGrpSpPr>
        <p:grpSpPr>
          <a:xfrm>
            <a:off x="2206625" y="1822450"/>
            <a:ext cx="596900" cy="585788"/>
            <a:chOff x="2206752" y="1822704"/>
            <a:chExt cx="597408" cy="585216"/>
          </a:xfrm>
        </p:grpSpPr>
        <p:pic>
          <p:nvPicPr>
            <p:cNvPr id="22584" name="Freeform 19473"/>
            <p:cNvPicPr>
              <a:picLocks noChangeAspect="1"/>
            </p:cNvPicPr>
            <p:nvPr/>
          </p:nvPicPr>
          <p:blipFill>
            <a:blip r:embed="rId19"/>
            <a:stretch>
              <a:fillRect/>
            </a:stretch>
          </p:blipFill>
          <p:spPr>
            <a:xfrm>
              <a:off x="2206752" y="1822704"/>
              <a:ext cx="597408" cy="585216"/>
            </a:xfrm>
            <a:prstGeom prst="rect">
              <a:avLst/>
            </a:prstGeom>
            <a:noFill/>
            <a:ln>
              <a:noFill/>
              <a:miter lim="800000"/>
            </a:ln>
          </p:spPr>
        </p:pic>
        <p:sp>
          <p:nvSpPr>
            <p:cNvPr id="22585" name="Rectangle 19515"/>
            <p:cNvSpPr/>
            <p:nvPr/>
          </p:nvSpPr>
          <p:spPr>
            <a:xfrm rot="18600000">
              <a:off x="2351993" y="1870678"/>
              <a:ext cx="311715" cy="478801"/>
            </a:xfrm>
            <a:prstGeom prst="rect">
              <a:avLst/>
            </a:prstGeom>
            <a:noFill/>
            <a:ln>
              <a:noFill/>
              <a:miter lim="800000"/>
            </a:ln>
          </p:spPr>
          <p:txBody>
            <a:bodyPr lIns="-1" tIns="82215" rIns="97128" bIns="82216"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86" name="Freeform 19474"/>
          <p:cNvGrpSpPr/>
          <p:nvPr/>
        </p:nvGrpSpPr>
        <p:grpSpPr>
          <a:xfrm>
            <a:off x="2438400" y="804862"/>
            <a:ext cx="1547812" cy="1304925"/>
            <a:chOff x="2438400" y="804672"/>
            <a:chExt cx="1548384" cy="1304544"/>
          </a:xfrm>
        </p:grpSpPr>
        <p:pic>
          <p:nvPicPr>
            <p:cNvPr id="22587" name="Freeform 19474"/>
            <p:cNvPicPr>
              <a:picLocks noChangeAspect="1"/>
            </p:cNvPicPr>
            <p:nvPr/>
          </p:nvPicPr>
          <p:blipFill>
            <a:blip r:embed="rId20"/>
            <a:stretch>
              <a:fillRect/>
            </a:stretch>
          </p:blipFill>
          <p:spPr>
            <a:xfrm>
              <a:off x="2438400" y="804672"/>
              <a:ext cx="1548384" cy="1304544"/>
            </a:xfrm>
            <a:prstGeom prst="rect">
              <a:avLst/>
            </a:prstGeom>
            <a:noFill/>
            <a:ln>
              <a:noFill/>
              <a:miter lim="800000"/>
            </a:ln>
          </p:spPr>
        </p:pic>
        <p:sp>
          <p:nvSpPr>
            <p:cNvPr id="22588" name="Rectangle 19518"/>
            <p:cNvSpPr/>
            <p:nvPr/>
          </p:nvSpPr>
          <p:spPr>
            <a:xfrm>
              <a:off x="2502988" y="851686"/>
              <a:ext cx="1418671" cy="1172697"/>
            </a:xfrm>
            <a:prstGeom prst="rect">
              <a:avLst/>
            </a:prstGeom>
            <a:noFill/>
            <a:ln>
              <a:noFill/>
              <a:miter lim="800000"/>
            </a:ln>
          </p:spPr>
          <p:txBody>
            <a:bodyPr lIns="191073" tIns="191073" rIns="191073" bIns="191073"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lnSpc>
                  <a:spcPct val="90000"/>
                </a:lnSpc>
                <a:spcAft>
                  <a:spcPct val="35000"/>
                </a:spcAft>
              </a:pPr>
              <a:r>
                <a:rPr lang="bn-IN" altLang="en-US" sz="1600">
                  <a:latin typeface="NikoshBAN" pitchFamily="2" charset="0"/>
                  <a:cs typeface="NikoshBAN" pitchFamily="2" charset="0"/>
                </a:rPr>
                <a:t>তথ্য ও পরিসংখ্যান সংগ্রহ ও সংরক্ষণ  </a:t>
              </a:r>
              <a:endParaRPr lang="en-US" altLang="en-US" sz="1600">
                <a:latin typeface="NikoshBAN" pitchFamily="2" charset="0"/>
                <a:cs typeface="NikoshBAN" pitchFamily="2" charset="0"/>
              </a:endParaRPr>
            </a:p>
          </p:txBody>
        </p:sp>
      </p:grpSp>
      <p:grpSp>
        <p:nvGrpSpPr>
          <p:cNvPr id="22589" name="Freeform 19475"/>
          <p:cNvGrpSpPr/>
          <p:nvPr/>
        </p:nvGrpSpPr>
        <p:grpSpPr>
          <a:xfrm>
            <a:off x="3943350" y="933450"/>
            <a:ext cx="530225" cy="536575"/>
            <a:chOff x="3944112" y="932688"/>
            <a:chExt cx="530352" cy="536448"/>
          </a:xfrm>
        </p:grpSpPr>
        <p:pic>
          <p:nvPicPr>
            <p:cNvPr id="22590" name="Freeform 19475"/>
            <p:cNvPicPr>
              <a:picLocks noChangeAspect="1"/>
            </p:cNvPicPr>
            <p:nvPr/>
          </p:nvPicPr>
          <p:blipFill>
            <a:blip r:embed="rId21"/>
            <a:stretch>
              <a:fillRect/>
            </a:stretch>
          </p:blipFill>
          <p:spPr>
            <a:xfrm>
              <a:off x="3944112" y="932688"/>
              <a:ext cx="530352" cy="536448"/>
            </a:xfrm>
            <a:prstGeom prst="rect">
              <a:avLst/>
            </a:prstGeom>
            <a:noFill/>
            <a:ln>
              <a:noFill/>
              <a:miter lim="800000"/>
            </a:ln>
          </p:spPr>
        </p:pic>
        <p:sp>
          <p:nvSpPr>
            <p:cNvPr id="22591" name="Rectangle 19521"/>
            <p:cNvSpPr/>
            <p:nvPr/>
          </p:nvSpPr>
          <p:spPr>
            <a:xfrm rot="20580000">
              <a:off x="4035480" y="994584"/>
              <a:ext cx="377097" cy="395785"/>
            </a:xfrm>
            <a:prstGeom prst="rect">
              <a:avLst/>
            </a:prstGeom>
            <a:noFill/>
            <a:ln>
              <a:noFill/>
              <a:miter lim="800000"/>
            </a:ln>
          </p:spPr>
          <p:txBody>
            <a:bodyPr lIns="-1" tIns="82216" rIns="97128" bIns="8221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355600" eaLnBrk="1" hangingPunct="1">
                <a:lnSpc>
                  <a:spcPct val="90000"/>
                </a:lnSpc>
                <a:spcAft>
                  <a:spcPct val="35000"/>
                </a:spcAft>
              </a:pPr>
              <a:endParaRPr lang="en-US" altLang="en-US" sz="800">
                <a:solidFill>
                  <a:srgbClr val="FFFFFF"/>
                </a:solidFill>
                <a:latin typeface="Century Schoolbook"/>
              </a:endParaRPr>
            </a:p>
          </p:txBody>
        </p:sp>
      </p:grpSp>
      <p:grpSp>
        <p:nvGrpSpPr>
          <p:cNvPr id="22592" name="TextBox 57"/>
          <p:cNvGrpSpPr/>
          <p:nvPr/>
        </p:nvGrpSpPr>
        <p:grpSpPr>
          <a:xfrm>
            <a:off x="3108325" y="3195638"/>
            <a:ext cx="4217988" cy="1560512"/>
            <a:chOff x="2412" y="1997"/>
            <a:chExt cx="2657" cy="983"/>
          </a:xfrm>
        </p:grpSpPr>
        <p:pic>
          <p:nvPicPr>
            <p:cNvPr id="22593" name="TextBox 57"/>
            <p:cNvPicPr>
              <a:picLocks noChangeAspect="1"/>
            </p:cNvPicPr>
            <p:nvPr/>
          </p:nvPicPr>
          <p:blipFill>
            <a:blip r:embed="rId22"/>
            <a:stretch>
              <a:fillRect/>
            </a:stretch>
          </p:blipFill>
          <p:spPr>
            <a:xfrm>
              <a:off x="2412" y="1997"/>
              <a:ext cx="2657" cy="983"/>
            </a:xfrm>
            <a:prstGeom prst="rect">
              <a:avLst/>
            </a:prstGeom>
            <a:solidFill>
              <a:srgbClr val="FFFFFF"/>
            </a:solidFill>
            <a:ln w="25400">
              <a:noFill/>
              <a:round/>
            </a:ln>
          </p:spPr>
        </p:pic>
        <p:sp>
          <p:nvSpPr>
            <p:cNvPr id="22594" name="Rectangle 19459"/>
            <p:cNvSpPr/>
            <p:nvPr/>
          </p:nvSpPr>
          <p:spPr>
            <a:xfrm>
              <a:off x="2551" y="2094"/>
              <a:ext cx="2325" cy="695"/>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1822450" eaLnBrk="1" hangingPunct="1">
                <a:lnSpc>
                  <a:spcPct val="90000"/>
                </a:lnSpc>
                <a:spcAft>
                  <a:spcPct val="35000"/>
                </a:spcAft>
              </a:pPr>
              <a:r>
                <a:rPr lang="bn-BD" altLang="en-US" sz="3600" b="1">
                  <a:solidFill>
                    <a:srgbClr val="000000"/>
                  </a:solidFill>
                  <a:latin typeface="NikoshBAN" pitchFamily="2" charset="0"/>
                  <a:cs typeface="NikoshBAN" pitchFamily="2" charset="0"/>
                </a:rPr>
                <a:t>সরকারের ব্যাংক হিসেবে সম্পাদিত কার্যাবলী </a:t>
              </a:r>
              <a:endParaRPr lang="en-US" altLang="en-US" sz="3600" b="1">
                <a:solidFill>
                  <a:srgbClr val="000000"/>
                </a:solidFill>
                <a:latin typeface="NikoshBAN" pitchFamily="2" charset="0"/>
                <a:cs typeface="NikoshBAN" pitchFamily="2" charset="0"/>
              </a:endParaRPr>
            </a:p>
          </p:txBody>
        </p:sp>
      </p:grpSp>
      <p:sp>
        <p:nvSpPr>
          <p:cNvPr id="22595" name="Rectangle 1"/>
          <p:cNvSpPr/>
          <p:nvPr/>
        </p:nvSpPr>
        <p:spPr>
          <a:xfrm>
            <a:off x="1962150" y="5929312"/>
            <a:ext cx="804862" cy="369888"/>
          </a:xfrm>
          <a:prstGeom prst="rect">
            <a:avLst/>
          </a:prstGeom>
          <a:noFill/>
          <a:ln cap="flat">
            <a:noFill/>
            <a:prstDash val="solid"/>
            <a:round/>
            <a:headEnd type="none" w="med" len="med"/>
            <a:tailEnd type="none" w="med" len="med"/>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lvl="0"/>
            <a:r>
              <a:rPr lang="bn-IN" altLang="en-US">
                <a:latin typeface="NikoshBAN" pitchFamily="2" charset="0"/>
                <a:cs typeface="NikoshBAN" pitchFamily="2" charset="0"/>
              </a:rPr>
              <a:t>উপদেষ্টা</a:t>
            </a:r>
            <a:r>
              <a:rPr lang="bn-IN" altLang="en-US">
                <a:solidFill>
                  <a:srgbClr val="FFFFFF"/>
                </a:solidFill>
                <a:latin typeface="NikoshBAN" pitchFamily="2" charset="0"/>
                <a:cs typeface="NikoshBAN" pitchFamily="2" charset="0"/>
              </a:rPr>
              <a:t> </a:t>
            </a:r>
            <a:endParaRPr lang="en-US"/>
          </a:p>
        </p:txBody>
      </p:sp>
      <p:sp>
        <p:nvSpPr>
          <p:cNvPr id="22596" name="Rectangle 2"/>
          <p:cNvSpPr/>
          <p:nvPr/>
        </p:nvSpPr>
        <p:spPr>
          <a:xfrm>
            <a:off x="8008938" y="3933825"/>
            <a:ext cx="1831975" cy="1117600"/>
          </a:xfrm>
          <a:prstGeom prst="rect">
            <a:avLst/>
          </a:prstGeom>
          <a:noFill/>
          <a:ln cap="flat">
            <a:noFill/>
            <a:prstDash val="solid"/>
            <a:round/>
            <a:headEnd type="none" w="med" len="med"/>
            <a:tailEnd type="none" w="med" len="med"/>
          </a:ln>
        </p:spPr>
        <p:txBody>
          <a:bodyPr wrap="squar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444500" eaLnBrk="1" hangingPunct="1">
              <a:spcAft>
                <a:spcPct val="35000"/>
              </a:spcAft>
            </a:pPr>
            <a:r>
              <a:rPr lang="bn-IN" altLang="en-US">
                <a:latin typeface="NikoshBAN" pitchFamily="2" charset="0"/>
                <a:cs typeface="NikoshBAN" pitchFamily="2" charset="0"/>
              </a:rPr>
              <a:t>সরকারের</a:t>
            </a:r>
            <a:endParaRPr lang="en-US" altLang="en-US">
              <a:latin typeface="NikoshBAN" pitchFamily="2" charset="0"/>
              <a:cs typeface="NikoshBAN" pitchFamily="2" charset="0"/>
            </a:endParaRPr>
          </a:p>
          <a:p>
            <a:pPr marL="0" lvl="0" indent="0" algn="ctr" defTabSz="444500" eaLnBrk="1" hangingPunct="1">
              <a:spcAft>
                <a:spcPct val="35000"/>
              </a:spcAft>
            </a:pPr>
            <a:r>
              <a:rPr lang="bn-IN" altLang="en-US">
                <a:latin typeface="NikoshBAN" pitchFamily="2" charset="0"/>
                <a:cs typeface="NikoshBAN" pitchFamily="2" charset="0"/>
              </a:rPr>
              <a:t>তহবিল </a:t>
            </a:r>
            <a:endParaRPr lang="en-US" altLang="en-US">
              <a:latin typeface="NikoshBAN" pitchFamily="2" charset="0"/>
              <a:cs typeface="NikoshBAN" pitchFamily="2" charset="0"/>
            </a:endParaRPr>
          </a:p>
          <a:p>
            <a:pPr marL="0" lvl="0" indent="0" algn="ctr" defTabSz="444500" eaLnBrk="1" hangingPunct="1">
              <a:spcAft>
                <a:spcPct val="35000"/>
              </a:spcAft>
            </a:pPr>
            <a:r>
              <a:rPr lang="bn-IN" altLang="en-US">
                <a:latin typeface="NikoshBAN" pitchFamily="2" charset="0"/>
                <a:cs typeface="NikoshBAN" pitchFamily="2" charset="0"/>
              </a:rPr>
              <a:t>সংরক্ষ</a:t>
            </a:r>
            <a:r>
              <a:rPr lang="bn-BD" altLang="en-US">
                <a:latin typeface="NikoshBAN" pitchFamily="2" charset="0"/>
                <a:cs typeface="NikoshBAN" pitchFamily="2" charset="0"/>
              </a:rPr>
              <a:t>ণ </a:t>
            </a:r>
            <a:endParaRPr lang="en-US" altLang="en-US">
              <a:latin typeface="NikoshBAN" pitchFamily="2" charset="0"/>
              <a:cs typeface="NikoshBAN"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1" presetClass="entr" presetSubtype="1"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wheel(1)">
                                      <p:cBhvr>
                                        <p:cTn id="11" dur="2000"/>
                                        <p:tgtEl>
                                          <p:spTgt spid="22530"/>
                                        </p:tgtEl>
                                      </p:cBhvr>
                                    </p:animEffect>
                                  </p:childTnLst>
                                </p:cTn>
                              </p:par>
                              <p:par>
                                <p:cTn id="12" presetID="21" presetClass="entr" presetSubtype="1" fill="hold" nodeType="with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wheel(1)">
                                      <p:cBhvr>
                                        <p:cTn id="14" dur="2000"/>
                                        <p:tgtEl>
                                          <p:spTgt spid="22533"/>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wheel(1)">
                                      <p:cBhvr>
                                        <p:cTn id="19" dur="2000"/>
                                        <p:tgtEl>
                                          <p:spTgt spid="22536"/>
                                        </p:tgtEl>
                                      </p:cBhvr>
                                    </p:animEffect>
                                  </p:childTnLst>
                                </p:cTn>
                              </p:par>
                              <p:par>
                                <p:cTn id="20" presetID="21" presetClass="entr" presetSubtype="1" fill="hold" nodeType="withEffect">
                                  <p:stCondLst>
                                    <p:cond delay="0"/>
                                  </p:stCondLst>
                                  <p:childTnLst>
                                    <p:set>
                                      <p:cBhvr>
                                        <p:cTn id="21" dur="1" fill="hold">
                                          <p:stCondLst>
                                            <p:cond delay="0"/>
                                          </p:stCondLst>
                                        </p:cTn>
                                        <p:tgtEl>
                                          <p:spTgt spid="22539"/>
                                        </p:tgtEl>
                                        <p:attrNameLst>
                                          <p:attrName>style.visibility</p:attrName>
                                        </p:attrNameLst>
                                      </p:cBhvr>
                                      <p:to>
                                        <p:strVal val="visible"/>
                                      </p:to>
                                    </p:set>
                                    <p:animEffect transition="in" filter="wheel(1)">
                                      <p:cBhvr>
                                        <p:cTn id="22" dur="2000"/>
                                        <p:tgtEl>
                                          <p:spTgt spid="2253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22545"/>
                                        </p:tgtEl>
                                        <p:attrNameLst>
                                          <p:attrName>style.visibility</p:attrName>
                                        </p:attrNameLst>
                                      </p:cBhvr>
                                      <p:to>
                                        <p:strVal val="visible"/>
                                      </p:to>
                                    </p:set>
                                    <p:animEffect transition="in" filter="wheel(1)">
                                      <p:cBhvr>
                                        <p:cTn id="27" dur="2000"/>
                                        <p:tgtEl>
                                          <p:spTgt spid="22545"/>
                                        </p:tgtEl>
                                      </p:cBhvr>
                                    </p:animEffect>
                                  </p:childTnLst>
                                </p:cTn>
                              </p:par>
                              <p:par>
                                <p:cTn id="28" presetID="21" presetClass="entr" presetSubtype="1" fill="hold" nodeType="withEffect">
                                  <p:stCondLst>
                                    <p:cond delay="0"/>
                                  </p:stCondLst>
                                  <p:childTnLst>
                                    <p:set>
                                      <p:cBhvr>
                                        <p:cTn id="29" dur="1" fill="hold">
                                          <p:stCondLst>
                                            <p:cond delay="0"/>
                                          </p:stCondLst>
                                        </p:cTn>
                                        <p:tgtEl>
                                          <p:spTgt spid="22542"/>
                                        </p:tgtEl>
                                        <p:attrNameLst>
                                          <p:attrName>style.visibility</p:attrName>
                                        </p:attrNameLst>
                                      </p:cBhvr>
                                      <p:to>
                                        <p:strVal val="visible"/>
                                      </p:to>
                                    </p:set>
                                    <p:animEffect transition="in" filter="wheel(1)">
                                      <p:cBhvr>
                                        <p:cTn id="30" dur="2000"/>
                                        <p:tgtEl>
                                          <p:spTgt spid="2254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2596"/>
                                        </p:tgtEl>
                                        <p:attrNameLst>
                                          <p:attrName>style.visibility</p:attrName>
                                        </p:attrNameLst>
                                      </p:cBhvr>
                                      <p:to>
                                        <p:strVal val="visible"/>
                                      </p:to>
                                    </p:set>
                                    <p:animEffect transition="in" filter="wheel(1)">
                                      <p:cBhvr>
                                        <p:cTn id="35" dur="2000"/>
                                        <p:tgtEl>
                                          <p:spTgt spid="2259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2548"/>
                                        </p:tgtEl>
                                        <p:attrNameLst>
                                          <p:attrName>style.visibility</p:attrName>
                                        </p:attrNameLst>
                                      </p:cBhvr>
                                      <p:to>
                                        <p:strVal val="visible"/>
                                      </p:to>
                                    </p:set>
                                    <p:animEffect transition="in" filter="wheel(1)">
                                      <p:cBhvr>
                                        <p:cTn id="38" dur="2000"/>
                                        <p:tgtEl>
                                          <p:spTgt spid="22548"/>
                                        </p:tgtEl>
                                      </p:cBhvr>
                                    </p:animEffect>
                                  </p:childTnLst>
                                </p:cTn>
                              </p:par>
                              <p:par>
                                <p:cTn id="39" presetID="21" presetClass="entr" presetSubtype="1" fill="hold" nodeType="withEffect">
                                  <p:stCondLst>
                                    <p:cond delay="0"/>
                                  </p:stCondLst>
                                  <p:childTnLst>
                                    <p:set>
                                      <p:cBhvr>
                                        <p:cTn id="40" dur="1" fill="hold">
                                          <p:stCondLst>
                                            <p:cond delay="0"/>
                                          </p:stCondLst>
                                        </p:cTn>
                                        <p:tgtEl>
                                          <p:spTgt spid="22549"/>
                                        </p:tgtEl>
                                        <p:attrNameLst>
                                          <p:attrName>style.visibility</p:attrName>
                                        </p:attrNameLst>
                                      </p:cBhvr>
                                      <p:to>
                                        <p:strVal val="visible"/>
                                      </p:to>
                                    </p:set>
                                    <p:animEffect transition="in" filter="wheel(1)">
                                      <p:cBhvr>
                                        <p:cTn id="41" dur="2000"/>
                                        <p:tgtEl>
                                          <p:spTgt spid="22549"/>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21" presetClass="entr" presetSubtype="1" fill="hold" nodeType="clickEffect">
                                  <p:stCondLst>
                                    <p:cond delay="0"/>
                                  </p:stCondLst>
                                  <p:childTnLst>
                                    <p:set>
                                      <p:cBhvr>
                                        <p:cTn id="45" dur="1" fill="hold">
                                          <p:stCondLst>
                                            <p:cond delay="0"/>
                                          </p:stCondLst>
                                        </p:cTn>
                                        <p:tgtEl>
                                          <p:spTgt spid="22552"/>
                                        </p:tgtEl>
                                        <p:attrNameLst>
                                          <p:attrName>style.visibility</p:attrName>
                                        </p:attrNameLst>
                                      </p:cBhvr>
                                      <p:to>
                                        <p:strVal val="visible"/>
                                      </p:to>
                                    </p:set>
                                    <p:animEffect transition="in" filter="wheel(1)">
                                      <p:cBhvr>
                                        <p:cTn id="46" dur="2000"/>
                                        <p:tgtEl>
                                          <p:spTgt spid="22552"/>
                                        </p:tgtEl>
                                      </p:cBhvr>
                                    </p:animEffect>
                                  </p:childTnLst>
                                </p:cTn>
                              </p:par>
                              <p:par>
                                <p:cTn id="47" presetID="21" presetClass="entr" presetSubtype="1" fill="hold" nodeType="withEffect">
                                  <p:stCondLst>
                                    <p:cond delay="0"/>
                                  </p:stCondLst>
                                  <p:childTnLst>
                                    <p:set>
                                      <p:cBhvr>
                                        <p:cTn id="48" dur="1" fill="hold">
                                          <p:stCondLst>
                                            <p:cond delay="0"/>
                                          </p:stCondLst>
                                        </p:cTn>
                                        <p:tgtEl>
                                          <p:spTgt spid="22555"/>
                                        </p:tgtEl>
                                        <p:attrNameLst>
                                          <p:attrName>style.visibility</p:attrName>
                                        </p:attrNameLst>
                                      </p:cBhvr>
                                      <p:to>
                                        <p:strVal val="visible"/>
                                      </p:to>
                                    </p:set>
                                    <p:animEffect transition="in" filter="wheel(1)">
                                      <p:cBhvr>
                                        <p:cTn id="49" dur="2000"/>
                                        <p:tgtEl>
                                          <p:spTgt spid="22555"/>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21" presetClass="entr" presetSubtype="1" fill="hold" nodeType="clickEffect">
                                  <p:stCondLst>
                                    <p:cond delay="0"/>
                                  </p:stCondLst>
                                  <p:childTnLst>
                                    <p:set>
                                      <p:cBhvr>
                                        <p:cTn id="53" dur="1" fill="hold">
                                          <p:stCondLst>
                                            <p:cond delay="0"/>
                                          </p:stCondLst>
                                        </p:cTn>
                                        <p:tgtEl>
                                          <p:spTgt spid="22558"/>
                                        </p:tgtEl>
                                        <p:attrNameLst>
                                          <p:attrName>style.visibility</p:attrName>
                                        </p:attrNameLst>
                                      </p:cBhvr>
                                      <p:to>
                                        <p:strVal val="visible"/>
                                      </p:to>
                                    </p:set>
                                    <p:animEffect transition="in" filter="wheel(1)">
                                      <p:cBhvr>
                                        <p:cTn id="54" dur="2000"/>
                                        <p:tgtEl>
                                          <p:spTgt spid="22558"/>
                                        </p:tgtEl>
                                      </p:cBhvr>
                                    </p:animEffect>
                                  </p:childTnLst>
                                </p:cTn>
                              </p:par>
                              <p:par>
                                <p:cTn id="55" presetID="21" presetClass="entr" presetSubtype="1" fill="hold" nodeType="withEffect">
                                  <p:stCondLst>
                                    <p:cond delay="0"/>
                                  </p:stCondLst>
                                  <p:childTnLst>
                                    <p:set>
                                      <p:cBhvr>
                                        <p:cTn id="56" dur="1" fill="hold">
                                          <p:stCondLst>
                                            <p:cond delay="0"/>
                                          </p:stCondLst>
                                        </p:cTn>
                                        <p:tgtEl>
                                          <p:spTgt spid="22561"/>
                                        </p:tgtEl>
                                        <p:attrNameLst>
                                          <p:attrName>style.visibility</p:attrName>
                                        </p:attrNameLst>
                                      </p:cBhvr>
                                      <p:to>
                                        <p:strVal val="visible"/>
                                      </p:to>
                                    </p:set>
                                    <p:animEffect transition="in" filter="wheel(1)">
                                      <p:cBhvr>
                                        <p:cTn id="57" dur="2000"/>
                                        <p:tgtEl>
                                          <p:spTgt spid="22561"/>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21" presetClass="entr" presetSubtype="1" fill="hold" nodeType="clickEffect">
                                  <p:stCondLst>
                                    <p:cond delay="0"/>
                                  </p:stCondLst>
                                  <p:childTnLst>
                                    <p:set>
                                      <p:cBhvr>
                                        <p:cTn id="61" dur="1" fill="hold">
                                          <p:stCondLst>
                                            <p:cond delay="0"/>
                                          </p:stCondLst>
                                        </p:cTn>
                                        <p:tgtEl>
                                          <p:spTgt spid="22564"/>
                                        </p:tgtEl>
                                        <p:attrNameLst>
                                          <p:attrName>style.visibility</p:attrName>
                                        </p:attrNameLst>
                                      </p:cBhvr>
                                      <p:to>
                                        <p:strVal val="visible"/>
                                      </p:to>
                                    </p:set>
                                    <p:animEffect transition="in" filter="wheel(1)">
                                      <p:cBhvr>
                                        <p:cTn id="62" dur="2000"/>
                                        <p:tgtEl>
                                          <p:spTgt spid="22564"/>
                                        </p:tgtEl>
                                      </p:cBhvr>
                                    </p:animEffect>
                                  </p:childTnLst>
                                </p:cTn>
                              </p:par>
                              <p:par>
                                <p:cTn id="63" presetID="21" presetClass="entr" presetSubtype="1" fill="hold" nodeType="withEffect">
                                  <p:stCondLst>
                                    <p:cond delay="0"/>
                                  </p:stCondLst>
                                  <p:childTnLst>
                                    <p:set>
                                      <p:cBhvr>
                                        <p:cTn id="64" dur="1" fill="hold">
                                          <p:stCondLst>
                                            <p:cond delay="0"/>
                                          </p:stCondLst>
                                        </p:cTn>
                                        <p:tgtEl>
                                          <p:spTgt spid="22567"/>
                                        </p:tgtEl>
                                        <p:attrNameLst>
                                          <p:attrName>style.visibility</p:attrName>
                                        </p:attrNameLst>
                                      </p:cBhvr>
                                      <p:to>
                                        <p:strVal val="visible"/>
                                      </p:to>
                                    </p:set>
                                    <p:animEffect transition="in" filter="wheel(1)">
                                      <p:cBhvr>
                                        <p:cTn id="65" dur="2000"/>
                                        <p:tgtEl>
                                          <p:spTgt spid="22567"/>
                                        </p:tgtEl>
                                      </p:cBhvr>
                                    </p:animEffect>
                                  </p:childTnLst>
                                </p:cTn>
                              </p:par>
                            </p:childTnLst>
                          </p:cTn>
                        </p:par>
                      </p:childTnLst>
                    </p:cTn>
                  </p:par>
                  <p:par>
                    <p:cTn id="66" fill="hold" nodeType="clickPar">
                      <p:stCondLst>
                        <p:cond delay="indefinite"/>
                      </p:stCondLst>
                      <p:childTnLst>
                        <p:par>
                          <p:cTn id="67" fill="hold" nodeType="afterGroup">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2595"/>
                                        </p:tgtEl>
                                        <p:attrNameLst>
                                          <p:attrName>style.visibility</p:attrName>
                                        </p:attrNameLst>
                                      </p:cBhvr>
                                      <p:to>
                                        <p:strVal val="visible"/>
                                      </p:to>
                                    </p:set>
                                    <p:animEffect transition="in" filter="wheel(1)">
                                      <p:cBhvr>
                                        <p:cTn id="70" dur="2000"/>
                                        <p:tgtEl>
                                          <p:spTgt spid="22595"/>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2570"/>
                                        </p:tgtEl>
                                        <p:attrNameLst>
                                          <p:attrName>style.visibility</p:attrName>
                                        </p:attrNameLst>
                                      </p:cBhvr>
                                      <p:to>
                                        <p:strVal val="visible"/>
                                      </p:to>
                                    </p:set>
                                    <p:animEffect transition="in" filter="wheel(1)">
                                      <p:cBhvr>
                                        <p:cTn id="73" dur="2000"/>
                                        <p:tgtEl>
                                          <p:spTgt spid="22570"/>
                                        </p:tgtEl>
                                      </p:cBhvr>
                                    </p:animEffect>
                                  </p:childTnLst>
                                </p:cTn>
                              </p:par>
                              <p:par>
                                <p:cTn id="74" presetID="21" presetClass="entr" presetSubtype="1" fill="hold" nodeType="withEffect">
                                  <p:stCondLst>
                                    <p:cond delay="0"/>
                                  </p:stCondLst>
                                  <p:childTnLst>
                                    <p:set>
                                      <p:cBhvr>
                                        <p:cTn id="75" dur="1" fill="hold">
                                          <p:stCondLst>
                                            <p:cond delay="0"/>
                                          </p:stCondLst>
                                        </p:cTn>
                                        <p:tgtEl>
                                          <p:spTgt spid="22571"/>
                                        </p:tgtEl>
                                        <p:attrNameLst>
                                          <p:attrName>style.visibility</p:attrName>
                                        </p:attrNameLst>
                                      </p:cBhvr>
                                      <p:to>
                                        <p:strVal val="visible"/>
                                      </p:to>
                                    </p:set>
                                    <p:animEffect transition="in" filter="wheel(1)">
                                      <p:cBhvr>
                                        <p:cTn id="76" dur="2000"/>
                                        <p:tgtEl>
                                          <p:spTgt spid="22571"/>
                                        </p:tgtEl>
                                      </p:cBhvr>
                                    </p:animEffect>
                                  </p:childTnLst>
                                </p:cTn>
                              </p:par>
                            </p:childTnLst>
                          </p:cTn>
                        </p:par>
                      </p:childTnLst>
                    </p:cTn>
                  </p:par>
                  <p:par>
                    <p:cTn id="77" fill="hold" nodeType="clickPar">
                      <p:stCondLst>
                        <p:cond delay="indefinite"/>
                      </p:stCondLst>
                      <p:childTnLst>
                        <p:par>
                          <p:cTn id="78" fill="hold" nodeType="afterGroup">
                            <p:stCondLst>
                              <p:cond delay="0"/>
                            </p:stCondLst>
                            <p:childTnLst>
                              <p:par>
                                <p:cTn id="79" presetID="21" presetClass="entr" presetSubtype="1" fill="hold" nodeType="clickEffect">
                                  <p:stCondLst>
                                    <p:cond delay="0"/>
                                  </p:stCondLst>
                                  <p:childTnLst>
                                    <p:set>
                                      <p:cBhvr>
                                        <p:cTn id="80" dur="1" fill="hold">
                                          <p:stCondLst>
                                            <p:cond delay="0"/>
                                          </p:stCondLst>
                                        </p:cTn>
                                        <p:tgtEl>
                                          <p:spTgt spid="22574"/>
                                        </p:tgtEl>
                                        <p:attrNameLst>
                                          <p:attrName>style.visibility</p:attrName>
                                        </p:attrNameLst>
                                      </p:cBhvr>
                                      <p:to>
                                        <p:strVal val="visible"/>
                                      </p:to>
                                    </p:set>
                                    <p:animEffect transition="in" filter="wheel(1)">
                                      <p:cBhvr>
                                        <p:cTn id="81" dur="2000"/>
                                        <p:tgtEl>
                                          <p:spTgt spid="22574"/>
                                        </p:tgtEl>
                                      </p:cBhvr>
                                    </p:animEffect>
                                  </p:childTnLst>
                                </p:cTn>
                              </p:par>
                              <p:par>
                                <p:cTn id="82" presetID="21" presetClass="entr" presetSubtype="1" fill="hold" nodeType="withEffect">
                                  <p:stCondLst>
                                    <p:cond delay="0"/>
                                  </p:stCondLst>
                                  <p:childTnLst>
                                    <p:set>
                                      <p:cBhvr>
                                        <p:cTn id="83" dur="1" fill="hold">
                                          <p:stCondLst>
                                            <p:cond delay="0"/>
                                          </p:stCondLst>
                                        </p:cTn>
                                        <p:tgtEl>
                                          <p:spTgt spid="22577"/>
                                        </p:tgtEl>
                                        <p:attrNameLst>
                                          <p:attrName>style.visibility</p:attrName>
                                        </p:attrNameLst>
                                      </p:cBhvr>
                                      <p:to>
                                        <p:strVal val="visible"/>
                                      </p:to>
                                    </p:set>
                                    <p:animEffect transition="in" filter="wheel(1)">
                                      <p:cBhvr>
                                        <p:cTn id="84" dur="2000"/>
                                        <p:tgtEl>
                                          <p:spTgt spid="22577"/>
                                        </p:tgtEl>
                                      </p:cBhvr>
                                    </p:animEffect>
                                  </p:childTnLst>
                                </p:cTn>
                              </p:par>
                            </p:childTnLst>
                          </p:cTn>
                        </p:par>
                      </p:childTnLst>
                    </p:cTn>
                  </p:par>
                  <p:par>
                    <p:cTn id="85" fill="hold" nodeType="clickPar">
                      <p:stCondLst>
                        <p:cond delay="indefinite"/>
                      </p:stCondLst>
                      <p:childTnLst>
                        <p:par>
                          <p:cTn id="86" fill="hold" nodeType="afterGroup">
                            <p:stCondLst>
                              <p:cond delay="0"/>
                            </p:stCondLst>
                            <p:childTnLst>
                              <p:par>
                                <p:cTn id="87" presetID="21" presetClass="entr" presetSubtype="1" fill="hold" nodeType="clickEffect">
                                  <p:stCondLst>
                                    <p:cond delay="0"/>
                                  </p:stCondLst>
                                  <p:childTnLst>
                                    <p:set>
                                      <p:cBhvr>
                                        <p:cTn id="88" dur="1" fill="hold">
                                          <p:stCondLst>
                                            <p:cond delay="0"/>
                                          </p:stCondLst>
                                        </p:cTn>
                                        <p:tgtEl>
                                          <p:spTgt spid="22580"/>
                                        </p:tgtEl>
                                        <p:attrNameLst>
                                          <p:attrName>style.visibility</p:attrName>
                                        </p:attrNameLst>
                                      </p:cBhvr>
                                      <p:to>
                                        <p:strVal val="visible"/>
                                      </p:to>
                                    </p:set>
                                    <p:animEffect transition="in" filter="wheel(1)">
                                      <p:cBhvr>
                                        <p:cTn id="89" dur="2000"/>
                                        <p:tgtEl>
                                          <p:spTgt spid="22580"/>
                                        </p:tgtEl>
                                      </p:cBhvr>
                                    </p:animEffect>
                                  </p:childTnLst>
                                </p:cTn>
                              </p:par>
                              <p:par>
                                <p:cTn id="90" presetID="21" presetClass="entr" presetSubtype="1" fill="hold" nodeType="withEffect">
                                  <p:stCondLst>
                                    <p:cond delay="0"/>
                                  </p:stCondLst>
                                  <p:childTnLst>
                                    <p:set>
                                      <p:cBhvr>
                                        <p:cTn id="91" dur="1" fill="hold">
                                          <p:stCondLst>
                                            <p:cond delay="0"/>
                                          </p:stCondLst>
                                        </p:cTn>
                                        <p:tgtEl>
                                          <p:spTgt spid="22583"/>
                                        </p:tgtEl>
                                        <p:attrNameLst>
                                          <p:attrName>style.visibility</p:attrName>
                                        </p:attrNameLst>
                                      </p:cBhvr>
                                      <p:to>
                                        <p:strVal val="visible"/>
                                      </p:to>
                                    </p:set>
                                    <p:animEffect transition="in" filter="wheel(1)">
                                      <p:cBhvr>
                                        <p:cTn id="92" dur="2000"/>
                                        <p:tgtEl>
                                          <p:spTgt spid="22583"/>
                                        </p:tgtEl>
                                      </p:cBhvr>
                                    </p:animEffect>
                                  </p:childTnLst>
                                </p:cTn>
                              </p:par>
                            </p:childTnLst>
                          </p:cTn>
                        </p:par>
                      </p:childTnLst>
                    </p:cTn>
                  </p:par>
                  <p:par>
                    <p:cTn id="93" fill="hold" nodeType="clickPar">
                      <p:stCondLst>
                        <p:cond delay="indefinite"/>
                      </p:stCondLst>
                      <p:childTnLst>
                        <p:par>
                          <p:cTn id="94" fill="hold" nodeType="afterGroup">
                            <p:stCondLst>
                              <p:cond delay="0"/>
                            </p:stCondLst>
                            <p:childTnLst>
                              <p:par>
                                <p:cTn id="95" presetID="21" presetClass="entr" presetSubtype="1" fill="hold" nodeType="clickEffect">
                                  <p:stCondLst>
                                    <p:cond delay="0"/>
                                  </p:stCondLst>
                                  <p:childTnLst>
                                    <p:set>
                                      <p:cBhvr>
                                        <p:cTn id="96" dur="1" fill="hold">
                                          <p:stCondLst>
                                            <p:cond delay="0"/>
                                          </p:stCondLst>
                                        </p:cTn>
                                        <p:tgtEl>
                                          <p:spTgt spid="22586"/>
                                        </p:tgtEl>
                                        <p:attrNameLst>
                                          <p:attrName>style.visibility</p:attrName>
                                        </p:attrNameLst>
                                      </p:cBhvr>
                                      <p:to>
                                        <p:strVal val="visible"/>
                                      </p:to>
                                    </p:set>
                                    <p:animEffect transition="in" filter="wheel(1)">
                                      <p:cBhvr>
                                        <p:cTn id="97" dur="2000"/>
                                        <p:tgtEl>
                                          <p:spTgt spid="22586"/>
                                        </p:tgtEl>
                                      </p:cBhvr>
                                    </p:animEffect>
                                  </p:childTnLst>
                                </p:cTn>
                              </p:par>
                              <p:par>
                                <p:cTn id="98" presetID="21" presetClass="entr" presetSubtype="1" fill="hold" nodeType="withEffect">
                                  <p:stCondLst>
                                    <p:cond delay="0"/>
                                  </p:stCondLst>
                                  <p:childTnLst>
                                    <p:set>
                                      <p:cBhvr>
                                        <p:cTn id="99" dur="1" fill="hold">
                                          <p:stCondLst>
                                            <p:cond delay="0"/>
                                          </p:stCondLst>
                                        </p:cTn>
                                        <p:tgtEl>
                                          <p:spTgt spid="22589"/>
                                        </p:tgtEl>
                                        <p:attrNameLst>
                                          <p:attrName>style.visibility</p:attrName>
                                        </p:attrNameLst>
                                      </p:cBhvr>
                                      <p:to>
                                        <p:strVal val="visible"/>
                                      </p:to>
                                    </p:set>
                                    <p:animEffect transition="in" filter="wheel(1)">
                                      <p:cBhvr>
                                        <p:cTn id="100" dur="2000"/>
                                        <p:tgtEl>
                                          <p:spTgt spid="22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P spid="22570" grpId="0" animBg="1"/>
      <p:bldP spid="22595" grpId="0" animBg="1"/>
      <p:bldP spid="225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Freeform 2"/>
          <p:cNvGrpSpPr/>
          <p:nvPr/>
        </p:nvGrpSpPr>
        <p:grpSpPr>
          <a:xfrm>
            <a:off x="3475038" y="4090988"/>
            <a:ext cx="3517900" cy="2676525"/>
            <a:chOff x="3474720" y="4090416"/>
            <a:chExt cx="3517392" cy="2676144"/>
          </a:xfrm>
        </p:grpSpPr>
        <p:pic>
          <p:nvPicPr>
            <p:cNvPr id="23555" name="Freeform 2"/>
            <p:cNvPicPr>
              <a:picLocks noChangeAspect="1"/>
            </p:cNvPicPr>
            <p:nvPr/>
          </p:nvPicPr>
          <p:blipFill>
            <a:blip r:embed="rId2"/>
            <a:stretch>
              <a:fillRect/>
            </a:stretch>
          </p:blipFill>
          <p:spPr>
            <a:xfrm>
              <a:off x="3474720" y="4090416"/>
              <a:ext cx="3517392" cy="2676144"/>
            </a:xfrm>
            <a:prstGeom prst="rect">
              <a:avLst/>
            </a:prstGeom>
            <a:noFill/>
            <a:ln>
              <a:noFill/>
              <a:miter lim="800000"/>
            </a:ln>
          </p:spPr>
        </p:pic>
        <p:sp>
          <p:nvSpPr>
            <p:cNvPr id="23556" name="Rectangle 20483"/>
            <p:cNvSpPr/>
            <p:nvPr/>
          </p:nvSpPr>
          <p:spPr>
            <a:xfrm>
              <a:off x="3540851" y="4132338"/>
              <a:ext cx="3384686" cy="2512937"/>
            </a:xfrm>
            <a:prstGeom prst="rect">
              <a:avLst/>
            </a:prstGeom>
            <a:noFill/>
            <a:ln>
              <a:noFill/>
              <a:miter lim="800000"/>
            </a:ln>
          </p:spPr>
          <p:txBody>
            <a:bodyPr lIns="518489" tIns="390871" rIns="518489" bIns="390871"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1600200" eaLnBrk="1" hangingPunct="1">
                <a:lnSpc>
                  <a:spcPct val="90000"/>
                </a:lnSpc>
                <a:spcAft>
                  <a:spcPct val="35000"/>
                </a:spcAft>
              </a:pPr>
              <a:r>
                <a:rPr lang="bn-IN" altLang="en-US" sz="3600">
                  <a:solidFill>
                    <a:srgbClr val="FF0000"/>
                  </a:solidFill>
                  <a:latin typeface="NikoshBAN" pitchFamily="2" charset="0"/>
                  <a:cs typeface="NikoshBAN" pitchFamily="2" charset="0"/>
                </a:rPr>
                <a:t>সকল ব্যাংকের ব্যাংক হিসেবে সম্পাদিত কার্যাবলী </a:t>
              </a:r>
              <a:r>
                <a:rPr lang="en-US" altLang="en-US" sz="3600">
                  <a:solidFill>
                    <a:srgbClr val="FF0000"/>
                  </a:solidFill>
                  <a:latin typeface="NikoshBAN" pitchFamily="2" charset="0"/>
                  <a:cs typeface="NikoshBAN" pitchFamily="2" charset="0"/>
                </a:rPr>
                <a:t> </a:t>
              </a:r>
              <a:endParaRPr lang="en-US" altLang="en-US" sz="3600">
                <a:solidFill>
                  <a:srgbClr val="FF0000"/>
                </a:solidFill>
                <a:latin typeface="Century Schoolbook"/>
              </a:endParaRPr>
            </a:p>
          </p:txBody>
        </p:sp>
      </p:grpSp>
      <p:grpSp>
        <p:nvGrpSpPr>
          <p:cNvPr id="23557" name="Left Arrow 3"/>
          <p:cNvGrpSpPr/>
          <p:nvPr/>
        </p:nvGrpSpPr>
        <p:grpSpPr>
          <a:xfrm>
            <a:off x="792162" y="5364162"/>
            <a:ext cx="2670175" cy="725488"/>
            <a:chOff x="792480" y="5364480"/>
            <a:chExt cx="2670048" cy="725424"/>
          </a:xfrm>
        </p:grpSpPr>
        <p:pic>
          <p:nvPicPr>
            <p:cNvPr id="23558" name="Left Arrow 3"/>
            <p:cNvPicPr>
              <a:picLocks noChangeAspect="1"/>
            </p:cNvPicPr>
            <p:nvPr/>
          </p:nvPicPr>
          <p:blipFill>
            <a:blip r:embed="rId3"/>
            <a:stretch>
              <a:fillRect/>
            </a:stretch>
          </p:blipFill>
          <p:spPr>
            <a:xfrm>
              <a:off x="792480" y="5364480"/>
              <a:ext cx="2670048" cy="725424"/>
            </a:xfrm>
            <a:prstGeom prst="rect">
              <a:avLst/>
            </a:prstGeom>
            <a:noFill/>
            <a:ln>
              <a:noFill/>
              <a:miter lim="800000"/>
            </a:ln>
          </p:spPr>
        </p:pic>
        <p:sp>
          <p:nvSpPr>
            <p:cNvPr id="23559" name="Rectangle 20486"/>
            <p:cNvSpPr/>
            <p:nvPr/>
          </p:nvSpPr>
          <p:spPr>
            <a:xfrm rot="10380000">
              <a:off x="851094" y="5606663"/>
              <a:ext cx="2432711" cy="2713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60" name="Freeform 4"/>
          <p:cNvGrpSpPr/>
          <p:nvPr/>
        </p:nvGrpSpPr>
        <p:grpSpPr>
          <a:xfrm>
            <a:off x="231775" y="5389562"/>
            <a:ext cx="1335088" cy="1023938"/>
            <a:chOff x="231648" y="5388864"/>
            <a:chExt cx="1335024" cy="1024128"/>
          </a:xfrm>
        </p:grpSpPr>
        <p:pic>
          <p:nvPicPr>
            <p:cNvPr id="23561" name="Freeform 4"/>
            <p:cNvPicPr>
              <a:picLocks noChangeAspect="1"/>
            </p:cNvPicPr>
            <p:nvPr/>
          </p:nvPicPr>
          <p:blipFill>
            <a:blip r:embed="rId4"/>
            <a:stretch>
              <a:fillRect/>
            </a:stretch>
          </p:blipFill>
          <p:spPr>
            <a:xfrm>
              <a:off x="231648" y="5388864"/>
              <a:ext cx="1335024" cy="1024128"/>
            </a:xfrm>
            <a:prstGeom prst="rect">
              <a:avLst/>
            </a:prstGeom>
            <a:noFill/>
            <a:ln>
              <a:noFill/>
              <a:miter lim="800000"/>
            </a:ln>
          </p:spPr>
        </p:pic>
        <p:sp>
          <p:nvSpPr>
            <p:cNvPr id="23562" name="Rectangle 20489"/>
            <p:cNvSpPr/>
            <p:nvPr/>
          </p:nvSpPr>
          <p:spPr>
            <a:xfrm>
              <a:off x="303213" y="5433039"/>
              <a:ext cx="1110794" cy="888552"/>
            </a:xfrm>
            <a:prstGeom prst="rect">
              <a:avLst/>
            </a:prstGeom>
            <a:noFill/>
            <a:ln>
              <a:noFill/>
              <a:miter lim="800000"/>
            </a:ln>
          </p:spPr>
          <p:txBody>
            <a:bodyPr lIns="52695" tIns="52695" rIns="52695" bIns="5269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622300" eaLnBrk="1" hangingPunct="1">
                <a:lnSpc>
                  <a:spcPct val="90000"/>
                </a:lnSpc>
                <a:spcAft>
                  <a:spcPct val="35000"/>
                </a:spcAft>
              </a:pPr>
              <a:r>
                <a:rPr lang="bn-BD" altLang="en-US" sz="1400" b="1">
                  <a:solidFill>
                    <a:srgbClr val="000000"/>
                  </a:solidFill>
                  <a:latin typeface="NikoshBAN" pitchFamily="2" charset="0"/>
                  <a:cs typeface="NikoshBAN" pitchFamily="2" charset="0"/>
                </a:rPr>
                <a:t>অনুমতিদান ও তালিকাভূক্তকরণ </a:t>
              </a:r>
              <a:endParaRPr lang="en-US" altLang="en-US" sz="1400" b="1">
                <a:solidFill>
                  <a:srgbClr val="000000"/>
                </a:solidFill>
                <a:latin typeface="NikoshBAN" pitchFamily="2" charset="0"/>
                <a:cs typeface="NikoshBAN" pitchFamily="2" charset="0"/>
              </a:endParaRPr>
            </a:p>
          </p:txBody>
        </p:sp>
      </p:grpSp>
      <p:grpSp>
        <p:nvGrpSpPr>
          <p:cNvPr id="23563" name="Left Arrow 5"/>
          <p:cNvGrpSpPr/>
          <p:nvPr/>
        </p:nvGrpSpPr>
        <p:grpSpPr>
          <a:xfrm>
            <a:off x="993775" y="4364038"/>
            <a:ext cx="2524125" cy="908050"/>
            <a:chOff x="993648" y="4364736"/>
            <a:chExt cx="2523744" cy="908304"/>
          </a:xfrm>
        </p:grpSpPr>
        <p:pic>
          <p:nvPicPr>
            <p:cNvPr id="23564" name="Left Arrow 5"/>
            <p:cNvPicPr>
              <a:picLocks noChangeAspect="1"/>
            </p:cNvPicPr>
            <p:nvPr/>
          </p:nvPicPr>
          <p:blipFill>
            <a:blip r:embed="rId5"/>
            <a:stretch>
              <a:fillRect/>
            </a:stretch>
          </p:blipFill>
          <p:spPr>
            <a:xfrm>
              <a:off x="993648" y="4364736"/>
              <a:ext cx="2523744" cy="908304"/>
            </a:xfrm>
            <a:prstGeom prst="rect">
              <a:avLst/>
            </a:prstGeom>
            <a:noFill/>
            <a:ln>
              <a:noFill/>
              <a:miter lim="800000"/>
            </a:ln>
          </p:spPr>
        </p:pic>
        <p:sp>
          <p:nvSpPr>
            <p:cNvPr id="23565" name="Rectangle 20492"/>
            <p:cNvSpPr/>
            <p:nvPr/>
          </p:nvSpPr>
          <p:spPr>
            <a:xfrm rot="11460000">
              <a:off x="1048665" y="4624251"/>
              <a:ext cx="2306668" cy="2713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66" name="Freeform 6"/>
          <p:cNvGrpSpPr/>
          <p:nvPr/>
        </p:nvGrpSpPr>
        <p:grpSpPr>
          <a:xfrm>
            <a:off x="450850" y="3975100"/>
            <a:ext cx="1292225" cy="1212850"/>
            <a:chOff x="451104" y="3974592"/>
            <a:chExt cx="1292352" cy="1213104"/>
          </a:xfrm>
        </p:grpSpPr>
        <p:pic>
          <p:nvPicPr>
            <p:cNvPr id="23567" name="Freeform 6"/>
            <p:cNvPicPr>
              <a:picLocks noChangeAspect="1"/>
            </p:cNvPicPr>
            <p:nvPr/>
          </p:nvPicPr>
          <p:blipFill>
            <a:blip r:embed="rId6"/>
            <a:stretch>
              <a:fillRect/>
            </a:stretch>
          </p:blipFill>
          <p:spPr>
            <a:xfrm>
              <a:off x="451104" y="3974592"/>
              <a:ext cx="1292352" cy="1213104"/>
            </a:xfrm>
            <a:prstGeom prst="rect">
              <a:avLst/>
            </a:prstGeom>
            <a:noFill/>
            <a:ln>
              <a:noFill/>
              <a:miter lim="800000"/>
            </a:ln>
          </p:spPr>
        </p:pic>
        <p:sp>
          <p:nvSpPr>
            <p:cNvPr id="23568" name="Rectangle 20495"/>
            <p:cNvSpPr/>
            <p:nvPr/>
          </p:nvSpPr>
          <p:spPr>
            <a:xfrm>
              <a:off x="517320" y="4081344"/>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BD" altLang="en-US" sz="2000">
                  <a:solidFill>
                    <a:srgbClr val="000000"/>
                  </a:solidFill>
                  <a:latin typeface="NikoshBAN" pitchFamily="2" charset="0"/>
                  <a:cs typeface="NikoshBAN" pitchFamily="2" charset="0"/>
                </a:rPr>
                <a:t>ব্যাংকের নতুন শাখা প্রদান </a:t>
              </a:r>
              <a:endParaRPr lang="en-US" altLang="en-US" sz="2000">
                <a:solidFill>
                  <a:srgbClr val="000000"/>
                </a:solidFill>
                <a:latin typeface="NikoshBAN" pitchFamily="2" charset="0"/>
                <a:cs typeface="NikoshBAN" pitchFamily="2" charset="0"/>
              </a:endParaRPr>
            </a:p>
          </p:txBody>
        </p:sp>
      </p:grpSp>
      <p:grpSp>
        <p:nvGrpSpPr>
          <p:cNvPr id="23569" name="Left Arrow 7"/>
          <p:cNvGrpSpPr/>
          <p:nvPr/>
        </p:nvGrpSpPr>
        <p:grpSpPr>
          <a:xfrm>
            <a:off x="1573212" y="3157538"/>
            <a:ext cx="2266950" cy="1536700"/>
            <a:chOff x="1572768" y="3157728"/>
            <a:chExt cx="2267712" cy="1536192"/>
          </a:xfrm>
        </p:grpSpPr>
        <p:pic>
          <p:nvPicPr>
            <p:cNvPr id="23570" name="Left Arrow 7"/>
            <p:cNvPicPr>
              <a:picLocks noChangeAspect="1"/>
            </p:cNvPicPr>
            <p:nvPr/>
          </p:nvPicPr>
          <p:blipFill>
            <a:blip r:embed="rId7"/>
            <a:stretch>
              <a:fillRect/>
            </a:stretch>
          </p:blipFill>
          <p:spPr>
            <a:xfrm>
              <a:off x="1572768" y="3157728"/>
              <a:ext cx="2267712" cy="1536192"/>
            </a:xfrm>
            <a:prstGeom prst="rect">
              <a:avLst/>
            </a:prstGeom>
            <a:noFill/>
            <a:ln>
              <a:noFill/>
              <a:miter lim="800000"/>
            </a:ln>
          </p:spPr>
        </p:pic>
        <p:sp>
          <p:nvSpPr>
            <p:cNvPr id="23571" name="Rectangle 20498"/>
            <p:cNvSpPr/>
            <p:nvPr/>
          </p:nvSpPr>
          <p:spPr>
            <a:xfrm rot="12600000">
              <a:off x="1535835" y="3751426"/>
              <a:ext cx="2290695" cy="2713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72" name="Freeform 8"/>
          <p:cNvGrpSpPr/>
          <p:nvPr/>
        </p:nvGrpSpPr>
        <p:grpSpPr>
          <a:xfrm>
            <a:off x="1073150" y="2816225"/>
            <a:ext cx="1358900" cy="1023938"/>
            <a:chOff x="1072896" y="2816352"/>
            <a:chExt cx="1359408" cy="1024128"/>
          </a:xfrm>
        </p:grpSpPr>
        <p:pic>
          <p:nvPicPr>
            <p:cNvPr id="23573" name="Freeform 8"/>
            <p:cNvPicPr>
              <a:picLocks noChangeAspect="1"/>
            </p:cNvPicPr>
            <p:nvPr/>
          </p:nvPicPr>
          <p:blipFill>
            <a:blip r:embed="rId8"/>
            <a:stretch>
              <a:fillRect/>
            </a:stretch>
          </p:blipFill>
          <p:spPr>
            <a:xfrm>
              <a:off x="1072896" y="2816352"/>
              <a:ext cx="1359408" cy="1024128"/>
            </a:xfrm>
            <a:prstGeom prst="rect">
              <a:avLst/>
            </a:prstGeom>
            <a:noFill/>
            <a:ln>
              <a:noFill/>
              <a:miter lim="800000"/>
            </a:ln>
          </p:spPr>
        </p:pic>
        <p:sp>
          <p:nvSpPr>
            <p:cNvPr id="23574" name="Rectangle 20501"/>
            <p:cNvSpPr/>
            <p:nvPr/>
          </p:nvSpPr>
          <p:spPr>
            <a:xfrm>
              <a:off x="1138684" y="2861963"/>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BD" altLang="en-US" sz="2000">
                  <a:solidFill>
                    <a:srgbClr val="000000"/>
                  </a:solidFill>
                  <a:latin typeface="NikoshBAN" pitchFamily="2" charset="0"/>
                  <a:cs typeface="NikoshBAN" pitchFamily="2" charset="0"/>
                </a:rPr>
                <a:t>নিকাশ ঘর </a:t>
              </a:r>
              <a:endParaRPr lang="en-US" altLang="en-US" sz="2000">
                <a:solidFill>
                  <a:srgbClr val="000000"/>
                </a:solidFill>
                <a:latin typeface="NikoshBAN" pitchFamily="2" charset="0"/>
                <a:cs typeface="NikoshBAN" pitchFamily="2" charset="0"/>
              </a:endParaRPr>
            </a:p>
          </p:txBody>
        </p:sp>
      </p:grpSp>
      <p:grpSp>
        <p:nvGrpSpPr>
          <p:cNvPr id="23575" name="Left Arrow 9"/>
          <p:cNvGrpSpPr/>
          <p:nvPr/>
        </p:nvGrpSpPr>
        <p:grpSpPr>
          <a:xfrm>
            <a:off x="2505075" y="2225675"/>
            <a:ext cx="1816100" cy="2066925"/>
            <a:chOff x="2505456" y="2225040"/>
            <a:chExt cx="1816608" cy="2066544"/>
          </a:xfrm>
        </p:grpSpPr>
        <p:pic>
          <p:nvPicPr>
            <p:cNvPr id="23576" name="Left Arrow 9"/>
            <p:cNvPicPr>
              <a:picLocks noChangeAspect="1"/>
            </p:cNvPicPr>
            <p:nvPr/>
          </p:nvPicPr>
          <p:blipFill>
            <a:blip r:embed="rId9"/>
            <a:stretch>
              <a:fillRect/>
            </a:stretch>
          </p:blipFill>
          <p:spPr>
            <a:xfrm>
              <a:off x="2505456" y="2225040"/>
              <a:ext cx="1816608" cy="2066544"/>
            </a:xfrm>
            <a:prstGeom prst="rect">
              <a:avLst/>
            </a:prstGeom>
            <a:noFill/>
            <a:ln>
              <a:noFill/>
              <a:miter lim="800000"/>
            </a:ln>
          </p:spPr>
        </p:pic>
        <p:sp>
          <p:nvSpPr>
            <p:cNvPr id="23577" name="Rectangle 20504"/>
            <p:cNvSpPr/>
            <p:nvPr/>
          </p:nvSpPr>
          <p:spPr>
            <a:xfrm rot="13740000">
              <a:off x="2249938" y="3088997"/>
              <a:ext cx="2317881" cy="271351"/>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78" name="Freeform 10"/>
          <p:cNvGrpSpPr/>
          <p:nvPr/>
        </p:nvGrpSpPr>
        <p:grpSpPr>
          <a:xfrm>
            <a:off x="2036762" y="1852612"/>
            <a:ext cx="1304925" cy="1017588"/>
            <a:chOff x="2036064" y="1853184"/>
            <a:chExt cx="1304544" cy="1018032"/>
          </a:xfrm>
        </p:grpSpPr>
        <p:pic>
          <p:nvPicPr>
            <p:cNvPr id="23579" name="Freeform 10"/>
            <p:cNvPicPr>
              <a:picLocks noChangeAspect="1"/>
            </p:cNvPicPr>
            <p:nvPr/>
          </p:nvPicPr>
          <p:blipFill>
            <a:blip r:embed="rId10"/>
            <a:stretch>
              <a:fillRect/>
            </a:stretch>
          </p:blipFill>
          <p:spPr>
            <a:xfrm>
              <a:off x="2036064" y="1853184"/>
              <a:ext cx="1304544" cy="1018032"/>
            </a:xfrm>
            <a:prstGeom prst="rect">
              <a:avLst/>
            </a:prstGeom>
            <a:noFill/>
            <a:ln>
              <a:noFill/>
              <a:miter lim="800000"/>
            </a:ln>
          </p:spPr>
        </p:pic>
        <p:sp>
          <p:nvSpPr>
            <p:cNvPr id="23580" name="Rectangle 20507"/>
            <p:cNvSpPr/>
            <p:nvPr/>
          </p:nvSpPr>
          <p:spPr>
            <a:xfrm>
              <a:off x="2106481" y="1894256"/>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a:solidFill>
                    <a:srgbClr val="000000"/>
                  </a:solidFill>
                  <a:latin typeface="NikoshBAN" pitchFamily="2" charset="0"/>
                  <a:cs typeface="NikoshBAN" pitchFamily="2" charset="0"/>
                </a:rPr>
                <a:t>ঋণ আদায়</a:t>
              </a:r>
              <a:endParaRPr lang="en-US" altLang="en-US" sz="2000">
                <a:solidFill>
                  <a:srgbClr val="000000"/>
                </a:solidFill>
                <a:latin typeface="NikoshBAN" pitchFamily="2" charset="0"/>
                <a:cs typeface="NikoshBAN" pitchFamily="2" charset="0"/>
              </a:endParaRPr>
            </a:p>
          </p:txBody>
        </p:sp>
      </p:grpSp>
      <p:grpSp>
        <p:nvGrpSpPr>
          <p:cNvPr id="23581" name="Left Arrow 11"/>
          <p:cNvGrpSpPr/>
          <p:nvPr/>
        </p:nvGrpSpPr>
        <p:grpSpPr>
          <a:xfrm>
            <a:off x="3700462" y="1639888"/>
            <a:ext cx="1225550" cy="2481262"/>
            <a:chOff x="3700272" y="1639824"/>
            <a:chExt cx="1225296" cy="2481072"/>
          </a:xfrm>
        </p:grpSpPr>
        <p:pic>
          <p:nvPicPr>
            <p:cNvPr id="23582" name="Left Arrow 11"/>
            <p:cNvPicPr>
              <a:picLocks noChangeAspect="1"/>
            </p:cNvPicPr>
            <p:nvPr/>
          </p:nvPicPr>
          <p:blipFill>
            <a:blip r:embed="rId11"/>
            <a:stretch>
              <a:fillRect/>
            </a:stretch>
          </p:blipFill>
          <p:spPr>
            <a:xfrm>
              <a:off x="3700272" y="1639824"/>
              <a:ext cx="1225296" cy="2481072"/>
            </a:xfrm>
            <a:prstGeom prst="rect">
              <a:avLst/>
            </a:prstGeom>
            <a:noFill/>
            <a:ln>
              <a:noFill/>
              <a:miter lim="800000"/>
            </a:ln>
          </p:spPr>
        </p:pic>
        <p:sp>
          <p:nvSpPr>
            <p:cNvPr id="23583" name="Rectangle 20510"/>
            <p:cNvSpPr/>
            <p:nvPr/>
          </p:nvSpPr>
          <p:spPr>
            <a:xfrm rot="14940000">
              <a:off x="3115254" y="2680040"/>
              <a:ext cx="2341134" cy="271351"/>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84" name="Freeform 12"/>
          <p:cNvGrpSpPr/>
          <p:nvPr/>
        </p:nvGrpSpPr>
        <p:grpSpPr>
          <a:xfrm>
            <a:off x="3260725" y="1163638"/>
            <a:ext cx="1262062" cy="1212850"/>
            <a:chOff x="3261360" y="1164336"/>
            <a:chExt cx="1261872" cy="1213104"/>
          </a:xfrm>
        </p:grpSpPr>
        <p:pic>
          <p:nvPicPr>
            <p:cNvPr id="23585" name="Freeform 12"/>
            <p:cNvPicPr>
              <a:picLocks noChangeAspect="1"/>
            </p:cNvPicPr>
            <p:nvPr/>
          </p:nvPicPr>
          <p:blipFill>
            <a:blip r:embed="rId12"/>
            <a:stretch>
              <a:fillRect/>
            </a:stretch>
          </p:blipFill>
          <p:spPr>
            <a:xfrm>
              <a:off x="3261360" y="1164336"/>
              <a:ext cx="1261872" cy="1213104"/>
            </a:xfrm>
            <a:prstGeom prst="rect">
              <a:avLst/>
            </a:prstGeom>
            <a:noFill/>
            <a:ln>
              <a:noFill/>
              <a:miter lim="800000"/>
            </a:ln>
          </p:spPr>
        </p:pic>
        <p:sp>
          <p:nvSpPr>
            <p:cNvPr id="23586" name="Rectangle 20513"/>
            <p:cNvSpPr/>
            <p:nvPr/>
          </p:nvSpPr>
          <p:spPr>
            <a:xfrm>
              <a:off x="3325976" y="1272951"/>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a:solidFill>
                    <a:srgbClr val="000000"/>
                  </a:solidFill>
                  <a:latin typeface="NikoshBAN" pitchFamily="2" charset="0"/>
                  <a:cs typeface="NikoshBAN" pitchFamily="2" charset="0"/>
                </a:rPr>
                <a:t>বৈদেশিক বাণিজ্যে উন্নয়ন </a:t>
              </a:r>
              <a:endParaRPr lang="en-US" altLang="en-US" sz="2000">
                <a:solidFill>
                  <a:srgbClr val="000000"/>
                </a:solidFill>
                <a:latin typeface="NikoshBAN" pitchFamily="2" charset="0"/>
                <a:cs typeface="NikoshBAN" pitchFamily="2" charset="0"/>
              </a:endParaRPr>
            </a:p>
          </p:txBody>
        </p:sp>
      </p:grpSp>
      <p:grpSp>
        <p:nvGrpSpPr>
          <p:cNvPr id="23587" name="Left Arrow 13"/>
          <p:cNvGrpSpPr/>
          <p:nvPr/>
        </p:nvGrpSpPr>
        <p:grpSpPr>
          <a:xfrm>
            <a:off x="4949825" y="1474788"/>
            <a:ext cx="566738" cy="2590800"/>
            <a:chOff x="4949952" y="1475232"/>
            <a:chExt cx="566928" cy="2590800"/>
          </a:xfrm>
        </p:grpSpPr>
        <p:pic>
          <p:nvPicPr>
            <p:cNvPr id="23588" name="Left Arrow 13"/>
            <p:cNvPicPr>
              <a:picLocks noChangeAspect="1"/>
            </p:cNvPicPr>
            <p:nvPr/>
          </p:nvPicPr>
          <p:blipFill>
            <a:blip r:embed="rId13"/>
            <a:stretch>
              <a:fillRect/>
            </a:stretch>
          </p:blipFill>
          <p:spPr>
            <a:xfrm>
              <a:off x="4949952" y="1475232"/>
              <a:ext cx="566928" cy="2590800"/>
            </a:xfrm>
            <a:prstGeom prst="rect">
              <a:avLst/>
            </a:prstGeom>
            <a:noFill/>
            <a:ln>
              <a:noFill/>
              <a:miter lim="800000"/>
            </a:ln>
          </p:spPr>
        </p:pic>
        <p:sp>
          <p:nvSpPr>
            <p:cNvPr id="23589" name="Rectangle 20516"/>
            <p:cNvSpPr/>
            <p:nvPr/>
          </p:nvSpPr>
          <p:spPr>
            <a:xfrm rot="16200000">
              <a:off x="4058736" y="2541923"/>
              <a:ext cx="2348917" cy="271351"/>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90" name="Freeform 14"/>
          <p:cNvGrpSpPr/>
          <p:nvPr/>
        </p:nvGrpSpPr>
        <p:grpSpPr>
          <a:xfrm>
            <a:off x="4608512" y="950912"/>
            <a:ext cx="1322388" cy="1212850"/>
            <a:chOff x="4608576" y="950976"/>
            <a:chExt cx="1322832" cy="1213104"/>
          </a:xfrm>
        </p:grpSpPr>
        <p:pic>
          <p:nvPicPr>
            <p:cNvPr id="23591" name="Freeform 14"/>
            <p:cNvPicPr>
              <a:picLocks noChangeAspect="1"/>
            </p:cNvPicPr>
            <p:nvPr/>
          </p:nvPicPr>
          <p:blipFill>
            <a:blip r:embed="rId14"/>
            <a:stretch>
              <a:fillRect/>
            </a:stretch>
          </p:blipFill>
          <p:spPr>
            <a:xfrm>
              <a:off x="4608576" y="950976"/>
              <a:ext cx="1322832" cy="1213104"/>
            </a:xfrm>
            <a:prstGeom prst="rect">
              <a:avLst/>
            </a:prstGeom>
            <a:noFill/>
            <a:ln>
              <a:noFill/>
              <a:miter lim="800000"/>
            </a:ln>
          </p:spPr>
        </p:pic>
        <p:sp>
          <p:nvSpPr>
            <p:cNvPr id="23592" name="Rectangle 20519"/>
            <p:cNvSpPr/>
            <p:nvPr/>
          </p:nvSpPr>
          <p:spPr>
            <a:xfrm>
              <a:off x="4677796" y="1058863"/>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a:solidFill>
                    <a:srgbClr val="000000"/>
                  </a:solidFill>
                  <a:latin typeface="NikoshBAN" pitchFamily="2" charset="0"/>
                  <a:cs typeface="NikoshBAN" pitchFamily="2" charset="0"/>
                </a:rPr>
                <a:t>ঋণের সর্বশেষ আশ্রয়স্থল </a:t>
              </a:r>
              <a:endParaRPr lang="en-US" altLang="en-US" sz="2000">
                <a:solidFill>
                  <a:srgbClr val="000000"/>
                </a:solidFill>
                <a:latin typeface="NikoshBAN" pitchFamily="2" charset="0"/>
                <a:cs typeface="NikoshBAN" pitchFamily="2" charset="0"/>
              </a:endParaRPr>
            </a:p>
          </p:txBody>
        </p:sp>
      </p:grpSp>
      <p:grpSp>
        <p:nvGrpSpPr>
          <p:cNvPr id="23593" name="Left Arrow 15"/>
          <p:cNvGrpSpPr/>
          <p:nvPr/>
        </p:nvGrpSpPr>
        <p:grpSpPr>
          <a:xfrm>
            <a:off x="5541962" y="1639888"/>
            <a:ext cx="1225550" cy="2481262"/>
            <a:chOff x="5541264" y="1639824"/>
            <a:chExt cx="1225296" cy="2481072"/>
          </a:xfrm>
        </p:grpSpPr>
        <p:pic>
          <p:nvPicPr>
            <p:cNvPr id="23594" name="Left Arrow 15"/>
            <p:cNvPicPr>
              <a:picLocks noChangeAspect="1"/>
            </p:cNvPicPr>
            <p:nvPr/>
          </p:nvPicPr>
          <p:blipFill>
            <a:blip r:embed="rId15"/>
            <a:stretch>
              <a:fillRect/>
            </a:stretch>
          </p:blipFill>
          <p:spPr>
            <a:xfrm>
              <a:off x="5541264" y="1639824"/>
              <a:ext cx="1225296" cy="2481072"/>
            </a:xfrm>
            <a:prstGeom prst="rect">
              <a:avLst/>
            </a:prstGeom>
            <a:noFill/>
            <a:ln>
              <a:noFill/>
              <a:miter lim="800000"/>
            </a:ln>
          </p:spPr>
        </p:pic>
        <p:sp>
          <p:nvSpPr>
            <p:cNvPr id="23595" name="Rectangle 20522"/>
            <p:cNvSpPr/>
            <p:nvPr/>
          </p:nvSpPr>
          <p:spPr>
            <a:xfrm rot="17400000">
              <a:off x="5009998" y="2680040"/>
              <a:ext cx="2341134" cy="271351"/>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596" name="Freeform 16"/>
          <p:cNvGrpSpPr/>
          <p:nvPr/>
        </p:nvGrpSpPr>
        <p:grpSpPr>
          <a:xfrm>
            <a:off x="5962650" y="1047750"/>
            <a:ext cx="1243012" cy="1384300"/>
            <a:chOff x="5961888" y="1048512"/>
            <a:chExt cx="1243584" cy="1383792"/>
          </a:xfrm>
        </p:grpSpPr>
        <p:pic>
          <p:nvPicPr>
            <p:cNvPr id="23597" name="Freeform 16"/>
            <p:cNvPicPr>
              <a:picLocks noChangeAspect="1"/>
            </p:cNvPicPr>
            <p:nvPr/>
          </p:nvPicPr>
          <p:blipFill>
            <a:blip r:embed="rId16"/>
            <a:stretch>
              <a:fillRect/>
            </a:stretch>
          </p:blipFill>
          <p:spPr>
            <a:xfrm>
              <a:off x="5961888" y="1048512"/>
              <a:ext cx="1243584" cy="1383792"/>
            </a:xfrm>
            <a:prstGeom prst="rect">
              <a:avLst/>
            </a:prstGeom>
            <a:noFill/>
            <a:ln>
              <a:noFill/>
              <a:miter lim="800000"/>
            </a:ln>
          </p:spPr>
        </p:pic>
        <p:sp>
          <p:nvSpPr>
            <p:cNvPr id="23598" name="Rectangle 20525"/>
            <p:cNvSpPr/>
            <p:nvPr/>
          </p:nvSpPr>
          <p:spPr>
            <a:xfrm>
              <a:off x="6029617" y="1092455"/>
              <a:ext cx="1110794" cy="1249544"/>
            </a:xfrm>
            <a:prstGeom prst="rect">
              <a:avLst/>
            </a:prstGeom>
            <a:noFill/>
            <a:ln>
              <a:noFill/>
              <a:miter lim="800000"/>
            </a:ln>
          </p:spPr>
          <p:txBody>
            <a:bodyPr lIns="63010" tIns="63010" rIns="63010" bIns="63010"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711200" eaLnBrk="1" hangingPunct="1">
                <a:lnSpc>
                  <a:spcPct val="90000"/>
                </a:lnSpc>
                <a:spcAft>
                  <a:spcPct val="35000"/>
                </a:spcAft>
              </a:pPr>
              <a:r>
                <a:rPr lang="bn-IN" altLang="en-US" sz="1600" b="1">
                  <a:solidFill>
                    <a:srgbClr val="000000"/>
                  </a:solidFill>
                  <a:latin typeface="NikoshBAN" pitchFamily="2" charset="0"/>
                  <a:cs typeface="NikoshBAN" pitchFamily="2" charset="0"/>
                </a:rPr>
                <a:t>বাণিজ্যিক ব্যাংকের কার্যাবলী নিয়ন্ত্রণ </a:t>
              </a:r>
              <a:endParaRPr lang="en-US" altLang="en-US" sz="1600" b="1">
                <a:solidFill>
                  <a:srgbClr val="000000"/>
                </a:solidFill>
                <a:latin typeface="NikoshBAN" pitchFamily="2" charset="0"/>
                <a:cs typeface="NikoshBAN" pitchFamily="2" charset="0"/>
              </a:endParaRPr>
            </a:p>
          </p:txBody>
        </p:sp>
      </p:grpSp>
      <p:grpSp>
        <p:nvGrpSpPr>
          <p:cNvPr id="23599" name="Left Arrow 17"/>
          <p:cNvGrpSpPr/>
          <p:nvPr/>
        </p:nvGrpSpPr>
        <p:grpSpPr>
          <a:xfrm>
            <a:off x="6145212" y="2225675"/>
            <a:ext cx="1816100" cy="2066925"/>
            <a:chOff x="6144768" y="2225040"/>
            <a:chExt cx="1816608" cy="2066544"/>
          </a:xfrm>
        </p:grpSpPr>
        <p:pic>
          <p:nvPicPr>
            <p:cNvPr id="23600" name="Left Arrow 17"/>
            <p:cNvPicPr>
              <a:picLocks noChangeAspect="1"/>
            </p:cNvPicPr>
            <p:nvPr/>
          </p:nvPicPr>
          <p:blipFill>
            <a:blip r:embed="rId17"/>
            <a:stretch>
              <a:fillRect/>
            </a:stretch>
          </p:blipFill>
          <p:spPr>
            <a:xfrm>
              <a:off x="6144768" y="2225040"/>
              <a:ext cx="1816608" cy="2066544"/>
            </a:xfrm>
            <a:prstGeom prst="rect">
              <a:avLst/>
            </a:prstGeom>
            <a:noFill/>
            <a:ln>
              <a:noFill/>
              <a:miter lim="800000"/>
            </a:ln>
          </p:spPr>
        </p:pic>
        <p:sp>
          <p:nvSpPr>
            <p:cNvPr id="23601" name="Rectangle 20528"/>
            <p:cNvSpPr/>
            <p:nvPr/>
          </p:nvSpPr>
          <p:spPr>
            <a:xfrm rot="18600000">
              <a:off x="5898568" y="3088997"/>
              <a:ext cx="2317881" cy="271351"/>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602" name="Freeform 18"/>
          <p:cNvGrpSpPr/>
          <p:nvPr/>
        </p:nvGrpSpPr>
        <p:grpSpPr>
          <a:xfrm>
            <a:off x="7181850" y="1852612"/>
            <a:ext cx="1285875" cy="1017588"/>
            <a:chOff x="7181088" y="1853184"/>
            <a:chExt cx="1286256" cy="1018032"/>
          </a:xfrm>
        </p:grpSpPr>
        <p:pic>
          <p:nvPicPr>
            <p:cNvPr id="23603" name="Freeform 18"/>
            <p:cNvPicPr>
              <a:picLocks noChangeAspect="1"/>
            </p:cNvPicPr>
            <p:nvPr/>
          </p:nvPicPr>
          <p:blipFill>
            <a:blip r:embed="rId18"/>
            <a:stretch>
              <a:fillRect/>
            </a:stretch>
          </p:blipFill>
          <p:spPr>
            <a:xfrm>
              <a:off x="7181088" y="1853184"/>
              <a:ext cx="1286256" cy="1018032"/>
            </a:xfrm>
            <a:prstGeom prst="rect">
              <a:avLst/>
            </a:prstGeom>
            <a:noFill/>
            <a:ln>
              <a:noFill/>
              <a:miter lim="800000"/>
            </a:ln>
          </p:spPr>
        </p:pic>
        <p:sp>
          <p:nvSpPr>
            <p:cNvPr id="23604" name="Rectangle 20531"/>
            <p:cNvSpPr/>
            <p:nvPr/>
          </p:nvSpPr>
          <p:spPr>
            <a:xfrm>
              <a:off x="7249113" y="1894256"/>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a:solidFill>
                    <a:srgbClr val="000000"/>
                  </a:solidFill>
                  <a:latin typeface="NikoshBAN" pitchFamily="2" charset="0"/>
                  <a:cs typeface="NikoshBAN" pitchFamily="2" charset="0"/>
                </a:rPr>
                <a:t> হিসাবপত্র পরীক্ষা </a:t>
              </a:r>
              <a:endParaRPr lang="en-US" altLang="en-US" sz="2000">
                <a:solidFill>
                  <a:srgbClr val="000000"/>
                </a:solidFill>
                <a:latin typeface="NikoshBAN" pitchFamily="2" charset="0"/>
                <a:cs typeface="NikoshBAN" pitchFamily="2" charset="0"/>
              </a:endParaRPr>
            </a:p>
          </p:txBody>
        </p:sp>
      </p:grpSp>
      <p:grpSp>
        <p:nvGrpSpPr>
          <p:cNvPr id="23605" name="Left Arrow 19"/>
          <p:cNvGrpSpPr/>
          <p:nvPr/>
        </p:nvGrpSpPr>
        <p:grpSpPr>
          <a:xfrm>
            <a:off x="6626225" y="3157538"/>
            <a:ext cx="2266950" cy="1536700"/>
            <a:chOff x="6626352" y="3157728"/>
            <a:chExt cx="2267712" cy="1536192"/>
          </a:xfrm>
        </p:grpSpPr>
        <p:pic>
          <p:nvPicPr>
            <p:cNvPr id="23606" name="Left Arrow 19"/>
            <p:cNvPicPr>
              <a:picLocks noChangeAspect="1"/>
            </p:cNvPicPr>
            <p:nvPr/>
          </p:nvPicPr>
          <p:blipFill>
            <a:blip r:embed="rId19"/>
            <a:stretch>
              <a:fillRect/>
            </a:stretch>
          </p:blipFill>
          <p:spPr>
            <a:xfrm>
              <a:off x="6626352" y="3157728"/>
              <a:ext cx="2267712" cy="1536192"/>
            </a:xfrm>
            <a:prstGeom prst="rect">
              <a:avLst/>
            </a:prstGeom>
            <a:noFill/>
            <a:ln>
              <a:noFill/>
              <a:miter lim="800000"/>
            </a:ln>
          </p:spPr>
        </p:pic>
        <p:sp>
          <p:nvSpPr>
            <p:cNvPr id="23607" name="Rectangle 20534"/>
            <p:cNvSpPr/>
            <p:nvPr/>
          </p:nvSpPr>
          <p:spPr>
            <a:xfrm rot="19740000">
              <a:off x="6639859" y="3751426"/>
              <a:ext cx="2290695" cy="2713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608" name="Freeform 20"/>
          <p:cNvGrpSpPr/>
          <p:nvPr/>
        </p:nvGrpSpPr>
        <p:grpSpPr>
          <a:xfrm>
            <a:off x="8083550" y="2816225"/>
            <a:ext cx="1481138" cy="1023938"/>
            <a:chOff x="8083296" y="2816352"/>
            <a:chExt cx="1481328" cy="1024128"/>
          </a:xfrm>
        </p:grpSpPr>
        <p:pic>
          <p:nvPicPr>
            <p:cNvPr id="23609" name="Freeform 20"/>
            <p:cNvPicPr>
              <a:picLocks noChangeAspect="1"/>
            </p:cNvPicPr>
            <p:nvPr/>
          </p:nvPicPr>
          <p:blipFill>
            <a:blip r:embed="rId20"/>
            <a:stretch>
              <a:fillRect/>
            </a:stretch>
          </p:blipFill>
          <p:spPr>
            <a:xfrm>
              <a:off x="8083296" y="2816352"/>
              <a:ext cx="1481328" cy="1024128"/>
            </a:xfrm>
            <a:prstGeom prst="rect">
              <a:avLst/>
            </a:prstGeom>
            <a:noFill/>
            <a:ln>
              <a:noFill/>
              <a:miter lim="800000"/>
            </a:ln>
          </p:spPr>
        </p:pic>
        <p:sp>
          <p:nvSpPr>
            <p:cNvPr id="23610" name="Rectangle 20537"/>
            <p:cNvSpPr/>
            <p:nvPr/>
          </p:nvSpPr>
          <p:spPr>
            <a:xfrm>
              <a:off x="8216909" y="2861963"/>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a:solidFill>
                    <a:srgbClr val="000000"/>
                  </a:solidFill>
                  <a:latin typeface="NikoshBAN" pitchFamily="2" charset="0"/>
                  <a:cs typeface="NikoshBAN" pitchFamily="2" charset="0"/>
                </a:rPr>
                <a:t>উপদেষ্টা ও পরামর্শদাতা </a:t>
              </a:r>
              <a:endParaRPr lang="en-US" altLang="en-US" sz="2000">
                <a:solidFill>
                  <a:srgbClr val="000000"/>
                </a:solidFill>
                <a:latin typeface="NikoshBAN" pitchFamily="2" charset="0"/>
                <a:cs typeface="NikoshBAN" pitchFamily="2" charset="0"/>
              </a:endParaRPr>
            </a:p>
          </p:txBody>
        </p:sp>
      </p:grpSp>
      <p:grpSp>
        <p:nvGrpSpPr>
          <p:cNvPr id="23611" name="Left Arrow 21"/>
          <p:cNvGrpSpPr/>
          <p:nvPr/>
        </p:nvGrpSpPr>
        <p:grpSpPr>
          <a:xfrm>
            <a:off x="6950075" y="4364038"/>
            <a:ext cx="2524125" cy="908050"/>
            <a:chOff x="6949440" y="4364736"/>
            <a:chExt cx="2523744" cy="908304"/>
          </a:xfrm>
        </p:grpSpPr>
        <p:pic>
          <p:nvPicPr>
            <p:cNvPr id="23612" name="Left Arrow 21"/>
            <p:cNvPicPr>
              <a:picLocks noChangeAspect="1"/>
            </p:cNvPicPr>
            <p:nvPr/>
          </p:nvPicPr>
          <p:blipFill>
            <a:blip r:embed="rId21"/>
            <a:stretch>
              <a:fillRect/>
            </a:stretch>
          </p:blipFill>
          <p:spPr>
            <a:xfrm>
              <a:off x="6949440" y="4364736"/>
              <a:ext cx="2523744" cy="908304"/>
            </a:xfrm>
            <a:prstGeom prst="rect">
              <a:avLst/>
            </a:prstGeom>
            <a:noFill/>
            <a:ln>
              <a:noFill/>
              <a:miter lim="800000"/>
            </a:ln>
          </p:spPr>
        </p:pic>
        <p:sp>
          <p:nvSpPr>
            <p:cNvPr id="23613" name="Rectangle 20540"/>
            <p:cNvSpPr/>
            <p:nvPr/>
          </p:nvSpPr>
          <p:spPr>
            <a:xfrm rot="20880000">
              <a:off x="7111055" y="4624251"/>
              <a:ext cx="2306668" cy="2713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614" name="Freeform 22"/>
          <p:cNvGrpSpPr/>
          <p:nvPr/>
        </p:nvGrpSpPr>
        <p:grpSpPr>
          <a:xfrm>
            <a:off x="8772525" y="4041775"/>
            <a:ext cx="1268412" cy="1066800"/>
            <a:chOff x="8772144" y="4041648"/>
            <a:chExt cx="1267968" cy="1066800"/>
          </a:xfrm>
        </p:grpSpPr>
        <p:pic>
          <p:nvPicPr>
            <p:cNvPr id="23615" name="Freeform 22"/>
            <p:cNvPicPr>
              <a:picLocks noChangeAspect="1"/>
            </p:cNvPicPr>
            <p:nvPr/>
          </p:nvPicPr>
          <p:blipFill>
            <a:blip r:embed="rId22"/>
            <a:stretch>
              <a:fillRect/>
            </a:stretch>
          </p:blipFill>
          <p:spPr>
            <a:xfrm>
              <a:off x="8772144" y="4041648"/>
              <a:ext cx="1267968" cy="1066800"/>
            </a:xfrm>
            <a:prstGeom prst="rect">
              <a:avLst/>
            </a:prstGeom>
            <a:noFill/>
            <a:ln>
              <a:noFill/>
              <a:miter lim="800000"/>
            </a:ln>
          </p:spPr>
        </p:pic>
        <p:sp>
          <p:nvSpPr>
            <p:cNvPr id="23616" name="Rectangle 20543"/>
            <p:cNvSpPr/>
            <p:nvPr/>
          </p:nvSpPr>
          <p:spPr>
            <a:xfrm>
              <a:off x="8838274" y="4081344"/>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b="1">
                  <a:solidFill>
                    <a:srgbClr val="000000"/>
                  </a:solidFill>
                  <a:latin typeface="NikoshBAN" pitchFamily="2" charset="0"/>
                  <a:cs typeface="NikoshBAN" pitchFamily="2" charset="0"/>
                </a:rPr>
                <a:t>তারল্য </a:t>
              </a:r>
            </a:p>
            <a:p>
              <a:pPr marL="0" lvl="0" indent="0" algn="ctr" defTabSz="889000" eaLnBrk="1" hangingPunct="1">
                <a:lnSpc>
                  <a:spcPct val="90000"/>
                </a:lnSpc>
                <a:spcAft>
                  <a:spcPct val="35000"/>
                </a:spcAft>
              </a:pPr>
              <a:r>
                <a:rPr lang="bn-IN" altLang="en-US" sz="2000" b="1">
                  <a:solidFill>
                    <a:srgbClr val="000000"/>
                  </a:solidFill>
                  <a:latin typeface="NikoshBAN" pitchFamily="2" charset="0"/>
                  <a:cs typeface="NikoshBAN" pitchFamily="2" charset="0"/>
                </a:rPr>
                <a:t>সংরক্ষ্ণণ </a:t>
              </a:r>
              <a:endParaRPr lang="en-US" altLang="en-US" sz="2000" b="1">
                <a:solidFill>
                  <a:srgbClr val="000000"/>
                </a:solidFill>
                <a:latin typeface="NikoshBAN" pitchFamily="2" charset="0"/>
                <a:cs typeface="NikoshBAN" pitchFamily="2" charset="0"/>
              </a:endParaRPr>
            </a:p>
          </p:txBody>
        </p:sp>
      </p:grpSp>
      <p:grpSp>
        <p:nvGrpSpPr>
          <p:cNvPr id="23617" name="Left Arrow 23"/>
          <p:cNvGrpSpPr/>
          <p:nvPr/>
        </p:nvGrpSpPr>
        <p:grpSpPr>
          <a:xfrm>
            <a:off x="7004050" y="5364162"/>
            <a:ext cx="2670175" cy="725488"/>
            <a:chOff x="7004304" y="5364480"/>
            <a:chExt cx="2670048" cy="725424"/>
          </a:xfrm>
        </p:grpSpPr>
        <p:pic>
          <p:nvPicPr>
            <p:cNvPr id="23618" name="Left Arrow 23"/>
            <p:cNvPicPr>
              <a:picLocks noChangeAspect="1"/>
            </p:cNvPicPr>
            <p:nvPr/>
          </p:nvPicPr>
          <p:blipFill>
            <a:blip r:embed="rId23"/>
            <a:stretch>
              <a:fillRect/>
            </a:stretch>
          </p:blipFill>
          <p:spPr>
            <a:xfrm>
              <a:off x="7004304" y="5364480"/>
              <a:ext cx="2670048" cy="725424"/>
            </a:xfrm>
            <a:prstGeom prst="rect">
              <a:avLst/>
            </a:prstGeom>
            <a:noFill/>
            <a:ln>
              <a:noFill/>
              <a:miter lim="800000"/>
            </a:ln>
          </p:spPr>
        </p:pic>
        <p:sp>
          <p:nvSpPr>
            <p:cNvPr id="23619" name="Rectangle 20546"/>
            <p:cNvSpPr/>
            <p:nvPr/>
          </p:nvSpPr>
          <p:spPr>
            <a:xfrm rot="360000">
              <a:off x="7182582" y="5606663"/>
              <a:ext cx="2432711" cy="2713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grpSp>
        <p:nvGrpSpPr>
          <p:cNvPr id="23620" name="Freeform 24"/>
          <p:cNvGrpSpPr/>
          <p:nvPr/>
        </p:nvGrpSpPr>
        <p:grpSpPr>
          <a:xfrm>
            <a:off x="8985250" y="5327650"/>
            <a:ext cx="1292225" cy="1212850"/>
            <a:chOff x="8985504" y="5327904"/>
            <a:chExt cx="1292352" cy="1213104"/>
          </a:xfrm>
        </p:grpSpPr>
        <p:pic>
          <p:nvPicPr>
            <p:cNvPr id="23621" name="Freeform 24"/>
            <p:cNvPicPr>
              <a:picLocks noChangeAspect="1"/>
            </p:cNvPicPr>
            <p:nvPr/>
          </p:nvPicPr>
          <p:blipFill>
            <a:blip r:embed="rId24"/>
            <a:stretch>
              <a:fillRect/>
            </a:stretch>
          </p:blipFill>
          <p:spPr>
            <a:xfrm>
              <a:off x="8985504" y="5327904"/>
              <a:ext cx="1292352" cy="1213104"/>
            </a:xfrm>
            <a:prstGeom prst="rect">
              <a:avLst/>
            </a:prstGeom>
            <a:noFill/>
            <a:ln>
              <a:noFill/>
              <a:miter lim="800000"/>
            </a:ln>
          </p:spPr>
        </p:pic>
        <p:sp>
          <p:nvSpPr>
            <p:cNvPr id="23622" name="Rectangle 20549"/>
            <p:cNvSpPr/>
            <p:nvPr/>
          </p:nvSpPr>
          <p:spPr>
            <a:xfrm>
              <a:off x="9052381" y="5433039"/>
              <a:ext cx="1110794" cy="888552"/>
            </a:xfrm>
            <a:prstGeom prst="rect">
              <a:avLst/>
            </a:prstGeom>
            <a:noFill/>
            <a:ln>
              <a:noFill/>
              <a:miter lim="800000"/>
            </a:ln>
          </p:spPr>
          <p:txBody>
            <a:bodyPr lIns="64125" tIns="64125" rIns="64125" bIns="64125"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889000" eaLnBrk="1" hangingPunct="1">
                <a:lnSpc>
                  <a:spcPct val="90000"/>
                </a:lnSpc>
                <a:spcAft>
                  <a:spcPct val="35000"/>
                </a:spcAft>
              </a:pPr>
              <a:r>
                <a:rPr lang="bn-IN" altLang="en-US" sz="2000" b="1">
                  <a:solidFill>
                    <a:srgbClr val="000000"/>
                  </a:solidFill>
                  <a:latin typeface="NikoshBAN" pitchFamily="2" charset="0"/>
                  <a:cs typeface="NikoshBAN" pitchFamily="2" charset="0"/>
                </a:rPr>
                <a:t>অন্যান্য ব্যাংকের প্রতিনিধি </a:t>
              </a:r>
              <a:endParaRPr lang="en-US" altLang="en-US" sz="2000" b="1">
                <a:solidFill>
                  <a:srgbClr val="000000"/>
                </a:solidFill>
                <a:latin typeface="NikoshBAN" pitchFamily="2" charset="0"/>
                <a:cs typeface="NikoshBAN" pitchFamily="2" charset="0"/>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arn(inVertical)">
                                      <p:cBhvr>
                                        <p:cTn id="7" dur="500"/>
                                        <p:tgtEl>
                                          <p:spTgt spid="2355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3617"/>
                                        </p:tgtEl>
                                        <p:attrNameLst>
                                          <p:attrName>style.visibility</p:attrName>
                                        </p:attrNameLst>
                                      </p:cBhvr>
                                      <p:to>
                                        <p:strVal val="visible"/>
                                      </p:to>
                                    </p:set>
                                    <p:animEffect transition="in" filter="wheel(1)">
                                      <p:cBhvr>
                                        <p:cTn id="12" dur="2000"/>
                                        <p:tgtEl>
                                          <p:spTgt spid="23617"/>
                                        </p:tgtEl>
                                      </p:cBhvr>
                                    </p:animEffect>
                                  </p:childTnLst>
                                </p:cTn>
                              </p:par>
                              <p:par>
                                <p:cTn id="13" presetID="21" presetClass="entr" presetSubtype="1" fill="hold" nodeType="withEffect">
                                  <p:stCondLst>
                                    <p:cond delay="0"/>
                                  </p:stCondLst>
                                  <p:childTnLst>
                                    <p:set>
                                      <p:cBhvr>
                                        <p:cTn id="14" dur="1" fill="hold">
                                          <p:stCondLst>
                                            <p:cond delay="0"/>
                                          </p:stCondLst>
                                        </p:cTn>
                                        <p:tgtEl>
                                          <p:spTgt spid="23620"/>
                                        </p:tgtEl>
                                        <p:attrNameLst>
                                          <p:attrName>style.visibility</p:attrName>
                                        </p:attrNameLst>
                                      </p:cBhvr>
                                      <p:to>
                                        <p:strVal val="visible"/>
                                      </p:to>
                                    </p:set>
                                    <p:animEffect transition="in" filter="wheel(1)">
                                      <p:cBhvr>
                                        <p:cTn id="15" dur="2000"/>
                                        <p:tgtEl>
                                          <p:spTgt spid="23620"/>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23614"/>
                                        </p:tgtEl>
                                        <p:attrNameLst>
                                          <p:attrName>style.visibility</p:attrName>
                                        </p:attrNameLst>
                                      </p:cBhvr>
                                      <p:to>
                                        <p:strVal val="visible"/>
                                      </p:to>
                                    </p:set>
                                    <p:animEffect transition="in" filter="wheel(1)">
                                      <p:cBhvr>
                                        <p:cTn id="20" dur="2000"/>
                                        <p:tgtEl>
                                          <p:spTgt spid="23614"/>
                                        </p:tgtEl>
                                      </p:cBhvr>
                                    </p:animEffect>
                                  </p:childTnLst>
                                </p:cTn>
                              </p:par>
                              <p:par>
                                <p:cTn id="21" presetID="21" presetClass="entr" presetSubtype="1" fill="hold" nodeType="withEffect">
                                  <p:stCondLst>
                                    <p:cond delay="0"/>
                                  </p:stCondLst>
                                  <p:childTnLst>
                                    <p:set>
                                      <p:cBhvr>
                                        <p:cTn id="22" dur="1" fill="hold">
                                          <p:stCondLst>
                                            <p:cond delay="0"/>
                                          </p:stCondLst>
                                        </p:cTn>
                                        <p:tgtEl>
                                          <p:spTgt spid="23611"/>
                                        </p:tgtEl>
                                        <p:attrNameLst>
                                          <p:attrName>style.visibility</p:attrName>
                                        </p:attrNameLst>
                                      </p:cBhvr>
                                      <p:to>
                                        <p:strVal val="visible"/>
                                      </p:to>
                                    </p:set>
                                    <p:animEffect transition="in" filter="wheel(1)">
                                      <p:cBhvr>
                                        <p:cTn id="23" dur="2000"/>
                                        <p:tgtEl>
                                          <p:spTgt spid="23611"/>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23608"/>
                                        </p:tgtEl>
                                        <p:attrNameLst>
                                          <p:attrName>style.visibility</p:attrName>
                                        </p:attrNameLst>
                                      </p:cBhvr>
                                      <p:to>
                                        <p:strVal val="visible"/>
                                      </p:to>
                                    </p:set>
                                    <p:animEffect transition="in" filter="wheel(1)">
                                      <p:cBhvr>
                                        <p:cTn id="28" dur="2000"/>
                                        <p:tgtEl>
                                          <p:spTgt spid="23608"/>
                                        </p:tgtEl>
                                      </p:cBhvr>
                                    </p:animEffect>
                                  </p:childTnLst>
                                </p:cTn>
                              </p:par>
                              <p:par>
                                <p:cTn id="29" presetID="21" presetClass="entr" presetSubtype="1" fill="hold" nodeType="withEffect">
                                  <p:stCondLst>
                                    <p:cond delay="0"/>
                                  </p:stCondLst>
                                  <p:childTnLst>
                                    <p:set>
                                      <p:cBhvr>
                                        <p:cTn id="30" dur="1" fill="hold">
                                          <p:stCondLst>
                                            <p:cond delay="0"/>
                                          </p:stCondLst>
                                        </p:cTn>
                                        <p:tgtEl>
                                          <p:spTgt spid="23605"/>
                                        </p:tgtEl>
                                        <p:attrNameLst>
                                          <p:attrName>style.visibility</p:attrName>
                                        </p:attrNameLst>
                                      </p:cBhvr>
                                      <p:to>
                                        <p:strVal val="visible"/>
                                      </p:to>
                                    </p:set>
                                    <p:animEffect transition="in" filter="wheel(1)">
                                      <p:cBhvr>
                                        <p:cTn id="31" dur="2000"/>
                                        <p:tgtEl>
                                          <p:spTgt spid="23605"/>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21" presetClass="entr" presetSubtype="1" fill="hold" nodeType="clickEffect">
                                  <p:stCondLst>
                                    <p:cond delay="0"/>
                                  </p:stCondLst>
                                  <p:childTnLst>
                                    <p:set>
                                      <p:cBhvr>
                                        <p:cTn id="35" dur="1" fill="hold">
                                          <p:stCondLst>
                                            <p:cond delay="0"/>
                                          </p:stCondLst>
                                        </p:cTn>
                                        <p:tgtEl>
                                          <p:spTgt spid="23602"/>
                                        </p:tgtEl>
                                        <p:attrNameLst>
                                          <p:attrName>style.visibility</p:attrName>
                                        </p:attrNameLst>
                                      </p:cBhvr>
                                      <p:to>
                                        <p:strVal val="visible"/>
                                      </p:to>
                                    </p:set>
                                    <p:animEffect transition="in" filter="wheel(1)">
                                      <p:cBhvr>
                                        <p:cTn id="36" dur="2000"/>
                                        <p:tgtEl>
                                          <p:spTgt spid="23602"/>
                                        </p:tgtEl>
                                      </p:cBhvr>
                                    </p:animEffect>
                                  </p:childTnLst>
                                </p:cTn>
                              </p:par>
                              <p:par>
                                <p:cTn id="37" presetID="21" presetClass="entr" presetSubtype="1" fill="hold" nodeType="withEffect">
                                  <p:stCondLst>
                                    <p:cond delay="0"/>
                                  </p:stCondLst>
                                  <p:childTnLst>
                                    <p:set>
                                      <p:cBhvr>
                                        <p:cTn id="38" dur="1" fill="hold">
                                          <p:stCondLst>
                                            <p:cond delay="0"/>
                                          </p:stCondLst>
                                        </p:cTn>
                                        <p:tgtEl>
                                          <p:spTgt spid="23599"/>
                                        </p:tgtEl>
                                        <p:attrNameLst>
                                          <p:attrName>style.visibility</p:attrName>
                                        </p:attrNameLst>
                                      </p:cBhvr>
                                      <p:to>
                                        <p:strVal val="visible"/>
                                      </p:to>
                                    </p:set>
                                    <p:animEffect transition="in" filter="wheel(1)">
                                      <p:cBhvr>
                                        <p:cTn id="39" dur="2000"/>
                                        <p:tgtEl>
                                          <p:spTgt spid="23599"/>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21" presetClass="entr" presetSubtype="1" fill="hold" nodeType="clickEffect">
                                  <p:stCondLst>
                                    <p:cond delay="0"/>
                                  </p:stCondLst>
                                  <p:childTnLst>
                                    <p:set>
                                      <p:cBhvr>
                                        <p:cTn id="43" dur="1" fill="hold">
                                          <p:stCondLst>
                                            <p:cond delay="0"/>
                                          </p:stCondLst>
                                        </p:cTn>
                                        <p:tgtEl>
                                          <p:spTgt spid="23596"/>
                                        </p:tgtEl>
                                        <p:attrNameLst>
                                          <p:attrName>style.visibility</p:attrName>
                                        </p:attrNameLst>
                                      </p:cBhvr>
                                      <p:to>
                                        <p:strVal val="visible"/>
                                      </p:to>
                                    </p:set>
                                    <p:animEffect transition="in" filter="wheel(1)">
                                      <p:cBhvr>
                                        <p:cTn id="44" dur="2000"/>
                                        <p:tgtEl>
                                          <p:spTgt spid="23596"/>
                                        </p:tgtEl>
                                      </p:cBhvr>
                                    </p:animEffect>
                                  </p:childTnLst>
                                </p:cTn>
                              </p:par>
                              <p:par>
                                <p:cTn id="45" presetID="21" presetClass="entr" presetSubtype="1" fill="hold" nodeType="withEffect">
                                  <p:stCondLst>
                                    <p:cond delay="0"/>
                                  </p:stCondLst>
                                  <p:childTnLst>
                                    <p:set>
                                      <p:cBhvr>
                                        <p:cTn id="46" dur="1" fill="hold">
                                          <p:stCondLst>
                                            <p:cond delay="0"/>
                                          </p:stCondLst>
                                        </p:cTn>
                                        <p:tgtEl>
                                          <p:spTgt spid="23593"/>
                                        </p:tgtEl>
                                        <p:attrNameLst>
                                          <p:attrName>style.visibility</p:attrName>
                                        </p:attrNameLst>
                                      </p:cBhvr>
                                      <p:to>
                                        <p:strVal val="visible"/>
                                      </p:to>
                                    </p:set>
                                    <p:animEffect transition="in" filter="wheel(1)">
                                      <p:cBhvr>
                                        <p:cTn id="47" dur="2000"/>
                                        <p:tgtEl>
                                          <p:spTgt spid="23593"/>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1" presetClass="entr" presetSubtype="1" fill="hold" nodeType="clickEffect">
                                  <p:stCondLst>
                                    <p:cond delay="0"/>
                                  </p:stCondLst>
                                  <p:childTnLst>
                                    <p:set>
                                      <p:cBhvr>
                                        <p:cTn id="51" dur="1" fill="hold">
                                          <p:stCondLst>
                                            <p:cond delay="0"/>
                                          </p:stCondLst>
                                        </p:cTn>
                                        <p:tgtEl>
                                          <p:spTgt spid="23590"/>
                                        </p:tgtEl>
                                        <p:attrNameLst>
                                          <p:attrName>style.visibility</p:attrName>
                                        </p:attrNameLst>
                                      </p:cBhvr>
                                      <p:to>
                                        <p:strVal val="visible"/>
                                      </p:to>
                                    </p:set>
                                    <p:animEffect transition="in" filter="wheel(1)">
                                      <p:cBhvr>
                                        <p:cTn id="52" dur="2000"/>
                                        <p:tgtEl>
                                          <p:spTgt spid="23590"/>
                                        </p:tgtEl>
                                      </p:cBhvr>
                                    </p:animEffect>
                                  </p:childTnLst>
                                </p:cTn>
                              </p:par>
                              <p:par>
                                <p:cTn id="53" presetID="21" presetClass="entr" presetSubtype="1" fill="hold" nodeType="withEffect">
                                  <p:stCondLst>
                                    <p:cond delay="0"/>
                                  </p:stCondLst>
                                  <p:childTnLst>
                                    <p:set>
                                      <p:cBhvr>
                                        <p:cTn id="54" dur="1" fill="hold">
                                          <p:stCondLst>
                                            <p:cond delay="0"/>
                                          </p:stCondLst>
                                        </p:cTn>
                                        <p:tgtEl>
                                          <p:spTgt spid="23587"/>
                                        </p:tgtEl>
                                        <p:attrNameLst>
                                          <p:attrName>style.visibility</p:attrName>
                                        </p:attrNameLst>
                                      </p:cBhvr>
                                      <p:to>
                                        <p:strVal val="visible"/>
                                      </p:to>
                                    </p:set>
                                    <p:animEffect transition="in" filter="wheel(1)">
                                      <p:cBhvr>
                                        <p:cTn id="55" dur="2000"/>
                                        <p:tgtEl>
                                          <p:spTgt spid="23587"/>
                                        </p:tgtEl>
                                      </p:cBhvr>
                                    </p:animEffect>
                                  </p:childTnLst>
                                </p:cTn>
                              </p:par>
                            </p:childTnLst>
                          </p:cTn>
                        </p:par>
                      </p:childTnLst>
                    </p:cTn>
                  </p:par>
                  <p:par>
                    <p:cTn id="56" fill="hold" nodeType="clickPar">
                      <p:stCondLst>
                        <p:cond delay="indefinite"/>
                      </p:stCondLst>
                      <p:childTnLst>
                        <p:par>
                          <p:cTn id="57" fill="hold" nodeType="afterGroup">
                            <p:stCondLst>
                              <p:cond delay="0"/>
                            </p:stCondLst>
                            <p:childTnLst>
                              <p:par>
                                <p:cTn id="58" presetID="21" presetClass="entr" presetSubtype="1" fill="hold" nodeType="clickEffect">
                                  <p:stCondLst>
                                    <p:cond delay="0"/>
                                  </p:stCondLst>
                                  <p:childTnLst>
                                    <p:set>
                                      <p:cBhvr>
                                        <p:cTn id="59" dur="1" fill="hold">
                                          <p:stCondLst>
                                            <p:cond delay="0"/>
                                          </p:stCondLst>
                                        </p:cTn>
                                        <p:tgtEl>
                                          <p:spTgt spid="23584"/>
                                        </p:tgtEl>
                                        <p:attrNameLst>
                                          <p:attrName>style.visibility</p:attrName>
                                        </p:attrNameLst>
                                      </p:cBhvr>
                                      <p:to>
                                        <p:strVal val="visible"/>
                                      </p:to>
                                    </p:set>
                                    <p:animEffect transition="in" filter="wheel(1)">
                                      <p:cBhvr>
                                        <p:cTn id="60" dur="2000"/>
                                        <p:tgtEl>
                                          <p:spTgt spid="23584"/>
                                        </p:tgtEl>
                                      </p:cBhvr>
                                    </p:animEffect>
                                  </p:childTnLst>
                                </p:cTn>
                              </p:par>
                              <p:par>
                                <p:cTn id="61" presetID="21" presetClass="entr" presetSubtype="1" fill="hold" nodeType="withEffect">
                                  <p:stCondLst>
                                    <p:cond delay="0"/>
                                  </p:stCondLst>
                                  <p:childTnLst>
                                    <p:set>
                                      <p:cBhvr>
                                        <p:cTn id="62" dur="1" fill="hold">
                                          <p:stCondLst>
                                            <p:cond delay="0"/>
                                          </p:stCondLst>
                                        </p:cTn>
                                        <p:tgtEl>
                                          <p:spTgt spid="23581"/>
                                        </p:tgtEl>
                                        <p:attrNameLst>
                                          <p:attrName>style.visibility</p:attrName>
                                        </p:attrNameLst>
                                      </p:cBhvr>
                                      <p:to>
                                        <p:strVal val="visible"/>
                                      </p:to>
                                    </p:set>
                                    <p:animEffect transition="in" filter="wheel(1)">
                                      <p:cBhvr>
                                        <p:cTn id="63" dur="2000"/>
                                        <p:tgtEl>
                                          <p:spTgt spid="23581"/>
                                        </p:tgtEl>
                                      </p:cBhvr>
                                    </p:animEffect>
                                  </p:childTnLst>
                                </p:cTn>
                              </p:par>
                            </p:childTnLst>
                          </p:cTn>
                        </p:par>
                      </p:childTnLst>
                    </p:cTn>
                  </p:par>
                  <p:par>
                    <p:cTn id="64" fill="hold" nodeType="clickPar">
                      <p:stCondLst>
                        <p:cond delay="indefinite"/>
                      </p:stCondLst>
                      <p:childTnLst>
                        <p:par>
                          <p:cTn id="65" fill="hold" nodeType="afterGroup">
                            <p:stCondLst>
                              <p:cond delay="0"/>
                            </p:stCondLst>
                            <p:childTnLst>
                              <p:par>
                                <p:cTn id="66" presetID="21" presetClass="entr" presetSubtype="1" fill="hold" nodeType="clickEffect">
                                  <p:stCondLst>
                                    <p:cond delay="0"/>
                                  </p:stCondLst>
                                  <p:childTnLst>
                                    <p:set>
                                      <p:cBhvr>
                                        <p:cTn id="67" dur="1" fill="hold">
                                          <p:stCondLst>
                                            <p:cond delay="0"/>
                                          </p:stCondLst>
                                        </p:cTn>
                                        <p:tgtEl>
                                          <p:spTgt spid="23578"/>
                                        </p:tgtEl>
                                        <p:attrNameLst>
                                          <p:attrName>style.visibility</p:attrName>
                                        </p:attrNameLst>
                                      </p:cBhvr>
                                      <p:to>
                                        <p:strVal val="visible"/>
                                      </p:to>
                                    </p:set>
                                    <p:animEffect transition="in" filter="wheel(1)">
                                      <p:cBhvr>
                                        <p:cTn id="68" dur="2000"/>
                                        <p:tgtEl>
                                          <p:spTgt spid="23578"/>
                                        </p:tgtEl>
                                      </p:cBhvr>
                                    </p:animEffect>
                                  </p:childTnLst>
                                </p:cTn>
                              </p:par>
                              <p:par>
                                <p:cTn id="69" presetID="21" presetClass="entr" presetSubtype="1" fill="hold" nodeType="withEffect">
                                  <p:stCondLst>
                                    <p:cond delay="0"/>
                                  </p:stCondLst>
                                  <p:childTnLst>
                                    <p:set>
                                      <p:cBhvr>
                                        <p:cTn id="70" dur="1" fill="hold">
                                          <p:stCondLst>
                                            <p:cond delay="0"/>
                                          </p:stCondLst>
                                        </p:cTn>
                                        <p:tgtEl>
                                          <p:spTgt spid="23575"/>
                                        </p:tgtEl>
                                        <p:attrNameLst>
                                          <p:attrName>style.visibility</p:attrName>
                                        </p:attrNameLst>
                                      </p:cBhvr>
                                      <p:to>
                                        <p:strVal val="visible"/>
                                      </p:to>
                                    </p:set>
                                    <p:animEffect transition="in" filter="wheel(1)">
                                      <p:cBhvr>
                                        <p:cTn id="71" dur="2000"/>
                                        <p:tgtEl>
                                          <p:spTgt spid="23575"/>
                                        </p:tgtEl>
                                      </p:cBhvr>
                                    </p:animEffect>
                                  </p:childTnLst>
                                </p:cTn>
                              </p:par>
                            </p:childTnLst>
                          </p:cTn>
                        </p:par>
                      </p:childTnLst>
                    </p:cTn>
                  </p:par>
                  <p:par>
                    <p:cTn id="72" fill="hold" nodeType="clickPar">
                      <p:stCondLst>
                        <p:cond delay="indefinite"/>
                      </p:stCondLst>
                      <p:childTnLst>
                        <p:par>
                          <p:cTn id="73" fill="hold" nodeType="afterGroup">
                            <p:stCondLst>
                              <p:cond delay="0"/>
                            </p:stCondLst>
                            <p:childTnLst>
                              <p:par>
                                <p:cTn id="74" presetID="21" presetClass="entr" presetSubtype="1" fill="hold" nodeType="clickEffect">
                                  <p:stCondLst>
                                    <p:cond delay="0"/>
                                  </p:stCondLst>
                                  <p:childTnLst>
                                    <p:set>
                                      <p:cBhvr>
                                        <p:cTn id="75" dur="1" fill="hold">
                                          <p:stCondLst>
                                            <p:cond delay="0"/>
                                          </p:stCondLst>
                                        </p:cTn>
                                        <p:tgtEl>
                                          <p:spTgt spid="23572"/>
                                        </p:tgtEl>
                                        <p:attrNameLst>
                                          <p:attrName>style.visibility</p:attrName>
                                        </p:attrNameLst>
                                      </p:cBhvr>
                                      <p:to>
                                        <p:strVal val="visible"/>
                                      </p:to>
                                    </p:set>
                                    <p:animEffect transition="in" filter="wheel(1)">
                                      <p:cBhvr>
                                        <p:cTn id="76" dur="2000"/>
                                        <p:tgtEl>
                                          <p:spTgt spid="23572"/>
                                        </p:tgtEl>
                                      </p:cBhvr>
                                    </p:animEffect>
                                  </p:childTnLst>
                                </p:cTn>
                              </p:par>
                              <p:par>
                                <p:cTn id="77" presetID="21" presetClass="entr" presetSubtype="1" fill="hold" nodeType="withEffect">
                                  <p:stCondLst>
                                    <p:cond delay="0"/>
                                  </p:stCondLst>
                                  <p:childTnLst>
                                    <p:set>
                                      <p:cBhvr>
                                        <p:cTn id="78" dur="1" fill="hold">
                                          <p:stCondLst>
                                            <p:cond delay="0"/>
                                          </p:stCondLst>
                                        </p:cTn>
                                        <p:tgtEl>
                                          <p:spTgt spid="23569"/>
                                        </p:tgtEl>
                                        <p:attrNameLst>
                                          <p:attrName>style.visibility</p:attrName>
                                        </p:attrNameLst>
                                      </p:cBhvr>
                                      <p:to>
                                        <p:strVal val="visible"/>
                                      </p:to>
                                    </p:set>
                                    <p:animEffect transition="in" filter="wheel(1)">
                                      <p:cBhvr>
                                        <p:cTn id="79" dur="2000"/>
                                        <p:tgtEl>
                                          <p:spTgt spid="23569"/>
                                        </p:tgtEl>
                                      </p:cBhvr>
                                    </p:animEffect>
                                  </p:childTnLst>
                                </p:cTn>
                              </p:par>
                            </p:childTnLst>
                          </p:cTn>
                        </p:par>
                      </p:childTnLst>
                    </p:cTn>
                  </p:par>
                  <p:par>
                    <p:cTn id="80" fill="hold" nodeType="clickPar">
                      <p:stCondLst>
                        <p:cond delay="indefinite"/>
                      </p:stCondLst>
                      <p:childTnLst>
                        <p:par>
                          <p:cTn id="81" fill="hold" nodeType="afterGroup">
                            <p:stCondLst>
                              <p:cond delay="0"/>
                            </p:stCondLst>
                            <p:childTnLst>
                              <p:par>
                                <p:cTn id="82" presetID="21" presetClass="entr" presetSubtype="1" fill="hold" nodeType="clickEffect">
                                  <p:stCondLst>
                                    <p:cond delay="0"/>
                                  </p:stCondLst>
                                  <p:childTnLst>
                                    <p:set>
                                      <p:cBhvr>
                                        <p:cTn id="83" dur="1" fill="hold">
                                          <p:stCondLst>
                                            <p:cond delay="0"/>
                                          </p:stCondLst>
                                        </p:cTn>
                                        <p:tgtEl>
                                          <p:spTgt spid="23563"/>
                                        </p:tgtEl>
                                        <p:attrNameLst>
                                          <p:attrName>style.visibility</p:attrName>
                                        </p:attrNameLst>
                                      </p:cBhvr>
                                      <p:to>
                                        <p:strVal val="visible"/>
                                      </p:to>
                                    </p:set>
                                    <p:animEffect transition="in" filter="wheel(1)">
                                      <p:cBhvr>
                                        <p:cTn id="84" dur="2000"/>
                                        <p:tgtEl>
                                          <p:spTgt spid="23563"/>
                                        </p:tgtEl>
                                      </p:cBhvr>
                                    </p:animEffect>
                                  </p:childTnLst>
                                </p:cTn>
                              </p:par>
                              <p:par>
                                <p:cTn id="85" presetID="21" presetClass="entr" presetSubtype="1" fill="hold" nodeType="withEffect">
                                  <p:stCondLst>
                                    <p:cond delay="0"/>
                                  </p:stCondLst>
                                  <p:childTnLst>
                                    <p:set>
                                      <p:cBhvr>
                                        <p:cTn id="86" dur="1" fill="hold">
                                          <p:stCondLst>
                                            <p:cond delay="0"/>
                                          </p:stCondLst>
                                        </p:cTn>
                                        <p:tgtEl>
                                          <p:spTgt spid="23566"/>
                                        </p:tgtEl>
                                        <p:attrNameLst>
                                          <p:attrName>style.visibility</p:attrName>
                                        </p:attrNameLst>
                                      </p:cBhvr>
                                      <p:to>
                                        <p:strVal val="visible"/>
                                      </p:to>
                                    </p:set>
                                    <p:animEffect transition="in" filter="wheel(1)">
                                      <p:cBhvr>
                                        <p:cTn id="87" dur="2000"/>
                                        <p:tgtEl>
                                          <p:spTgt spid="23566"/>
                                        </p:tgtEl>
                                      </p:cBhvr>
                                    </p:animEffect>
                                  </p:childTnLst>
                                </p:cTn>
                              </p:par>
                            </p:childTnLst>
                          </p:cTn>
                        </p:par>
                      </p:childTnLst>
                    </p:cTn>
                  </p:par>
                  <p:par>
                    <p:cTn id="88" fill="hold" nodeType="clickPar">
                      <p:stCondLst>
                        <p:cond delay="indefinite"/>
                      </p:stCondLst>
                      <p:childTnLst>
                        <p:par>
                          <p:cTn id="89" fill="hold" nodeType="afterGroup">
                            <p:stCondLst>
                              <p:cond delay="0"/>
                            </p:stCondLst>
                            <p:childTnLst>
                              <p:par>
                                <p:cTn id="90" presetID="21" presetClass="entr" presetSubtype="1" fill="hold" nodeType="clickEffect">
                                  <p:stCondLst>
                                    <p:cond delay="0"/>
                                  </p:stCondLst>
                                  <p:childTnLst>
                                    <p:set>
                                      <p:cBhvr>
                                        <p:cTn id="91" dur="1" fill="hold">
                                          <p:stCondLst>
                                            <p:cond delay="0"/>
                                          </p:stCondLst>
                                        </p:cTn>
                                        <p:tgtEl>
                                          <p:spTgt spid="23557"/>
                                        </p:tgtEl>
                                        <p:attrNameLst>
                                          <p:attrName>style.visibility</p:attrName>
                                        </p:attrNameLst>
                                      </p:cBhvr>
                                      <p:to>
                                        <p:strVal val="visible"/>
                                      </p:to>
                                    </p:set>
                                    <p:animEffect transition="in" filter="wheel(1)">
                                      <p:cBhvr>
                                        <p:cTn id="92" dur="2000"/>
                                        <p:tgtEl>
                                          <p:spTgt spid="23557"/>
                                        </p:tgtEl>
                                      </p:cBhvr>
                                    </p:animEffect>
                                  </p:childTnLst>
                                </p:cTn>
                              </p:par>
                              <p:par>
                                <p:cTn id="93" presetID="21" presetClass="entr" presetSubtype="1" fill="hold" nodeType="withEffect">
                                  <p:stCondLst>
                                    <p:cond delay="0"/>
                                  </p:stCondLst>
                                  <p:childTnLst>
                                    <p:set>
                                      <p:cBhvr>
                                        <p:cTn id="94" dur="1" fill="hold">
                                          <p:stCondLst>
                                            <p:cond delay="0"/>
                                          </p:stCondLst>
                                        </p:cTn>
                                        <p:tgtEl>
                                          <p:spTgt spid="23560"/>
                                        </p:tgtEl>
                                        <p:attrNameLst>
                                          <p:attrName>style.visibility</p:attrName>
                                        </p:attrNameLst>
                                      </p:cBhvr>
                                      <p:to>
                                        <p:strVal val="visible"/>
                                      </p:to>
                                    </p:set>
                                    <p:animEffect transition="in" filter="wheel(1)">
                                      <p:cBhvr>
                                        <p:cTn id="95"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TextBox 7"/>
          <p:cNvGrpSpPr/>
          <p:nvPr/>
        </p:nvGrpSpPr>
        <p:grpSpPr>
          <a:xfrm>
            <a:off x="3508375" y="326231"/>
            <a:ext cx="3230562" cy="1066800"/>
            <a:chOff x="2853" y="488"/>
            <a:chExt cx="2035" cy="672"/>
          </a:xfrm>
        </p:grpSpPr>
        <p:pic>
          <p:nvPicPr>
            <p:cNvPr id="25604" name="TextBox 7"/>
            <p:cNvPicPr/>
            <p:nvPr/>
          </p:nvPicPr>
          <p:blipFill>
            <a:blip r:embed="rId2"/>
            <a:stretch>
              <a:fillRect/>
            </a:stretch>
          </p:blipFill>
          <p:spPr>
            <a:xfrm>
              <a:off x="2853" y="488"/>
              <a:ext cx="2035" cy="672"/>
            </a:xfrm>
            <a:prstGeom prst="rect">
              <a:avLst/>
            </a:prstGeom>
            <a:noFill/>
            <a:ln cap="flat">
              <a:noFill/>
              <a:prstDash val="solid"/>
              <a:miter lim="800000"/>
              <a:headEnd type="none" w="med" len="med"/>
              <a:tailEnd type="none" w="med" len="med"/>
            </a:ln>
          </p:spPr>
        </p:pic>
        <p:sp>
          <p:nvSpPr>
            <p:cNvPr id="25605" name="Rectangle 21507"/>
            <p:cNvSpPr/>
            <p:nvPr/>
          </p:nvSpPr>
          <p:spPr>
            <a:xfrm>
              <a:off x="3002" y="562"/>
              <a:ext cx="1769" cy="407"/>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3600" dirty="0">
                  <a:solidFill>
                    <a:srgbClr val="000000"/>
                  </a:solidFill>
                  <a:latin typeface="NikoshBAN" pitchFamily="2" charset="0"/>
                  <a:cs typeface="NikoshBAN" pitchFamily="2" charset="0"/>
                </a:rPr>
                <a:t>অন্যান্য কার্যাবলি </a:t>
              </a:r>
              <a:endParaRPr lang="en-US" altLang="en-US" sz="3600" dirty="0">
                <a:solidFill>
                  <a:srgbClr val="000000"/>
                </a:solidFill>
                <a:latin typeface="NikoshBAN" pitchFamily="2" charset="0"/>
                <a:cs typeface="NikoshBAN" pitchFamily="2" charset="0"/>
              </a:endParaRPr>
            </a:p>
          </p:txBody>
        </p:sp>
      </p:grpSp>
      <p:graphicFrame>
        <p:nvGraphicFramePr>
          <p:cNvPr id="6" name="Diagram 3"/>
          <p:cNvGraphicFramePr/>
          <p:nvPr>
            <p:extLst>
              <p:ext uri="{D42A27DB-BD31-4B8C-83A1-F6EECF244321}">
                <p14:modId xmlns:p14="http://schemas.microsoft.com/office/powerpoint/2010/main" val="3843938332"/>
              </p:ext>
            </p:extLst>
          </p:nvPr>
        </p:nvGraphicFramePr>
        <p:xfrm>
          <a:off x="372815" y="-98624"/>
          <a:ext cx="9865096" cy="781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758445"/>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ircle(in)">
                                      <p:cBhvr>
                                        <p:cTn id="7" dur="20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TextBox 1"/>
          <p:cNvGrpSpPr/>
          <p:nvPr/>
        </p:nvGrpSpPr>
        <p:grpSpPr>
          <a:xfrm>
            <a:off x="3154362" y="1187450"/>
            <a:ext cx="4267200" cy="1039812"/>
            <a:chOff x="2918" y="991"/>
            <a:chExt cx="1433" cy="533"/>
          </a:xfrm>
        </p:grpSpPr>
        <p:pic>
          <p:nvPicPr>
            <p:cNvPr id="25603" name="TextBox 1"/>
            <p:cNvPicPr>
              <a:picLocks noChangeAspect="1"/>
            </p:cNvPicPr>
            <p:nvPr/>
          </p:nvPicPr>
          <p:blipFill>
            <a:blip r:embed="rId2"/>
            <a:stretch>
              <a:fillRect/>
            </a:stretch>
          </p:blipFill>
          <p:spPr>
            <a:xfrm>
              <a:off x="2918" y="991"/>
              <a:ext cx="1433" cy="533"/>
            </a:xfrm>
            <a:prstGeom prst="rect">
              <a:avLst/>
            </a:prstGeom>
            <a:ln>
              <a:noFill/>
            </a:ln>
          </p:spPr>
          <p:style>
            <a:lnRef idx="2">
              <a:schemeClr val="accent4"/>
            </a:lnRef>
            <a:fillRef idx="1">
              <a:schemeClr val="lt1"/>
            </a:fillRef>
            <a:effectRef idx="0">
              <a:schemeClr val="accent4"/>
            </a:effectRef>
            <a:fontRef idx="minor">
              <a:schemeClr val="dk1"/>
            </a:fontRef>
          </p:style>
        </p:pic>
        <p:sp>
          <p:nvSpPr>
            <p:cNvPr id="25604" name="Rectangle 22530"/>
            <p:cNvSpPr/>
            <p:nvPr/>
          </p:nvSpPr>
          <p:spPr>
            <a:xfrm>
              <a:off x="3031" y="1040"/>
              <a:ext cx="1225" cy="329"/>
            </a:xfrm>
            <a:prstGeom prst="rect">
              <a:avLst/>
            </a:prstGeom>
            <a:ln>
              <a:noFill/>
            </a:ln>
          </p:spPr>
          <p:style>
            <a:lnRef idx="2">
              <a:schemeClr val="accent4"/>
            </a:lnRef>
            <a:fillRef idx="1">
              <a:schemeClr val="lt1"/>
            </a:fillRef>
            <a:effectRef idx="0">
              <a:schemeClr val="accent4"/>
            </a:effectRef>
            <a:fontRef idx="minor">
              <a:schemeClr val="dk1"/>
            </a:fontRef>
          </p:style>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4400">
                  <a:solidFill>
                    <a:srgbClr val="000000"/>
                  </a:solidFill>
                  <a:latin typeface="NikoshBAN" pitchFamily="2" charset="0"/>
                  <a:cs typeface="NikoshBAN" pitchFamily="2" charset="0"/>
                </a:rPr>
                <a:t>   দলগত কাজ </a:t>
              </a:r>
              <a:endParaRPr lang="en-US" altLang="en-US" sz="4400">
                <a:solidFill>
                  <a:srgbClr val="000000"/>
                </a:solidFill>
                <a:latin typeface="NikoshBAN" pitchFamily="2" charset="0"/>
                <a:cs typeface="NikoshBAN" pitchFamily="2" charset="0"/>
              </a:endParaRPr>
            </a:p>
          </p:txBody>
        </p:sp>
      </p:grpSp>
      <p:grpSp>
        <p:nvGrpSpPr>
          <p:cNvPr id="25605" name="TextBox 2"/>
          <p:cNvGrpSpPr/>
          <p:nvPr/>
        </p:nvGrpSpPr>
        <p:grpSpPr>
          <a:xfrm>
            <a:off x="1176338" y="2425700"/>
            <a:ext cx="8832850" cy="957262"/>
            <a:chOff x="741" y="1528"/>
            <a:chExt cx="5564" cy="603"/>
          </a:xfrm>
        </p:grpSpPr>
        <p:pic>
          <p:nvPicPr>
            <p:cNvPr id="25606" name="TextBox 2"/>
            <p:cNvPicPr>
              <a:picLocks noChangeAspect="1"/>
            </p:cNvPicPr>
            <p:nvPr/>
          </p:nvPicPr>
          <p:blipFill>
            <a:blip r:embed="rId3"/>
            <a:stretch>
              <a:fillRect/>
            </a:stretch>
          </p:blipFill>
          <p:spPr>
            <a:xfrm>
              <a:off x="741" y="1528"/>
              <a:ext cx="5564" cy="603"/>
            </a:xfrm>
            <a:prstGeom prst="rect">
              <a:avLst/>
            </a:prstGeom>
            <a:noFill/>
            <a:ln>
              <a:noFill/>
              <a:miter lim="800000"/>
            </a:ln>
          </p:spPr>
        </p:pic>
        <p:sp>
          <p:nvSpPr>
            <p:cNvPr id="25607" name="Rectangle 22533"/>
            <p:cNvSpPr/>
            <p:nvPr/>
          </p:nvSpPr>
          <p:spPr>
            <a:xfrm>
              <a:off x="870" y="1593"/>
              <a:ext cx="5398" cy="368"/>
            </a:xfrm>
            <a:prstGeom prst="rect">
              <a:avLst/>
            </a:pr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200">
                  <a:solidFill>
                    <a:srgbClr val="000000"/>
                  </a:solidFill>
                  <a:latin typeface="NikoshBAN" pitchFamily="2" charset="0"/>
                  <a:cs typeface="NikoshBAN" pitchFamily="2" charset="0"/>
                </a:rPr>
                <a:t>বাংলাদেশ ব্যাংকের কার্যাবলীর একটি তালিকা তৈরি কর </a:t>
              </a:r>
              <a:endParaRPr lang="en-US" altLang="en-US" sz="3200">
                <a:solidFill>
                  <a:srgbClr val="000000"/>
                </a:solidFill>
                <a:latin typeface="NikoshBAN" pitchFamily="2" charset="0"/>
                <a:cs typeface="NikoshBAN" pitchFamily="2" charset="0"/>
              </a:endParaRPr>
            </a:p>
          </p:txBody>
        </p:sp>
      </p:grpSp>
      <p:grpSp>
        <p:nvGrpSpPr>
          <p:cNvPr id="25608" name="TextBox 3"/>
          <p:cNvGrpSpPr/>
          <p:nvPr/>
        </p:nvGrpSpPr>
        <p:grpSpPr>
          <a:xfrm>
            <a:off x="1206500" y="3402012"/>
            <a:ext cx="8802688" cy="852488"/>
            <a:chOff x="760" y="2143"/>
            <a:chExt cx="5545" cy="537"/>
          </a:xfrm>
        </p:grpSpPr>
        <p:pic>
          <p:nvPicPr>
            <p:cNvPr id="25609" name="TextBox 3"/>
            <p:cNvPicPr>
              <a:picLocks noChangeAspect="1"/>
            </p:cNvPicPr>
            <p:nvPr/>
          </p:nvPicPr>
          <p:blipFill>
            <a:blip r:embed="rId4"/>
            <a:stretch>
              <a:fillRect/>
            </a:stretch>
          </p:blipFill>
          <p:spPr>
            <a:xfrm>
              <a:off x="760" y="2143"/>
              <a:ext cx="5545" cy="537"/>
            </a:xfrm>
            <a:prstGeom prst="rect">
              <a:avLst/>
            </a:prstGeom>
            <a:noFill/>
            <a:ln>
              <a:noFill/>
              <a:miter lim="800000"/>
            </a:ln>
          </p:spPr>
        </p:pic>
        <p:sp>
          <p:nvSpPr>
            <p:cNvPr id="25610" name="Rectangle 22536"/>
            <p:cNvSpPr/>
            <p:nvPr/>
          </p:nvSpPr>
          <p:spPr>
            <a:xfrm>
              <a:off x="870" y="2195"/>
              <a:ext cx="5398" cy="329"/>
            </a:xfrm>
            <a:prstGeom prst="rect">
              <a:avLst/>
            </a:pr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800">
                  <a:solidFill>
                    <a:srgbClr val="000000"/>
                  </a:solidFill>
                  <a:latin typeface="NikoshBAN" pitchFamily="2" charset="0"/>
                  <a:cs typeface="NikoshBAN" pitchFamily="2" charset="0"/>
                </a:rPr>
                <a:t>মুদ্রা ব্যবস্থা স্থিতিশীল রাখাই কেন্দ্রীয় ব্যাংকের অন্যতম কাজ –ব্যাখ্যা কর </a:t>
              </a:r>
              <a:endParaRPr lang="en-US" altLang="en-US" sz="2800">
                <a:solidFill>
                  <a:srgbClr val="000000"/>
                </a:solidFill>
                <a:latin typeface="NikoshBAN" pitchFamily="2" charset="0"/>
                <a:cs typeface="NikoshBAN" pitchFamily="2" charset="0"/>
              </a:endParaRPr>
            </a:p>
          </p:txBody>
        </p:sp>
      </p:grpSp>
      <p:grpSp>
        <p:nvGrpSpPr>
          <p:cNvPr id="25611" name="TextBox 5"/>
          <p:cNvGrpSpPr/>
          <p:nvPr/>
        </p:nvGrpSpPr>
        <p:grpSpPr>
          <a:xfrm>
            <a:off x="1176338" y="5334000"/>
            <a:ext cx="8832850" cy="963612"/>
            <a:chOff x="741" y="3360"/>
            <a:chExt cx="5564" cy="607"/>
          </a:xfrm>
        </p:grpSpPr>
        <p:pic>
          <p:nvPicPr>
            <p:cNvPr id="25612" name="TextBox 5"/>
            <p:cNvPicPr>
              <a:picLocks noChangeAspect="1"/>
            </p:cNvPicPr>
            <p:nvPr/>
          </p:nvPicPr>
          <p:blipFill>
            <a:blip r:embed="rId5"/>
            <a:stretch>
              <a:fillRect/>
            </a:stretch>
          </p:blipFill>
          <p:spPr>
            <a:xfrm>
              <a:off x="741" y="3360"/>
              <a:ext cx="5564" cy="607"/>
            </a:xfrm>
            <a:prstGeom prst="rect">
              <a:avLst/>
            </a:prstGeom>
            <a:noFill/>
            <a:ln>
              <a:noFill/>
              <a:miter lim="800000"/>
            </a:ln>
          </p:spPr>
        </p:pic>
        <p:sp>
          <p:nvSpPr>
            <p:cNvPr id="25613" name="Rectangle 22542"/>
            <p:cNvSpPr/>
            <p:nvPr/>
          </p:nvSpPr>
          <p:spPr>
            <a:xfrm>
              <a:off x="870" y="3426"/>
              <a:ext cx="5398" cy="369"/>
            </a:xfrm>
            <a:prstGeom prst="rect">
              <a:avLst/>
            </a:pr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200">
                  <a:solidFill>
                    <a:srgbClr val="000000"/>
                  </a:solidFill>
                  <a:latin typeface="NikoshBAN" pitchFamily="2" charset="0"/>
                  <a:cs typeface="NikoshBAN" pitchFamily="2" charset="0"/>
                </a:rPr>
                <a:t>কেন্দ্রীয় ব্যাংকে কেন অন্যান্য ব্যাংকের ব্যাংকার বলা হয়? </a:t>
              </a:r>
              <a:endParaRPr lang="en-US" altLang="en-US" sz="3200">
                <a:solidFill>
                  <a:srgbClr val="000000"/>
                </a:solidFill>
                <a:latin typeface="NikoshBAN" pitchFamily="2" charset="0"/>
                <a:cs typeface="NikoshBAN" pitchFamily="2" charset="0"/>
              </a:endParaRPr>
            </a:p>
          </p:txBody>
        </p:sp>
      </p:grpSp>
      <p:pic>
        <p:nvPicPr>
          <p:cNvPr id="25614" name="Picture 6"/>
          <p:cNvPicPr>
            <a:picLocks noChangeAspect="1"/>
          </p:cNvPicPr>
          <p:nvPr/>
        </p:nvPicPr>
        <p:blipFill>
          <a:blip r:embed="rId6"/>
          <a:stretch>
            <a:fillRect/>
          </a:stretch>
        </p:blipFill>
        <p:spPr>
          <a:xfrm>
            <a:off x="8080375" y="1017588"/>
            <a:ext cx="1666875" cy="1060450"/>
          </a:xfrm>
          <a:prstGeom prst="rect">
            <a:avLst/>
          </a:prstGeom>
          <a:noFill/>
          <a:ln>
            <a:noFill/>
            <a:miter lim="800000"/>
          </a:ln>
        </p:spPr>
      </p:pic>
      <p:sp>
        <p:nvSpPr>
          <p:cNvPr id="25615" name="Rectangle 1"/>
          <p:cNvSpPr/>
          <p:nvPr/>
        </p:nvSpPr>
        <p:spPr>
          <a:xfrm>
            <a:off x="1381125" y="4440238"/>
            <a:ext cx="8569325" cy="523875"/>
          </a:xfrm>
          <a:prstGeom prst="rect">
            <a:avLst/>
          </a:prstGeom>
          <a:solidFill>
            <a:srgbClr val="FFFFFF"/>
          </a:solidFill>
          <a:ln w="25400" cap="flat">
            <a:noFill/>
            <a:prstDash val="solid"/>
            <a:round/>
            <a:headEnd type="none" w="med" len="med"/>
            <a:tailEnd type="none" w="med" len="med"/>
          </a:ln>
        </p:spPr>
        <p:txBody>
          <a:bodyPr wrap="squar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lvl="0"/>
            <a:r>
              <a:rPr lang="bn-IN" altLang="en-US">
                <a:solidFill>
                  <a:srgbClr val="000000"/>
                </a:solidFill>
                <a:latin typeface="NikoshBAN" pitchFamily="2" charset="0"/>
                <a:cs typeface="NikoshBAN" pitchFamily="2" charset="0"/>
              </a:rPr>
              <a:t> </a:t>
            </a:r>
            <a:r>
              <a:rPr lang="bn-IN" altLang="en-US" sz="2800">
                <a:solidFill>
                  <a:srgbClr val="000000"/>
                </a:solidFill>
                <a:latin typeface="NikoshBAN" pitchFamily="2" charset="0"/>
                <a:cs typeface="NikoshBAN" pitchFamily="2" charset="0"/>
              </a:rPr>
              <a:t>মুদ্রাস্ফীতি দেখা দিলে কেন্দ্রীয় ব্যাংক কী করে? </a:t>
            </a:r>
            <a:endParaRPr lang="en-US" sz="280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5605"/>
                                        </p:tgtEl>
                                        <p:attrNameLst>
                                          <p:attrName>style.visibility</p:attrName>
                                        </p:attrNameLst>
                                      </p:cBhvr>
                                      <p:to>
                                        <p:strVal val="visible"/>
                                      </p:to>
                                    </p:set>
                                    <p:anim calcmode="lin" valueType="num">
                                      <p:cBhvr>
                                        <p:cTn id="14" dur="500" fill="hold"/>
                                        <p:tgtEl>
                                          <p:spTgt spid="25605"/>
                                        </p:tgtEl>
                                        <p:attrNameLst>
                                          <p:attrName>ppt_w</p:attrName>
                                        </p:attrNameLst>
                                      </p:cBhvr>
                                      <p:tavLst>
                                        <p:tav tm="0">
                                          <p:val>
                                            <p:fltVal val="0"/>
                                          </p:val>
                                        </p:tav>
                                        <p:tav tm="100000">
                                          <p:val>
                                            <p:strVal val="#ppt_w"/>
                                          </p:val>
                                        </p:tav>
                                      </p:tavLst>
                                    </p:anim>
                                    <p:anim calcmode="lin" valueType="num">
                                      <p:cBhvr>
                                        <p:cTn id="15" dur="500" fill="hold"/>
                                        <p:tgtEl>
                                          <p:spTgt spid="25605"/>
                                        </p:tgtEl>
                                        <p:attrNameLst>
                                          <p:attrName>ppt_h</p:attrName>
                                        </p:attrNameLst>
                                      </p:cBhvr>
                                      <p:tavLst>
                                        <p:tav tm="0">
                                          <p:val>
                                            <p:fltVal val="0"/>
                                          </p:val>
                                        </p:tav>
                                        <p:tav tm="100000">
                                          <p:val>
                                            <p:strVal val="#ppt_h"/>
                                          </p:val>
                                        </p:tav>
                                      </p:tavLst>
                                    </p:anim>
                                    <p:animEffect transition="in" filter="fade">
                                      <p:cBhvr>
                                        <p:cTn id="16" dur="500"/>
                                        <p:tgtEl>
                                          <p:spTgt spid="25605"/>
                                        </p:tgtEl>
                                      </p:cBhvr>
                                    </p:animEffect>
                                  </p:childTnLst>
                                </p:cTn>
                              </p:par>
                              <p:par>
                                <p:cTn id="17" presetID="53" presetClass="entr" presetSubtype="0" fill="hold" nodeType="withEffect">
                                  <p:stCondLst>
                                    <p:cond delay="0"/>
                                  </p:stCondLst>
                                  <p:childTnLst>
                                    <p:set>
                                      <p:cBhvr>
                                        <p:cTn id="18" dur="1" fill="hold">
                                          <p:stCondLst>
                                            <p:cond delay="0"/>
                                          </p:stCondLst>
                                        </p:cTn>
                                        <p:tgtEl>
                                          <p:spTgt spid="25608"/>
                                        </p:tgtEl>
                                        <p:attrNameLst>
                                          <p:attrName>style.visibility</p:attrName>
                                        </p:attrNameLst>
                                      </p:cBhvr>
                                      <p:to>
                                        <p:strVal val="visible"/>
                                      </p:to>
                                    </p:set>
                                    <p:anim calcmode="lin" valueType="num">
                                      <p:cBhvr>
                                        <p:cTn id="19" dur="500" fill="hold"/>
                                        <p:tgtEl>
                                          <p:spTgt spid="25608"/>
                                        </p:tgtEl>
                                        <p:attrNameLst>
                                          <p:attrName>ppt_w</p:attrName>
                                        </p:attrNameLst>
                                      </p:cBhvr>
                                      <p:tavLst>
                                        <p:tav tm="0">
                                          <p:val>
                                            <p:fltVal val="0"/>
                                          </p:val>
                                        </p:tav>
                                        <p:tav tm="100000">
                                          <p:val>
                                            <p:strVal val="#ppt_w"/>
                                          </p:val>
                                        </p:tav>
                                      </p:tavLst>
                                    </p:anim>
                                    <p:anim calcmode="lin" valueType="num">
                                      <p:cBhvr>
                                        <p:cTn id="20" dur="500" fill="hold"/>
                                        <p:tgtEl>
                                          <p:spTgt spid="25608"/>
                                        </p:tgtEl>
                                        <p:attrNameLst>
                                          <p:attrName>ppt_h</p:attrName>
                                        </p:attrNameLst>
                                      </p:cBhvr>
                                      <p:tavLst>
                                        <p:tav tm="0">
                                          <p:val>
                                            <p:fltVal val="0"/>
                                          </p:val>
                                        </p:tav>
                                        <p:tav tm="100000">
                                          <p:val>
                                            <p:strVal val="#ppt_h"/>
                                          </p:val>
                                        </p:tav>
                                      </p:tavLst>
                                    </p:anim>
                                    <p:animEffect transition="in" filter="fade">
                                      <p:cBhvr>
                                        <p:cTn id="21" dur="500"/>
                                        <p:tgtEl>
                                          <p:spTgt spid="2560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5615"/>
                                        </p:tgtEl>
                                        <p:attrNameLst>
                                          <p:attrName>style.visibility</p:attrName>
                                        </p:attrNameLst>
                                      </p:cBhvr>
                                      <p:to>
                                        <p:strVal val="visible"/>
                                      </p:to>
                                    </p:set>
                                    <p:anim calcmode="lin" valueType="num">
                                      <p:cBhvr>
                                        <p:cTn id="24" dur="500" fill="hold"/>
                                        <p:tgtEl>
                                          <p:spTgt spid="25615"/>
                                        </p:tgtEl>
                                        <p:attrNameLst>
                                          <p:attrName>ppt_w</p:attrName>
                                        </p:attrNameLst>
                                      </p:cBhvr>
                                      <p:tavLst>
                                        <p:tav tm="0">
                                          <p:val>
                                            <p:fltVal val="0"/>
                                          </p:val>
                                        </p:tav>
                                        <p:tav tm="100000">
                                          <p:val>
                                            <p:strVal val="#ppt_w"/>
                                          </p:val>
                                        </p:tav>
                                      </p:tavLst>
                                    </p:anim>
                                    <p:anim calcmode="lin" valueType="num">
                                      <p:cBhvr>
                                        <p:cTn id="25" dur="500" fill="hold"/>
                                        <p:tgtEl>
                                          <p:spTgt spid="25615"/>
                                        </p:tgtEl>
                                        <p:attrNameLst>
                                          <p:attrName>ppt_h</p:attrName>
                                        </p:attrNameLst>
                                      </p:cBhvr>
                                      <p:tavLst>
                                        <p:tav tm="0">
                                          <p:val>
                                            <p:fltVal val="0"/>
                                          </p:val>
                                        </p:tav>
                                        <p:tav tm="100000">
                                          <p:val>
                                            <p:strVal val="#ppt_h"/>
                                          </p:val>
                                        </p:tav>
                                      </p:tavLst>
                                    </p:anim>
                                    <p:animEffect transition="in" filter="fade">
                                      <p:cBhvr>
                                        <p:cTn id="26" dur="500"/>
                                        <p:tgtEl>
                                          <p:spTgt spid="25615"/>
                                        </p:tgtEl>
                                      </p:cBhvr>
                                    </p:animEffect>
                                  </p:childTnLst>
                                </p:cTn>
                              </p:par>
                              <p:par>
                                <p:cTn id="27" presetID="53" presetClass="entr" presetSubtype="0" fill="hold" nodeType="withEffect">
                                  <p:stCondLst>
                                    <p:cond delay="0"/>
                                  </p:stCondLst>
                                  <p:childTnLst>
                                    <p:set>
                                      <p:cBhvr>
                                        <p:cTn id="28" dur="1" fill="hold">
                                          <p:stCondLst>
                                            <p:cond delay="0"/>
                                          </p:stCondLst>
                                        </p:cTn>
                                        <p:tgtEl>
                                          <p:spTgt spid="25611"/>
                                        </p:tgtEl>
                                        <p:attrNameLst>
                                          <p:attrName>style.visibility</p:attrName>
                                        </p:attrNameLst>
                                      </p:cBhvr>
                                      <p:to>
                                        <p:strVal val="visible"/>
                                      </p:to>
                                    </p:set>
                                    <p:anim calcmode="lin" valueType="num">
                                      <p:cBhvr>
                                        <p:cTn id="29" dur="500" fill="hold"/>
                                        <p:tgtEl>
                                          <p:spTgt spid="25611"/>
                                        </p:tgtEl>
                                        <p:attrNameLst>
                                          <p:attrName>ppt_w</p:attrName>
                                        </p:attrNameLst>
                                      </p:cBhvr>
                                      <p:tavLst>
                                        <p:tav tm="0">
                                          <p:val>
                                            <p:fltVal val="0"/>
                                          </p:val>
                                        </p:tav>
                                        <p:tav tm="100000">
                                          <p:val>
                                            <p:strVal val="#ppt_w"/>
                                          </p:val>
                                        </p:tav>
                                      </p:tavLst>
                                    </p:anim>
                                    <p:anim calcmode="lin" valueType="num">
                                      <p:cBhvr>
                                        <p:cTn id="30" dur="500" fill="hold"/>
                                        <p:tgtEl>
                                          <p:spTgt spid="25611"/>
                                        </p:tgtEl>
                                        <p:attrNameLst>
                                          <p:attrName>ppt_h</p:attrName>
                                        </p:attrNameLst>
                                      </p:cBhvr>
                                      <p:tavLst>
                                        <p:tav tm="0">
                                          <p:val>
                                            <p:fltVal val="0"/>
                                          </p:val>
                                        </p:tav>
                                        <p:tav tm="100000">
                                          <p:val>
                                            <p:strVal val="#ppt_h"/>
                                          </p:val>
                                        </p:tav>
                                      </p:tavLst>
                                    </p:anim>
                                    <p:animEffect transition="in" filter="fade">
                                      <p:cBhvr>
                                        <p:cTn id="31"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p:cNvPicPr>
          <p:nvPr/>
        </p:nvPicPr>
        <p:blipFill>
          <a:blip r:embed="rId2"/>
          <a:stretch>
            <a:fillRect/>
          </a:stretch>
        </p:blipFill>
        <p:spPr>
          <a:xfrm>
            <a:off x="3889375" y="2197326"/>
            <a:ext cx="3529012" cy="1524000"/>
          </a:xfrm>
          <a:prstGeom prst="rect">
            <a:avLst/>
          </a:prstGeom>
          <a:noFill/>
          <a:ln w="88900">
            <a:solidFill>
              <a:srgbClr val="FFFFFF"/>
            </a:solidFill>
            <a:miter lim="800000"/>
          </a:ln>
          <a:effectLst>
            <a:outerShdw blurRad="254000" algn="tl">
              <a:srgbClr val="000000">
                <a:alpha val="42998"/>
              </a:srgbClr>
            </a:outerShdw>
          </a:effectLst>
        </p:spPr>
      </p:pic>
      <p:grpSp>
        <p:nvGrpSpPr>
          <p:cNvPr id="26627" name="Rectangle 6"/>
          <p:cNvGrpSpPr/>
          <p:nvPr/>
        </p:nvGrpSpPr>
        <p:grpSpPr>
          <a:xfrm>
            <a:off x="4041775" y="2827906"/>
            <a:ext cx="2914650" cy="596900"/>
            <a:chOff x="1002" y="2012"/>
            <a:chExt cx="1836" cy="376"/>
          </a:xfrm>
        </p:grpSpPr>
        <p:pic>
          <p:nvPicPr>
            <p:cNvPr id="26628" name="Rectangle 6">
              <a:hlinkClick r:id="rId3"/>
            </p:cNvPr>
            <p:cNvPicPr>
              <a:picLocks noChangeAspect="1"/>
            </p:cNvPicPr>
            <p:nvPr/>
          </p:nvPicPr>
          <p:blipFill>
            <a:blip r:embed="rId4"/>
            <a:stretch>
              <a:fillRect/>
            </a:stretch>
          </p:blipFill>
          <p:spPr>
            <a:xfrm>
              <a:off x="1002" y="2012"/>
              <a:ext cx="1836" cy="376"/>
            </a:xfrm>
            <a:prstGeom prst="rect">
              <a:avLst/>
            </a:prstGeom>
            <a:solidFill>
              <a:srgbClr val="FFFFFF"/>
            </a:solidFill>
            <a:ln>
              <a:noFill/>
              <a:miter lim="800000"/>
            </a:ln>
          </p:spPr>
        </p:pic>
        <p:sp>
          <p:nvSpPr>
            <p:cNvPr id="26629" name="Rectangle 23555"/>
            <p:cNvSpPr/>
            <p:nvPr/>
          </p:nvSpPr>
          <p:spPr>
            <a:xfrm>
              <a:off x="1067" y="2049"/>
              <a:ext cx="1732" cy="233"/>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en-US" altLang="en-US">
                  <a:solidFill>
                    <a:srgbClr val="000000"/>
                  </a:solidFill>
                  <a:latin typeface="Century Schoolbook"/>
                </a:rPr>
                <a:t>http://</a:t>
              </a:r>
              <a:r>
                <a:rPr lang="en-US" altLang="en-US">
                  <a:solidFill>
                    <a:srgbClr val="000000"/>
                  </a:solidFill>
                  <a:latin typeface="Century Schoolbook"/>
                  <a:hlinkClick r:id="rId3"/>
                </a:rPr>
                <a:t>mail.gg.gg/f59tq</a:t>
              </a:r>
            </a:p>
          </p:txBody>
        </p:sp>
      </p:grpSp>
      <p:sp>
        <p:nvSpPr>
          <p:cNvPr id="26631" name="TextBox 9"/>
          <p:cNvSpPr/>
          <p:nvPr/>
        </p:nvSpPr>
        <p:spPr>
          <a:xfrm>
            <a:off x="4113893" y="936171"/>
            <a:ext cx="3711575" cy="473075"/>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BD" altLang="en-US" sz="2800">
                <a:solidFill>
                  <a:srgbClr val="FF0000"/>
                </a:solidFill>
                <a:latin typeface="NikoshBAN" pitchFamily="2" charset="0"/>
                <a:cs typeface="NikoshBAN" pitchFamily="2" charset="0"/>
              </a:rPr>
              <a:t> একটি ভিডিও দেখি... </a:t>
            </a:r>
            <a:endParaRPr lang="en-US" altLang="en-US" sz="2800">
              <a:solidFill>
                <a:srgbClr val="FF0000"/>
              </a:solidFill>
              <a:latin typeface="NikoshBAN" pitchFamily="2" charset="0"/>
              <a:cs typeface="NikoshBAN" pitchFamily="2" charset="0"/>
            </a:endParaRPr>
          </a:p>
        </p:txBody>
      </p:sp>
      <p:grpSp>
        <p:nvGrpSpPr>
          <p:cNvPr id="26632" name="TextBox 10"/>
          <p:cNvGrpSpPr/>
          <p:nvPr/>
        </p:nvGrpSpPr>
        <p:grpSpPr>
          <a:xfrm>
            <a:off x="3158331" y="4293282"/>
            <a:ext cx="4189412" cy="854075"/>
            <a:chOff x="445" y="2857"/>
            <a:chExt cx="2639" cy="538"/>
          </a:xfrm>
        </p:grpSpPr>
        <p:pic>
          <p:nvPicPr>
            <p:cNvPr id="26633" name="TextBox 10"/>
            <p:cNvPicPr>
              <a:picLocks noChangeAspect="1"/>
            </p:cNvPicPr>
            <p:nvPr/>
          </p:nvPicPr>
          <p:blipFill>
            <a:blip r:embed="rId5"/>
            <a:stretch>
              <a:fillRect/>
            </a:stretch>
          </p:blipFill>
          <p:spPr>
            <a:xfrm>
              <a:off x="445" y="2857"/>
              <a:ext cx="2639" cy="538"/>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26634" name="Rectangle 23560"/>
            <p:cNvSpPr/>
            <p:nvPr/>
          </p:nvSpPr>
          <p:spPr>
            <a:xfrm>
              <a:off x="557" y="2908"/>
              <a:ext cx="2487" cy="33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2800">
                  <a:solidFill>
                    <a:srgbClr val="000000"/>
                  </a:solidFill>
                  <a:latin typeface="NikoshBAN" pitchFamily="2" charset="0"/>
                  <a:cs typeface="NikoshBAN" pitchFamily="2" charset="0"/>
                </a:rPr>
                <a:t>ভিডিও দেখতে উপরে ক্লিক করুন </a:t>
              </a: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heel(1)">
                                      <p:cBhvr>
                                        <p:cTn id="7" dur="500"/>
                                        <p:tgtEl>
                                          <p:spTgt spid="2663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wipe(down)">
                                      <p:cBhvr>
                                        <p:cTn id="12" dur="580">
                                          <p:stCondLst>
                                            <p:cond delay="0"/>
                                          </p:stCondLst>
                                        </p:cTn>
                                        <p:tgtEl>
                                          <p:spTgt spid="26626"/>
                                        </p:tgtEl>
                                      </p:cBhvr>
                                    </p:animEffect>
                                    <p:anim calcmode="lin" valueType="num">
                                      <p:cBhvr>
                                        <p:cTn id="13"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626"/>
                                        </p:tgtEl>
                                      </p:cBhvr>
                                      <p:to x="100000" y="60000"/>
                                    </p:animScale>
                                    <p:animScale>
                                      <p:cBhvr>
                                        <p:cTn id="19" dur="166" decel="50000">
                                          <p:stCondLst>
                                            <p:cond delay="676"/>
                                          </p:stCondLst>
                                        </p:cTn>
                                        <p:tgtEl>
                                          <p:spTgt spid="26626"/>
                                        </p:tgtEl>
                                      </p:cBhvr>
                                      <p:to x="100000" y="100000"/>
                                    </p:animScale>
                                    <p:animScale>
                                      <p:cBhvr>
                                        <p:cTn id="20" dur="26">
                                          <p:stCondLst>
                                            <p:cond delay="1312"/>
                                          </p:stCondLst>
                                        </p:cTn>
                                        <p:tgtEl>
                                          <p:spTgt spid="26626"/>
                                        </p:tgtEl>
                                      </p:cBhvr>
                                      <p:to x="100000" y="80000"/>
                                    </p:animScale>
                                    <p:animScale>
                                      <p:cBhvr>
                                        <p:cTn id="21" dur="166" decel="50000">
                                          <p:stCondLst>
                                            <p:cond delay="1338"/>
                                          </p:stCondLst>
                                        </p:cTn>
                                        <p:tgtEl>
                                          <p:spTgt spid="26626"/>
                                        </p:tgtEl>
                                      </p:cBhvr>
                                      <p:to x="100000" y="100000"/>
                                    </p:animScale>
                                    <p:animScale>
                                      <p:cBhvr>
                                        <p:cTn id="22" dur="26">
                                          <p:stCondLst>
                                            <p:cond delay="1642"/>
                                          </p:stCondLst>
                                        </p:cTn>
                                        <p:tgtEl>
                                          <p:spTgt spid="26626"/>
                                        </p:tgtEl>
                                      </p:cBhvr>
                                      <p:to x="100000" y="90000"/>
                                    </p:animScale>
                                    <p:animScale>
                                      <p:cBhvr>
                                        <p:cTn id="23" dur="166" decel="50000">
                                          <p:stCondLst>
                                            <p:cond delay="1668"/>
                                          </p:stCondLst>
                                        </p:cTn>
                                        <p:tgtEl>
                                          <p:spTgt spid="26626"/>
                                        </p:tgtEl>
                                      </p:cBhvr>
                                      <p:to x="100000" y="100000"/>
                                    </p:animScale>
                                    <p:animScale>
                                      <p:cBhvr>
                                        <p:cTn id="24" dur="26">
                                          <p:stCondLst>
                                            <p:cond delay="1808"/>
                                          </p:stCondLst>
                                        </p:cTn>
                                        <p:tgtEl>
                                          <p:spTgt spid="26626"/>
                                        </p:tgtEl>
                                      </p:cBhvr>
                                      <p:to x="100000" y="95000"/>
                                    </p:animScale>
                                    <p:animScale>
                                      <p:cBhvr>
                                        <p:cTn id="25" dur="166" decel="50000">
                                          <p:stCondLst>
                                            <p:cond delay="1834"/>
                                          </p:stCondLst>
                                        </p:cTn>
                                        <p:tgtEl>
                                          <p:spTgt spid="2662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26627"/>
                                        </p:tgtEl>
                                        <p:attrNameLst>
                                          <p:attrName>style.visibility</p:attrName>
                                        </p:attrNameLst>
                                      </p:cBhvr>
                                      <p:to>
                                        <p:strVal val="visible"/>
                                      </p:to>
                                    </p:set>
                                    <p:animEffect transition="in" filter="wipe(down)">
                                      <p:cBhvr>
                                        <p:cTn id="28" dur="580">
                                          <p:stCondLst>
                                            <p:cond delay="0"/>
                                          </p:stCondLst>
                                        </p:cTn>
                                        <p:tgtEl>
                                          <p:spTgt spid="26627"/>
                                        </p:tgtEl>
                                      </p:cBhvr>
                                    </p:animEffect>
                                    <p:anim calcmode="lin" valueType="num">
                                      <p:cBhvr>
                                        <p:cTn id="29" dur="1822" tmFilter="0,0; 0.14,0.36; 0.43,0.73; 0.71,0.91; 1.0,1.0">
                                          <p:stCondLst>
                                            <p:cond delay="0"/>
                                          </p:stCondLst>
                                        </p:cTn>
                                        <p:tgtEl>
                                          <p:spTgt spid="2662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662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662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662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6627"/>
                                        </p:tgtEl>
                                        <p:attrNameLst>
                                          <p:attrName>ppt_y</p:attrName>
                                        </p:attrNameLst>
                                      </p:cBhvr>
                                      <p:tavLst>
                                        <p:tav tm="0" fmla="#ppt_y-sin(pi*$)/81">
                                          <p:val>
                                            <p:fltVal val="0"/>
                                          </p:val>
                                        </p:tav>
                                        <p:tav tm="100000">
                                          <p:val>
                                            <p:fltVal val="1"/>
                                          </p:val>
                                        </p:tav>
                                      </p:tavLst>
                                    </p:anim>
                                    <p:animScale>
                                      <p:cBhvr>
                                        <p:cTn id="34" dur="26">
                                          <p:stCondLst>
                                            <p:cond delay="650"/>
                                          </p:stCondLst>
                                        </p:cTn>
                                        <p:tgtEl>
                                          <p:spTgt spid="26627"/>
                                        </p:tgtEl>
                                      </p:cBhvr>
                                      <p:to x="100000" y="60000"/>
                                    </p:animScale>
                                    <p:animScale>
                                      <p:cBhvr>
                                        <p:cTn id="35" dur="166" decel="50000">
                                          <p:stCondLst>
                                            <p:cond delay="676"/>
                                          </p:stCondLst>
                                        </p:cTn>
                                        <p:tgtEl>
                                          <p:spTgt spid="26627"/>
                                        </p:tgtEl>
                                      </p:cBhvr>
                                      <p:to x="100000" y="100000"/>
                                    </p:animScale>
                                    <p:animScale>
                                      <p:cBhvr>
                                        <p:cTn id="36" dur="26">
                                          <p:stCondLst>
                                            <p:cond delay="1312"/>
                                          </p:stCondLst>
                                        </p:cTn>
                                        <p:tgtEl>
                                          <p:spTgt spid="26627"/>
                                        </p:tgtEl>
                                      </p:cBhvr>
                                      <p:to x="100000" y="80000"/>
                                    </p:animScale>
                                    <p:animScale>
                                      <p:cBhvr>
                                        <p:cTn id="37" dur="166" decel="50000">
                                          <p:stCondLst>
                                            <p:cond delay="1338"/>
                                          </p:stCondLst>
                                        </p:cTn>
                                        <p:tgtEl>
                                          <p:spTgt spid="26627"/>
                                        </p:tgtEl>
                                      </p:cBhvr>
                                      <p:to x="100000" y="100000"/>
                                    </p:animScale>
                                    <p:animScale>
                                      <p:cBhvr>
                                        <p:cTn id="38" dur="26">
                                          <p:stCondLst>
                                            <p:cond delay="1642"/>
                                          </p:stCondLst>
                                        </p:cTn>
                                        <p:tgtEl>
                                          <p:spTgt spid="26627"/>
                                        </p:tgtEl>
                                      </p:cBhvr>
                                      <p:to x="100000" y="90000"/>
                                    </p:animScale>
                                    <p:animScale>
                                      <p:cBhvr>
                                        <p:cTn id="39" dur="166" decel="50000">
                                          <p:stCondLst>
                                            <p:cond delay="1668"/>
                                          </p:stCondLst>
                                        </p:cTn>
                                        <p:tgtEl>
                                          <p:spTgt spid="26627"/>
                                        </p:tgtEl>
                                      </p:cBhvr>
                                      <p:to x="100000" y="100000"/>
                                    </p:animScale>
                                    <p:animScale>
                                      <p:cBhvr>
                                        <p:cTn id="40" dur="26">
                                          <p:stCondLst>
                                            <p:cond delay="1808"/>
                                          </p:stCondLst>
                                        </p:cTn>
                                        <p:tgtEl>
                                          <p:spTgt spid="26627"/>
                                        </p:tgtEl>
                                      </p:cBhvr>
                                      <p:to x="100000" y="95000"/>
                                    </p:animScale>
                                    <p:animScale>
                                      <p:cBhvr>
                                        <p:cTn id="41" dur="166" decel="50000">
                                          <p:stCondLst>
                                            <p:cond delay="1834"/>
                                          </p:stCondLst>
                                        </p:cTn>
                                        <p:tgtEl>
                                          <p:spTgt spid="26627"/>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26632"/>
                                        </p:tgtEl>
                                        <p:attrNameLst>
                                          <p:attrName>style.visibility</p:attrName>
                                        </p:attrNameLst>
                                      </p:cBhvr>
                                      <p:to>
                                        <p:strVal val="visible"/>
                                      </p:to>
                                    </p:set>
                                    <p:animEffect transition="in" filter="wipe(down)">
                                      <p:cBhvr>
                                        <p:cTn id="44" dur="580">
                                          <p:stCondLst>
                                            <p:cond delay="0"/>
                                          </p:stCondLst>
                                        </p:cTn>
                                        <p:tgtEl>
                                          <p:spTgt spid="26632"/>
                                        </p:tgtEl>
                                      </p:cBhvr>
                                    </p:animEffect>
                                    <p:anim calcmode="lin" valueType="num">
                                      <p:cBhvr>
                                        <p:cTn id="45" dur="1822" tmFilter="0,0; 0.14,0.36; 0.43,0.73; 0.71,0.91; 1.0,1.0">
                                          <p:stCondLst>
                                            <p:cond delay="0"/>
                                          </p:stCondLst>
                                        </p:cTn>
                                        <p:tgtEl>
                                          <p:spTgt spid="2663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663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663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663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6632"/>
                                        </p:tgtEl>
                                        <p:attrNameLst>
                                          <p:attrName>ppt_y</p:attrName>
                                        </p:attrNameLst>
                                      </p:cBhvr>
                                      <p:tavLst>
                                        <p:tav tm="0" fmla="#ppt_y-sin(pi*$)/81">
                                          <p:val>
                                            <p:fltVal val="0"/>
                                          </p:val>
                                        </p:tav>
                                        <p:tav tm="100000">
                                          <p:val>
                                            <p:fltVal val="1"/>
                                          </p:val>
                                        </p:tav>
                                      </p:tavLst>
                                    </p:anim>
                                    <p:animScale>
                                      <p:cBhvr>
                                        <p:cTn id="50" dur="26">
                                          <p:stCondLst>
                                            <p:cond delay="650"/>
                                          </p:stCondLst>
                                        </p:cTn>
                                        <p:tgtEl>
                                          <p:spTgt spid="26632"/>
                                        </p:tgtEl>
                                      </p:cBhvr>
                                      <p:to x="100000" y="60000"/>
                                    </p:animScale>
                                    <p:animScale>
                                      <p:cBhvr>
                                        <p:cTn id="51" dur="166" decel="50000">
                                          <p:stCondLst>
                                            <p:cond delay="676"/>
                                          </p:stCondLst>
                                        </p:cTn>
                                        <p:tgtEl>
                                          <p:spTgt spid="26632"/>
                                        </p:tgtEl>
                                      </p:cBhvr>
                                      <p:to x="100000" y="100000"/>
                                    </p:animScale>
                                    <p:animScale>
                                      <p:cBhvr>
                                        <p:cTn id="52" dur="26">
                                          <p:stCondLst>
                                            <p:cond delay="1312"/>
                                          </p:stCondLst>
                                        </p:cTn>
                                        <p:tgtEl>
                                          <p:spTgt spid="26632"/>
                                        </p:tgtEl>
                                      </p:cBhvr>
                                      <p:to x="100000" y="80000"/>
                                    </p:animScale>
                                    <p:animScale>
                                      <p:cBhvr>
                                        <p:cTn id="53" dur="166" decel="50000">
                                          <p:stCondLst>
                                            <p:cond delay="1338"/>
                                          </p:stCondLst>
                                        </p:cTn>
                                        <p:tgtEl>
                                          <p:spTgt spid="26632"/>
                                        </p:tgtEl>
                                      </p:cBhvr>
                                      <p:to x="100000" y="100000"/>
                                    </p:animScale>
                                    <p:animScale>
                                      <p:cBhvr>
                                        <p:cTn id="54" dur="26">
                                          <p:stCondLst>
                                            <p:cond delay="1642"/>
                                          </p:stCondLst>
                                        </p:cTn>
                                        <p:tgtEl>
                                          <p:spTgt spid="26632"/>
                                        </p:tgtEl>
                                      </p:cBhvr>
                                      <p:to x="100000" y="90000"/>
                                    </p:animScale>
                                    <p:animScale>
                                      <p:cBhvr>
                                        <p:cTn id="55" dur="166" decel="50000">
                                          <p:stCondLst>
                                            <p:cond delay="1668"/>
                                          </p:stCondLst>
                                        </p:cTn>
                                        <p:tgtEl>
                                          <p:spTgt spid="26632"/>
                                        </p:tgtEl>
                                      </p:cBhvr>
                                      <p:to x="100000" y="100000"/>
                                    </p:animScale>
                                    <p:animScale>
                                      <p:cBhvr>
                                        <p:cTn id="56" dur="26">
                                          <p:stCondLst>
                                            <p:cond delay="1808"/>
                                          </p:stCondLst>
                                        </p:cTn>
                                        <p:tgtEl>
                                          <p:spTgt spid="26632"/>
                                        </p:tgtEl>
                                      </p:cBhvr>
                                      <p:to x="100000" y="95000"/>
                                    </p:animScale>
                                    <p:animScale>
                                      <p:cBhvr>
                                        <p:cTn id="57" dur="166" decel="50000">
                                          <p:stCondLst>
                                            <p:cond delay="1834"/>
                                          </p:stCondLst>
                                        </p:cTn>
                                        <p:tgtEl>
                                          <p:spTgt spid="266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srcRect l="-80447" t="-53486" r="118831" b="53487"/>
          <a:stretch>
            <a:fillRect/>
          </a:stretch>
        </p:blipFill>
        <p:spPr>
          <a:xfrm>
            <a:off x="8077200" y="2619375"/>
            <a:ext cx="641350" cy="3260725"/>
          </a:xfrm>
          <a:prstGeom prst="rect">
            <a:avLst/>
          </a:prstGeom>
          <a:noFill/>
          <a:ln>
            <a:noFill/>
            <a:miter lim="800000"/>
          </a:ln>
        </p:spPr>
      </p:pic>
      <p:sp>
        <p:nvSpPr>
          <p:cNvPr id="27651" name="TextBox 10"/>
          <p:cNvSpPr/>
          <p:nvPr/>
        </p:nvSpPr>
        <p:spPr>
          <a:xfrm>
            <a:off x="615950" y="3194050"/>
            <a:ext cx="2827338" cy="461962"/>
          </a:xfrm>
          <a:prstGeom prst="rect">
            <a:avLst/>
          </a:prstGeom>
          <a:solidFill>
            <a:srgbClr val="FFFFFF"/>
          </a:solidFill>
          <a:ln w="25400">
            <a:solidFill>
              <a:srgbClr val="EA157A"/>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a:solidFill>
                  <a:srgbClr val="000000"/>
                </a:solidFill>
                <a:latin typeface="Century Schoolbook"/>
                <a:cs typeface="Vrinda"/>
              </a:rPr>
              <a:t> </a:t>
            </a:r>
            <a:r>
              <a:rPr lang="bn-BD" altLang="en-US" sz="2400">
                <a:solidFill>
                  <a:srgbClr val="000000"/>
                </a:solidFill>
                <a:latin typeface="NikoshBAN" pitchFamily="2" charset="0"/>
                <a:cs typeface="NikoshBAN" pitchFamily="2" charset="0"/>
              </a:rPr>
              <a:t>আন্তর্যাতিক মুদ্রা ভান্ডার</a:t>
            </a:r>
            <a:endParaRPr lang="en-US" altLang="en-US" sz="2400">
              <a:solidFill>
                <a:srgbClr val="000000"/>
              </a:solidFill>
              <a:latin typeface="NikoshBAN" pitchFamily="2" charset="0"/>
              <a:cs typeface="NikoshBAN" pitchFamily="2" charset="0"/>
            </a:endParaRPr>
          </a:p>
        </p:txBody>
      </p:sp>
      <p:sp>
        <p:nvSpPr>
          <p:cNvPr id="27652" name="TextBox 11"/>
          <p:cNvSpPr/>
          <p:nvPr/>
        </p:nvSpPr>
        <p:spPr>
          <a:xfrm>
            <a:off x="6376988" y="3240088"/>
            <a:ext cx="2811462" cy="461962"/>
          </a:xfrm>
          <a:prstGeom prst="rect">
            <a:avLst/>
          </a:prstGeom>
          <a:solidFill>
            <a:srgbClr val="FFFFFF"/>
          </a:solidFill>
          <a:ln w="25400">
            <a:solidFill>
              <a:srgbClr val="7FD13B"/>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solidFill>
                  <a:srgbClr val="000000"/>
                </a:solidFill>
                <a:latin typeface="NikoshBAN" pitchFamily="2" charset="0"/>
                <a:cs typeface="NikoshBAN" pitchFamily="2" charset="0"/>
              </a:rPr>
              <a:t>বিশ্ব ব্যাংকের প্রতিনিধি</a:t>
            </a:r>
            <a:endParaRPr lang="en-US" altLang="en-US" sz="2400">
              <a:solidFill>
                <a:srgbClr val="000000"/>
              </a:solidFill>
              <a:latin typeface="NikoshBAN" pitchFamily="2" charset="0"/>
              <a:cs typeface="NikoshBAN" pitchFamily="2" charset="0"/>
            </a:endParaRPr>
          </a:p>
        </p:txBody>
      </p:sp>
      <p:sp>
        <p:nvSpPr>
          <p:cNvPr id="27653" name="TextBox 13"/>
          <p:cNvSpPr/>
          <p:nvPr/>
        </p:nvSpPr>
        <p:spPr>
          <a:xfrm>
            <a:off x="639762" y="7269162"/>
            <a:ext cx="1176338" cy="461962"/>
          </a:xfrm>
          <a:prstGeom prst="rect">
            <a:avLst/>
          </a:prstGeom>
          <a:solidFill>
            <a:srgbClr val="FFFFFF"/>
          </a:solidFill>
          <a:ln w="25400">
            <a:solidFill>
              <a:srgbClr val="000000"/>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solidFill>
                  <a:srgbClr val="FF0000"/>
                </a:solidFill>
                <a:latin typeface="NikoshBAN" pitchFamily="2" charset="0"/>
                <a:cs typeface="NikoshBAN" pitchFamily="2" charset="0"/>
              </a:rPr>
              <a:t> স্বর্ণ</a:t>
            </a:r>
            <a:endParaRPr lang="en-US" altLang="en-US" sz="2400">
              <a:solidFill>
                <a:srgbClr val="FF0000"/>
              </a:solidFill>
              <a:latin typeface="NikoshBAN" pitchFamily="2" charset="0"/>
              <a:cs typeface="NikoshBAN" pitchFamily="2" charset="0"/>
            </a:endParaRPr>
          </a:p>
        </p:txBody>
      </p:sp>
      <p:sp>
        <p:nvSpPr>
          <p:cNvPr id="27654" name="TextBox 14"/>
          <p:cNvSpPr/>
          <p:nvPr/>
        </p:nvSpPr>
        <p:spPr>
          <a:xfrm>
            <a:off x="4044950" y="7038975"/>
            <a:ext cx="1370012" cy="457200"/>
          </a:xfrm>
          <a:prstGeom prst="rect">
            <a:avLst/>
          </a:prstGeom>
          <a:solidFill>
            <a:srgbClr val="FFFFFF"/>
          </a:solidFill>
          <a:ln w="25400">
            <a:solidFill>
              <a:srgbClr val="00ADDC"/>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solidFill>
                  <a:srgbClr val="000000"/>
                </a:solidFill>
                <a:latin typeface="NikoshBAN" pitchFamily="2" charset="0"/>
                <a:cs typeface="NikoshBAN" pitchFamily="2" charset="0"/>
              </a:rPr>
              <a:t> রৌপ্য</a:t>
            </a:r>
            <a:endParaRPr lang="en-US" altLang="en-US" sz="2400">
              <a:solidFill>
                <a:srgbClr val="000000"/>
              </a:solidFill>
              <a:latin typeface="NikoshBAN" pitchFamily="2" charset="0"/>
              <a:cs typeface="NikoshBAN" pitchFamily="2" charset="0"/>
            </a:endParaRPr>
          </a:p>
        </p:txBody>
      </p:sp>
      <p:sp>
        <p:nvSpPr>
          <p:cNvPr id="27655" name="TextBox 15"/>
          <p:cNvSpPr/>
          <p:nvPr/>
        </p:nvSpPr>
        <p:spPr>
          <a:xfrm>
            <a:off x="7997825" y="7065962"/>
            <a:ext cx="1441450" cy="461962"/>
          </a:xfrm>
          <a:prstGeom prst="rect">
            <a:avLst/>
          </a:prstGeom>
          <a:solidFill>
            <a:srgbClr val="FFFFFF"/>
          </a:solidFill>
          <a:ln w="25400">
            <a:solidFill>
              <a:srgbClr val="738AC8"/>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solidFill>
                  <a:srgbClr val="000000"/>
                </a:solidFill>
                <a:latin typeface="NikoshBAN" pitchFamily="2" charset="0"/>
                <a:cs typeface="NikoshBAN" pitchFamily="2" charset="0"/>
              </a:rPr>
              <a:t>মূল্যবান ধাতু</a:t>
            </a:r>
            <a:endParaRPr lang="en-US" altLang="en-US" sz="2400">
              <a:solidFill>
                <a:srgbClr val="000000"/>
              </a:solidFill>
              <a:latin typeface="NikoshBAN" pitchFamily="2" charset="0"/>
              <a:cs typeface="NikoshBAN" pitchFamily="2" charset="0"/>
            </a:endParaRPr>
          </a:p>
        </p:txBody>
      </p:sp>
      <p:pic>
        <p:nvPicPr>
          <p:cNvPr id="27656"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bwMode="auto">
          <a:xfrm>
            <a:off x="225425" y="87312"/>
            <a:ext cx="4659312" cy="2801938"/>
          </a:xfrm>
          <a:prstGeom prst="rect">
            <a:avLst/>
          </a:prstGeom>
          <a:noFill/>
          <a:ln>
            <a:noFill/>
            <a:miter lim="800000"/>
          </a:ln>
          <a:effectLst/>
        </p:spPr>
      </p:pic>
      <p:pic>
        <p:nvPicPr>
          <p:cNvPr id="27657"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bwMode="auto">
          <a:xfrm>
            <a:off x="5413375" y="141288"/>
            <a:ext cx="4948238" cy="2747962"/>
          </a:xfrm>
          <a:prstGeom prst="rect">
            <a:avLst/>
          </a:prstGeom>
          <a:noFill/>
          <a:ln>
            <a:noFill/>
            <a:miter lim="800000"/>
          </a:ln>
          <a:effectLst/>
        </p:spPr>
      </p:pic>
      <p:pic>
        <p:nvPicPr>
          <p:cNvPr id="27658" name="Picture 2"/>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bwMode="auto">
          <a:xfrm>
            <a:off x="225425" y="4106862"/>
            <a:ext cx="3135312" cy="2859088"/>
          </a:xfrm>
          <a:prstGeom prst="rect">
            <a:avLst/>
          </a:prstGeom>
          <a:noFill/>
          <a:ln>
            <a:noFill/>
            <a:miter lim="800000"/>
          </a:ln>
          <a:effectLst/>
        </p:spPr>
      </p:pic>
      <p:pic>
        <p:nvPicPr>
          <p:cNvPr id="27659" name="Picture 3"/>
          <p:cNvPicPr>
            <a:picLocks noChangeAspect="1"/>
          </p:cNvPicPr>
          <p:nvPr/>
        </p:nvPicPr>
        <p:blipFill>
          <a:blip r:embed="rId9">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bwMode="auto">
          <a:xfrm>
            <a:off x="3748088" y="4106862"/>
            <a:ext cx="3098800" cy="2716212"/>
          </a:xfrm>
          <a:prstGeom prst="rect">
            <a:avLst/>
          </a:prstGeom>
          <a:noFill/>
          <a:ln>
            <a:noFill/>
            <a:miter lim="800000"/>
          </a:ln>
          <a:effectLst/>
        </p:spPr>
      </p:pic>
      <p:pic>
        <p:nvPicPr>
          <p:cNvPr id="27660" name="Picture 4"/>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bwMode="auto">
          <a:xfrm>
            <a:off x="7364412" y="4106862"/>
            <a:ext cx="2995612" cy="2716212"/>
          </a:xfrm>
          <a:prstGeom prst="rect">
            <a:avLst/>
          </a:prstGeom>
          <a:noFill/>
          <a:ln>
            <a:noFill/>
            <a:miter lim="800000"/>
          </a:ln>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out)">
                                      <p:cBhvr>
                                        <p:cTn id="7" dur="500"/>
                                        <p:tgtEl>
                                          <p:spTgt spid="2765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box(out)">
                                      <p:cBhvr>
                                        <p:cTn id="12" dur="500"/>
                                        <p:tgtEl>
                                          <p:spTgt spid="2765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ox(out)">
                                      <p:cBhvr>
                                        <p:cTn id="17" dur="500"/>
                                        <p:tgtEl>
                                          <p:spTgt spid="2765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Effect transition="in" filter="box(out)">
                                      <p:cBhvr>
                                        <p:cTn id="22" dur="500"/>
                                        <p:tgtEl>
                                          <p:spTgt spid="2765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7654"/>
                                        </p:tgtEl>
                                        <p:attrNameLst>
                                          <p:attrName>style.visibility</p:attrName>
                                        </p:attrNameLst>
                                      </p:cBhvr>
                                      <p:to>
                                        <p:strVal val="visible"/>
                                      </p:to>
                                    </p:set>
                                    <p:animEffect transition="in" filter="box(out)">
                                      <p:cBhvr>
                                        <p:cTn id="27" dur="500"/>
                                        <p:tgtEl>
                                          <p:spTgt spid="2765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box(out)">
                                      <p:cBhvr>
                                        <p:cTn id="3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p:nvPr/>
        </p:nvSpPr>
        <p:spPr>
          <a:xfrm>
            <a:off x="728662" y="2928938"/>
            <a:ext cx="2306638" cy="461962"/>
          </a:xfrm>
          <a:prstGeom prst="rect">
            <a:avLst/>
          </a:prstGeom>
          <a:solidFill>
            <a:srgbClr val="FFFFFF"/>
          </a:solidFill>
          <a:ln w="25400">
            <a:solidFill>
              <a:srgbClr val="EA157A"/>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BD" altLang="en-US" sz="2400">
                <a:solidFill>
                  <a:srgbClr val="000000"/>
                </a:solidFill>
                <a:latin typeface="NikoshBAN" pitchFamily="2" charset="0"/>
                <a:cs typeface="NikoshBAN" pitchFamily="2" charset="0"/>
              </a:rPr>
              <a:t>আন্তর্যাতিক সম্পর্ক</a:t>
            </a:r>
            <a:endParaRPr lang="en-US" altLang="en-US" sz="2400">
              <a:solidFill>
                <a:srgbClr val="000000"/>
              </a:solidFill>
              <a:latin typeface="NikoshBAN" pitchFamily="2" charset="0"/>
              <a:cs typeface="NikoshBAN" pitchFamily="2" charset="0"/>
            </a:endParaRPr>
          </a:p>
        </p:txBody>
      </p:sp>
      <p:sp>
        <p:nvSpPr>
          <p:cNvPr id="28675" name="TextBox 2"/>
          <p:cNvSpPr/>
          <p:nvPr/>
        </p:nvSpPr>
        <p:spPr>
          <a:xfrm>
            <a:off x="5629275" y="2827338"/>
            <a:ext cx="3890962" cy="461962"/>
          </a:xfrm>
          <a:prstGeom prst="rect">
            <a:avLst/>
          </a:prstGeom>
          <a:solidFill>
            <a:srgbClr val="FFFFFF"/>
          </a:solidFill>
          <a:ln w="25400">
            <a:solidFill>
              <a:srgbClr val="00ADDC"/>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IN" altLang="en-US" sz="2400">
                <a:solidFill>
                  <a:srgbClr val="000000"/>
                </a:solidFill>
                <a:latin typeface="NikoshBAN" pitchFamily="2" charset="0"/>
                <a:cs typeface="NikoshBAN" pitchFamily="2" charset="0"/>
              </a:rPr>
              <a:t>উপার্জিত বৈদেশিক মুদ্রা সংরক্ষ</a:t>
            </a:r>
            <a:r>
              <a:rPr lang="bn-BD" altLang="en-US" sz="2400">
                <a:solidFill>
                  <a:srgbClr val="000000"/>
                </a:solidFill>
                <a:latin typeface="NikoshBAN" pitchFamily="2" charset="0"/>
                <a:cs typeface="NikoshBAN" pitchFamily="2" charset="0"/>
              </a:rPr>
              <a:t>ণ </a:t>
            </a:r>
            <a:endParaRPr lang="en-US" altLang="en-US" sz="2400">
              <a:solidFill>
                <a:srgbClr val="000000"/>
              </a:solidFill>
              <a:latin typeface="NikoshBAN" pitchFamily="2" charset="0"/>
              <a:cs typeface="NikoshBAN" pitchFamily="2" charset="0"/>
            </a:endParaRPr>
          </a:p>
        </p:txBody>
      </p:sp>
      <p:sp>
        <p:nvSpPr>
          <p:cNvPr id="28676" name="TextBox 3"/>
          <p:cNvSpPr/>
          <p:nvPr/>
        </p:nvSpPr>
        <p:spPr>
          <a:xfrm>
            <a:off x="2863850" y="6954838"/>
            <a:ext cx="2913062" cy="461962"/>
          </a:xfrm>
          <a:prstGeom prst="rect">
            <a:avLst/>
          </a:prstGeom>
          <a:solidFill>
            <a:srgbClr val="FFFFFF"/>
          </a:solidFill>
          <a:ln w="25400">
            <a:solidFill>
              <a:srgbClr val="738AC8"/>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IN" altLang="en-US" sz="2400">
                <a:solidFill>
                  <a:srgbClr val="000000"/>
                </a:solidFill>
                <a:latin typeface="NikoshBAN" pitchFamily="2" charset="0"/>
                <a:cs typeface="NikoshBAN" pitchFamily="2" charset="0"/>
              </a:rPr>
              <a:t>বৈদেশিক বানিজ্য উন্নয়ন</a:t>
            </a:r>
            <a:endParaRPr lang="en-US" altLang="en-US" sz="2400">
              <a:solidFill>
                <a:srgbClr val="000000"/>
              </a:solidFill>
              <a:latin typeface="NikoshBAN" pitchFamily="2" charset="0"/>
              <a:cs typeface="NikoshBAN" pitchFamily="2" charset="0"/>
            </a:endParaRPr>
          </a:p>
        </p:txBody>
      </p:sp>
      <p:pic>
        <p:nvPicPr>
          <p:cNvPr id="28677"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1785938" y="3924300"/>
            <a:ext cx="5659438" cy="2854325"/>
          </a:xfrm>
          <a:prstGeom prst="rect">
            <a:avLst/>
          </a:prstGeom>
          <a:noFill/>
          <a:ln>
            <a:noFill/>
            <a:miter lim="800000"/>
          </a:ln>
          <a:effectLst/>
        </p:spPr>
      </p:pic>
      <p:pic>
        <p:nvPicPr>
          <p:cNvPr id="28678"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bwMode="auto">
          <a:xfrm>
            <a:off x="227012" y="150812"/>
            <a:ext cx="4092575" cy="2679700"/>
          </a:xfrm>
          <a:prstGeom prst="rect">
            <a:avLst/>
          </a:prstGeom>
          <a:noFill/>
          <a:ln>
            <a:noFill/>
            <a:miter lim="800000"/>
          </a:ln>
          <a:effectLst/>
        </p:spPr>
      </p:pic>
      <p:pic>
        <p:nvPicPr>
          <p:cNvPr id="28679" name="Picture 4"/>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Lst>
          </a:blip>
          <a:stretch>
            <a:fillRect/>
          </a:stretch>
        </p:blipFill>
        <p:spPr bwMode="auto">
          <a:xfrm>
            <a:off x="5483225" y="165100"/>
            <a:ext cx="4468812" cy="2598738"/>
          </a:xfrm>
          <a:prstGeom prst="rect">
            <a:avLst/>
          </a:prstGeom>
          <a:noFill/>
          <a:ln>
            <a:noFill/>
            <a:miter lim="800000"/>
          </a:ln>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1)">
                                      <p:cBhvr>
                                        <p:cTn id="7" dur="500"/>
                                        <p:tgtEl>
                                          <p:spTgt spid="2867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wheel(1)">
                                      <p:cBhvr>
                                        <p:cTn id="12" dur="500"/>
                                        <p:tgtEl>
                                          <p:spTgt spid="2867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heel(1)">
                                      <p:cBhvr>
                                        <p:cTn id="1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p:nvPr/>
        </p:nvSpPr>
        <p:spPr>
          <a:xfrm>
            <a:off x="4044950" y="2332038"/>
            <a:ext cx="2667000" cy="708025"/>
          </a:xfrm>
          <a:prstGeom prst="rect">
            <a:avLst/>
          </a:prstGeom>
          <a:solidFill>
            <a:srgbClr val="FFFFFF"/>
          </a:solidFill>
          <a:ln w="25400">
            <a:solidFill>
              <a:srgbClr val="EA157A"/>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IN" altLang="en-US" sz="4000">
                <a:solidFill>
                  <a:srgbClr val="000000"/>
                </a:solidFill>
                <a:latin typeface="NikoshBAN" pitchFamily="2" charset="0"/>
                <a:cs typeface="NikoshBAN" pitchFamily="2" charset="0"/>
              </a:rPr>
              <a:t>জোড়ায় কাজ</a:t>
            </a:r>
            <a:endParaRPr lang="en-US" altLang="en-US" sz="4000">
              <a:solidFill>
                <a:srgbClr val="000000"/>
              </a:solidFill>
              <a:latin typeface="NikoshBAN" pitchFamily="2" charset="0"/>
              <a:cs typeface="NikoshBAN" pitchFamily="2" charset="0"/>
            </a:endParaRPr>
          </a:p>
        </p:txBody>
      </p:sp>
      <p:grpSp>
        <p:nvGrpSpPr>
          <p:cNvPr id="29699" name="TextBox 2"/>
          <p:cNvGrpSpPr/>
          <p:nvPr/>
        </p:nvGrpSpPr>
        <p:grpSpPr>
          <a:xfrm>
            <a:off x="328612" y="3481388"/>
            <a:ext cx="10436225" cy="1279525"/>
            <a:chOff x="207" y="2193"/>
            <a:chExt cx="6574" cy="806"/>
          </a:xfrm>
        </p:grpSpPr>
        <p:pic>
          <p:nvPicPr>
            <p:cNvPr id="29700" name="TextBox 2"/>
            <p:cNvPicPr>
              <a:picLocks noChangeAspect="1"/>
            </p:cNvPicPr>
            <p:nvPr/>
          </p:nvPicPr>
          <p:blipFill>
            <a:blip r:embed="rId2"/>
            <a:stretch>
              <a:fillRect/>
            </a:stretch>
          </p:blipFill>
          <p:spPr>
            <a:xfrm>
              <a:off x="207" y="2193"/>
              <a:ext cx="6574" cy="806"/>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29701" name="Rectangle 26627"/>
            <p:cNvSpPr/>
            <p:nvPr/>
          </p:nvSpPr>
          <p:spPr>
            <a:xfrm>
              <a:off x="394" y="2286"/>
              <a:ext cx="5987" cy="48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4400">
                  <a:solidFill>
                    <a:srgbClr val="000000"/>
                  </a:solidFill>
                  <a:latin typeface="NikoshBAN" pitchFamily="2" charset="0"/>
                  <a:cs typeface="NikoshBAN" pitchFamily="2" charset="0"/>
                </a:rPr>
                <a:t>কেন্দ্রীয় ব্যাংকের ১০টি আন্তর্যাতিক কাজের নাম লিখুন ।  </a:t>
              </a:r>
              <a:endParaRPr lang="en-US" altLang="en-US" sz="4400">
                <a:solidFill>
                  <a:srgbClr val="000000"/>
                </a:solidFill>
                <a:latin typeface="NikoshBAN" pitchFamily="2" charset="0"/>
                <a:cs typeface="NikoshBAN" pitchFamily="2" charset="0"/>
              </a:endParaRPr>
            </a:p>
          </p:txBody>
        </p:sp>
      </p:grpSp>
      <p:pic>
        <p:nvPicPr>
          <p:cNvPr id="29702" name="Picture 3"/>
          <p:cNvPicPr>
            <a:picLocks noChangeAspect="1"/>
          </p:cNvPicPr>
          <p:nvPr/>
        </p:nvPicPr>
        <p:blipFill>
          <a:blip r:embed="rId3"/>
          <a:stretch>
            <a:fillRect/>
          </a:stretch>
        </p:blipFill>
        <p:spPr>
          <a:xfrm>
            <a:off x="8150225" y="1408112"/>
            <a:ext cx="1431925" cy="1060450"/>
          </a:xfrm>
          <a:prstGeom prst="rect">
            <a:avLst/>
          </a:prstGeom>
          <a:noFill/>
          <a:ln>
            <a:noFill/>
            <a:miter lim="800000"/>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out)">
                                      <p:cBhvr>
                                        <p:cTn id="7" dur="500"/>
                                        <p:tgtEl>
                                          <p:spTgt spid="2969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diamond(out)">
                                      <p:cBhvr>
                                        <p:cTn id="12"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p:nvPr/>
        </p:nvSpPr>
        <p:spPr>
          <a:xfrm>
            <a:off x="3865562" y="122238"/>
            <a:ext cx="2522538" cy="708025"/>
          </a:xfrm>
          <a:prstGeom prst="rect">
            <a:avLst/>
          </a:prstGeom>
          <a:solidFill>
            <a:srgbClr val="FFFFFF"/>
          </a:solidFill>
          <a:ln w="25400">
            <a:solidFill>
              <a:srgbClr val="EA157A"/>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4000">
                <a:solidFill>
                  <a:srgbClr val="000000"/>
                </a:solidFill>
                <a:latin typeface="NikoshBAN" pitchFamily="2" charset="0"/>
                <a:cs typeface="NikoshBAN" pitchFamily="2" charset="0"/>
              </a:rPr>
              <a:t>   মূল্যায়ন</a:t>
            </a:r>
            <a:endParaRPr lang="en-US" altLang="en-US" sz="4000">
              <a:solidFill>
                <a:srgbClr val="000000"/>
              </a:solidFill>
              <a:latin typeface="NikoshBAN" pitchFamily="2" charset="0"/>
              <a:cs typeface="NikoshBAN" pitchFamily="2" charset="0"/>
            </a:endParaRPr>
          </a:p>
        </p:txBody>
      </p:sp>
      <p:sp>
        <p:nvSpPr>
          <p:cNvPr id="30723" name="Rectangle 2"/>
          <p:cNvSpPr/>
          <p:nvPr/>
        </p:nvSpPr>
        <p:spPr>
          <a:xfrm>
            <a:off x="215900" y="476250"/>
            <a:ext cx="3325812" cy="6462712"/>
          </a:xfrm>
          <a:prstGeom prst="rect">
            <a:avLst/>
          </a:prstGeom>
          <a:solidFill>
            <a:schemeClr val="bg1"/>
          </a:solid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a:latin typeface="NikoshBAN" pitchFamily="2" charset="0"/>
                <a:cs typeface="NikoshBAN" pitchFamily="2" charset="0"/>
              </a:rPr>
              <a:t>১</a:t>
            </a:r>
            <a:r>
              <a:rPr lang="bn-IN" altLang="en-US">
                <a:latin typeface="NikoshBAN" pitchFamily="2" charset="0"/>
                <a:cs typeface="NikoshBAN" pitchFamily="2" charset="0"/>
              </a:rPr>
              <a:t>. </a:t>
            </a:r>
            <a:r>
              <a:rPr lang="bn-BD" altLang="en-US">
                <a:latin typeface="NikoshBAN" pitchFamily="2" charset="0"/>
                <a:cs typeface="NikoshBAN" pitchFamily="2" charset="0"/>
              </a:rPr>
              <a:t> কোন ব্যাংককে ‘নিকাশ ঘর’ বলা হয়?</a:t>
            </a:r>
            <a:br>
              <a:rPr lang="bn-BD" altLang="en-US">
                <a:latin typeface="NikoshBAN" pitchFamily="2" charset="0"/>
                <a:cs typeface="NikoshBAN" pitchFamily="2" charset="0"/>
              </a:rPr>
            </a:br>
            <a:r>
              <a:rPr lang="bn-BD" altLang="en-US">
                <a:latin typeface="NikoshBAN" pitchFamily="2" charset="0"/>
                <a:cs typeface="NikoshBAN" pitchFamily="2" charset="0"/>
              </a:rPr>
              <a:t>ক) বাণিজ্যিক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খ) কেন্দ্রীয়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গ) শিল্প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ঘ) গ্রামীণ ব্যাংক</a:t>
            </a:r>
            <a:endParaRPr lang="bn-IN" altLang="en-US">
              <a:latin typeface="NikoshBAN" pitchFamily="2" charset="0"/>
              <a:cs typeface="NikoshBAN" pitchFamily="2" charset="0"/>
            </a:endParaRPr>
          </a:p>
          <a:p>
            <a:pPr marL="0" lvl="0" indent="0" eaLnBrk="1" hangingPunct="1"/>
            <a:r>
              <a:rPr lang="bn-IN" altLang="en-US">
                <a:latin typeface="NikoshBAN" pitchFamily="2" charset="0"/>
                <a:cs typeface="NikoshBAN" pitchFamily="2" charset="0"/>
              </a:rPr>
              <a:t>২. </a:t>
            </a:r>
            <a:r>
              <a:rPr lang="bn-BD" altLang="en-US">
                <a:latin typeface="NikoshBAN" pitchFamily="2" charset="0"/>
                <a:cs typeface="NikoshBAN" pitchFamily="2" charset="0"/>
              </a:rPr>
              <a:t>কেন্দ্রীয় ব্যাংক বিভিন্ন ব্যাংকের মধ্যে আন্তঃব্যাংক দেনা-পাওনা মিটিয়ে থাকে কোনটির মাধ্যমে?</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ক) ড্রাফট</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খ) হুন্ডি</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গ) চেক</a:t>
            </a:r>
            <a:endParaRPr lang="bn-IN" altLang="en-US">
              <a:latin typeface="NikoshBAN" pitchFamily="2" charset="0"/>
              <a:cs typeface="NikoshBAN" pitchFamily="2" charset="0"/>
            </a:endParaRPr>
          </a:p>
          <a:p>
            <a:pPr marL="0" lvl="0" indent="0" eaLnBrk="1" hangingPunct="1"/>
            <a:r>
              <a:rPr lang="bn-IN" altLang="en-US">
                <a:latin typeface="NikoshBAN" pitchFamily="2" charset="0"/>
                <a:cs typeface="NikoshBAN" pitchFamily="2" charset="0"/>
              </a:rPr>
              <a:t>৩. </a:t>
            </a:r>
            <a:r>
              <a:rPr lang="bn-BD" altLang="en-US">
                <a:latin typeface="NikoshBAN" pitchFamily="2" charset="0"/>
                <a:cs typeface="NikoshBAN" pitchFamily="2" charset="0"/>
              </a:rPr>
              <a:t>কেন্দ্রীয় ব্যাংক কার প্রতিনিধি হিসেবে কাজ করে?</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ক) রাষ্ট্রের</a:t>
            </a:r>
            <a:br>
              <a:rPr lang="bn-BD" altLang="en-US">
                <a:latin typeface="NikoshBAN" pitchFamily="2" charset="0"/>
                <a:cs typeface="NikoshBAN" pitchFamily="2" charset="0"/>
              </a:rPr>
            </a:br>
            <a:r>
              <a:rPr lang="bn-IN" altLang="en-US">
                <a:latin typeface="NikoshBAN" pitchFamily="2" charset="0"/>
                <a:cs typeface="NikoshBAN" pitchFamily="2" charset="0"/>
              </a:rPr>
              <a:t> </a:t>
            </a:r>
            <a:r>
              <a:rPr lang="bn-BD" altLang="en-US">
                <a:latin typeface="NikoshBAN" pitchFamily="2" charset="0"/>
                <a:cs typeface="NikoshBAN" pitchFamily="2" charset="0"/>
              </a:rPr>
              <a:t>খ) সরকারের</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গ) অন্যান্য ব্যাংকের</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ঘ) জামানতকারীর</a:t>
            </a:r>
            <a:br>
              <a:rPr lang="bn-BD" altLang="en-US">
                <a:latin typeface="NikoshBAN" pitchFamily="2" charset="0"/>
                <a:cs typeface="NikoshBAN" pitchFamily="2" charset="0"/>
              </a:rPr>
            </a:br>
            <a:r>
              <a:rPr lang="bn-IN" altLang="en-US">
                <a:latin typeface="NikoshBAN" pitchFamily="2" charset="0"/>
                <a:cs typeface="NikoshBAN" pitchFamily="2" charset="0"/>
              </a:rPr>
              <a:t>৪. </a:t>
            </a:r>
            <a:r>
              <a:rPr lang="bn-BD" altLang="en-US">
                <a:latin typeface="NikoshBAN" pitchFamily="2" charset="0"/>
                <a:cs typeface="NikoshBAN" pitchFamily="2" charset="0"/>
              </a:rPr>
              <a:t>ব্যাংকের অভিভাবক হিসেবে কাজ করে কোন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ক) আন্তর্জাতিক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খ) শিল্প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গ) কেন্দ্রীয় ব্যাংক</a:t>
            </a:r>
            <a:br>
              <a:rPr lang="bn-BD" altLang="en-US">
                <a:latin typeface="NikoshBAN" pitchFamily="2" charset="0"/>
                <a:cs typeface="NikoshBAN" pitchFamily="2" charset="0"/>
              </a:rPr>
            </a:br>
            <a:r>
              <a:rPr lang="el-GR" altLang="en-US">
                <a:cs typeface="NikoshBAN" pitchFamily="2" charset="0"/>
              </a:rPr>
              <a:t> </a:t>
            </a:r>
            <a:r>
              <a:rPr lang="bn-BD" altLang="en-US">
                <a:latin typeface="NikoshBAN" pitchFamily="2" charset="0"/>
                <a:cs typeface="NikoshBAN" pitchFamily="2" charset="0"/>
              </a:rPr>
              <a:t>ঘ) বিনিময় </a:t>
            </a:r>
            <a:r>
              <a:rPr lang="bn-IN" altLang="en-US">
                <a:latin typeface="NikoshBAN" pitchFamily="2" charset="0"/>
                <a:cs typeface="NikoshBAN" pitchFamily="2" charset="0"/>
              </a:rPr>
              <a:t>ব্যাংক</a:t>
            </a:r>
            <a:endParaRPr lang="bn-IN" altLang="en-US" sz="3200">
              <a:latin typeface="NikoshBAN" pitchFamily="2" charset="0"/>
              <a:cs typeface="NikoshBAN" pitchFamily="2" charset="0"/>
            </a:endParaRPr>
          </a:p>
        </p:txBody>
      </p:sp>
      <p:sp>
        <p:nvSpPr>
          <p:cNvPr id="30724" name="Rectangle 3"/>
          <p:cNvSpPr/>
          <p:nvPr/>
        </p:nvSpPr>
        <p:spPr>
          <a:xfrm>
            <a:off x="3540125" y="1522412"/>
            <a:ext cx="3168650" cy="4094162"/>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000">
                <a:latin typeface="NikoshBAN" pitchFamily="2" charset="0"/>
                <a:cs typeface="NikoshBAN" pitchFamily="2" charset="0"/>
              </a:rPr>
              <a:t>৫.</a:t>
            </a:r>
            <a:r>
              <a:rPr lang="bn-BD" altLang="en-US" sz="2000">
                <a:latin typeface="NikoshBAN" pitchFamily="2" charset="0"/>
                <a:cs typeface="NikoshBAN" pitchFamily="2" charset="0"/>
              </a:rPr>
              <a:t>কোনটি মূল্যবান অলঙ্কার, দলিলপত্র প্রভৃতি নিরাপদে গচ্ছিত রাখে?</a:t>
            </a:r>
            <a:br>
              <a:rPr lang="bn-BD" altLang="en-US" sz="2000">
                <a:latin typeface="NikoshBAN" pitchFamily="2" charset="0"/>
                <a:cs typeface="NikoshBAN" pitchFamily="2" charset="0"/>
              </a:rPr>
            </a:br>
            <a:r>
              <a:rPr lang="bn-BD" altLang="en-US" sz="2000">
                <a:latin typeface="NikoshBAN" pitchFamily="2" charset="0"/>
                <a:cs typeface="NikoshBAN" pitchFamily="2" charset="0"/>
              </a:rPr>
              <a:t>ক) বাণিজ্যিক ব্যাংক</a:t>
            </a:r>
            <a:br>
              <a:rPr lang="bn-BD" altLang="en-US" sz="2000">
                <a:latin typeface="NikoshBAN" pitchFamily="2" charset="0"/>
                <a:cs typeface="NikoshBAN" pitchFamily="2" charset="0"/>
              </a:rPr>
            </a:br>
            <a:r>
              <a:rPr lang="bn-BD" altLang="en-US" sz="2000">
                <a:latin typeface="NikoshBAN" pitchFamily="2" charset="0"/>
                <a:cs typeface="NikoshBAN" pitchFamily="2" charset="0"/>
              </a:rPr>
              <a:t>খ) কেন্দ্রীয় ব্যাংক</a:t>
            </a:r>
            <a:br>
              <a:rPr lang="bn-BD" altLang="en-US" sz="2000">
                <a:latin typeface="NikoshBAN" pitchFamily="2" charset="0"/>
                <a:cs typeface="NikoshBAN" pitchFamily="2" charset="0"/>
              </a:rPr>
            </a:br>
            <a:r>
              <a:rPr lang="bn-BD" altLang="en-US" sz="2000">
                <a:latin typeface="NikoshBAN" pitchFamily="2" charset="0"/>
                <a:cs typeface="NikoshBAN" pitchFamily="2" charset="0"/>
              </a:rPr>
              <a:t>গ) বিশেষায়িত ব্যাংক</a:t>
            </a:r>
            <a:br>
              <a:rPr lang="bn-BD" altLang="en-US" sz="2000">
                <a:latin typeface="NikoshBAN" pitchFamily="2" charset="0"/>
                <a:cs typeface="NikoshBAN" pitchFamily="2" charset="0"/>
              </a:rPr>
            </a:br>
            <a:r>
              <a:rPr lang="bn-BD" altLang="en-US" sz="2000">
                <a:latin typeface="NikoshBAN" pitchFamily="2" charset="0"/>
                <a:cs typeface="NikoshBAN" pitchFamily="2" charset="0"/>
              </a:rPr>
              <a:t>ঘ) গ্রামীণ ব্যাংক</a:t>
            </a:r>
            <a:endParaRPr lang="bn-IN" altLang="en-US" sz="2000">
              <a:latin typeface="NikoshBAN" pitchFamily="2" charset="0"/>
              <a:cs typeface="NikoshBAN" pitchFamily="2" charset="0"/>
            </a:endParaRPr>
          </a:p>
          <a:p>
            <a:pPr marL="0" lvl="0" indent="0" eaLnBrk="1" hangingPunct="1"/>
            <a:r>
              <a:rPr lang="bn-IN" altLang="en-US" sz="2000">
                <a:latin typeface="NikoshBAN" pitchFamily="2" charset="0"/>
                <a:cs typeface="NikoshBAN" pitchFamily="2" charset="0"/>
              </a:rPr>
              <a:t>৬. </a:t>
            </a:r>
            <a:r>
              <a:rPr lang="bn-BD" altLang="en-US" sz="2000">
                <a:latin typeface="NikoshBAN" pitchFamily="2" charset="0"/>
                <a:cs typeface="NikoshBAN" pitchFamily="2" charset="0"/>
              </a:rPr>
              <a:t>কোনটি দেশের অর্থ-বাজার, মুদ্রাব্যবস্থা এবং অন্যান্য ব্যাংকে তত্ত্বাবধান ও নিয়ন্ত্রণ করে?</a:t>
            </a:r>
            <a:br>
              <a:rPr lang="bn-BD" altLang="en-US" sz="2000">
                <a:latin typeface="NikoshBAN" pitchFamily="2" charset="0"/>
                <a:cs typeface="NikoshBAN" pitchFamily="2" charset="0"/>
              </a:rPr>
            </a:br>
            <a:r>
              <a:rPr lang="el-GR" altLang="en-US" sz="2000">
                <a:cs typeface="NikoshBAN" pitchFamily="2" charset="0"/>
              </a:rPr>
              <a:t> </a:t>
            </a:r>
            <a:r>
              <a:rPr lang="bn-BD" altLang="en-US" sz="2000">
                <a:latin typeface="NikoshBAN" pitchFamily="2" charset="0"/>
                <a:cs typeface="NikoshBAN" pitchFamily="2" charset="0"/>
              </a:rPr>
              <a:t>ক) গভর্নর</a:t>
            </a:r>
            <a:br>
              <a:rPr lang="bn-BD" altLang="en-US" sz="2000">
                <a:latin typeface="NikoshBAN" pitchFamily="2" charset="0"/>
                <a:cs typeface="NikoshBAN" pitchFamily="2" charset="0"/>
              </a:rPr>
            </a:br>
            <a:r>
              <a:rPr lang="bn-IN" altLang="en-US" sz="2000">
                <a:latin typeface="NikoshBAN" pitchFamily="2" charset="0"/>
                <a:cs typeface="NikoshBAN" pitchFamily="2" charset="0"/>
              </a:rPr>
              <a:t> </a:t>
            </a:r>
            <a:r>
              <a:rPr lang="bn-BD" altLang="en-US" sz="2000">
                <a:latin typeface="NikoshBAN" pitchFamily="2" charset="0"/>
                <a:cs typeface="NikoshBAN" pitchFamily="2" charset="0"/>
              </a:rPr>
              <a:t>খ) অর্থমন্ত্রী</a:t>
            </a:r>
            <a:br>
              <a:rPr lang="bn-BD" altLang="en-US" sz="2000">
                <a:latin typeface="NikoshBAN" pitchFamily="2" charset="0"/>
                <a:cs typeface="NikoshBAN" pitchFamily="2" charset="0"/>
              </a:rPr>
            </a:br>
            <a:r>
              <a:rPr lang="el-GR" altLang="en-US" sz="2000">
                <a:cs typeface="NikoshBAN" pitchFamily="2" charset="0"/>
              </a:rPr>
              <a:t> </a:t>
            </a:r>
            <a:r>
              <a:rPr lang="bn-BD" altLang="en-US" sz="2000">
                <a:latin typeface="NikoshBAN" pitchFamily="2" charset="0"/>
                <a:cs typeface="NikoshBAN" pitchFamily="2" charset="0"/>
              </a:rPr>
              <a:t>গ) কেন্দ্রীয় ব্যাংক</a:t>
            </a:r>
            <a:br>
              <a:rPr lang="bn-BD" altLang="en-US" sz="2000">
                <a:latin typeface="NikoshBAN" pitchFamily="2" charset="0"/>
                <a:cs typeface="NikoshBAN" pitchFamily="2" charset="0"/>
              </a:rPr>
            </a:br>
            <a:r>
              <a:rPr lang="bn-IN" altLang="en-US" sz="2000">
                <a:latin typeface="NikoshBAN" pitchFamily="2" charset="0"/>
                <a:cs typeface="NikoshBAN" pitchFamily="2" charset="0"/>
              </a:rPr>
              <a:t> </a:t>
            </a:r>
            <a:r>
              <a:rPr lang="bn-BD" altLang="en-US" sz="2000">
                <a:latin typeface="NikoshBAN" pitchFamily="2" charset="0"/>
                <a:cs typeface="NikoshBAN" pitchFamily="2" charset="0"/>
              </a:rPr>
              <a:t>ঘ) বিশেষ ব্যাংক</a:t>
            </a:r>
            <a:endParaRPr lang="en-US" altLang="en-US" sz="2400">
              <a:latin typeface="NikoshBAN" pitchFamily="2" charset="0"/>
              <a:cs typeface="NikoshBAN" pitchFamily="2" charset="0"/>
            </a:endParaRPr>
          </a:p>
        </p:txBody>
      </p:sp>
      <p:sp>
        <p:nvSpPr>
          <p:cNvPr id="30725" name="Rectangle 4"/>
          <p:cNvSpPr/>
          <p:nvPr/>
        </p:nvSpPr>
        <p:spPr>
          <a:xfrm>
            <a:off x="6826250" y="476250"/>
            <a:ext cx="3411538" cy="4154488"/>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latin typeface="NikoshBAN" pitchFamily="2" charset="0"/>
                <a:cs typeface="NikoshBAN" pitchFamily="2" charset="0"/>
              </a:rPr>
              <a:t>৭. </a:t>
            </a:r>
            <a:r>
              <a:rPr lang="bn-BD" altLang="en-US" sz="2400">
                <a:latin typeface="NikoshBAN" pitchFamily="2" charset="0"/>
                <a:cs typeface="NikoshBAN" pitchFamily="2" charset="0"/>
              </a:rPr>
              <a:t>কেন্দ্রীয় ব্যাংকের মালিকানা ধরন হলো -</a:t>
            </a:r>
            <a:br>
              <a:rPr lang="bn-BD" altLang="en-US" sz="2400">
                <a:latin typeface="NikoshBAN" pitchFamily="2" charset="0"/>
                <a:cs typeface="NikoshBAN" pitchFamily="2" charset="0"/>
              </a:rPr>
            </a:br>
            <a:r>
              <a:rPr lang="en-US" altLang="en-US" sz="2400">
                <a:latin typeface="NikoshBAN" pitchFamily="2" charset="0"/>
                <a:cs typeface="NikoshBAN" pitchFamily="2" charset="0"/>
              </a:rPr>
              <a:t>i. </a:t>
            </a:r>
            <a:r>
              <a:rPr lang="bn-BD" altLang="en-US" sz="2400">
                <a:latin typeface="NikoshBAN" pitchFamily="2" charset="0"/>
                <a:cs typeface="NikoshBAN" pitchFamily="2" charset="0"/>
              </a:rPr>
              <a:t>সম্পূর্ণ সরকারি</a:t>
            </a:r>
            <a:br>
              <a:rPr lang="bn-BD" altLang="en-US" sz="2400">
                <a:latin typeface="NikoshBAN" pitchFamily="2" charset="0"/>
                <a:cs typeface="NikoshBAN" pitchFamily="2" charset="0"/>
              </a:rPr>
            </a:br>
            <a:r>
              <a:rPr lang="en-US" altLang="en-US" sz="2400">
                <a:latin typeface="NikoshBAN" pitchFamily="2" charset="0"/>
                <a:cs typeface="NikoshBAN" pitchFamily="2" charset="0"/>
              </a:rPr>
              <a:t>ii. </a:t>
            </a:r>
            <a:r>
              <a:rPr lang="bn-BD" altLang="en-US" sz="2400">
                <a:latin typeface="NikoshBAN" pitchFamily="2" charset="0"/>
                <a:cs typeface="NikoshBAN" pitchFamily="2" charset="0"/>
              </a:rPr>
              <a:t>আংশিক সরকারি</a:t>
            </a:r>
            <a:br>
              <a:rPr lang="bn-BD" altLang="en-US" sz="2400">
                <a:latin typeface="NikoshBAN" pitchFamily="2" charset="0"/>
                <a:cs typeface="NikoshBAN" pitchFamily="2" charset="0"/>
              </a:rPr>
            </a:br>
            <a:r>
              <a:rPr lang="en-US" altLang="en-US" sz="2400">
                <a:latin typeface="NikoshBAN" pitchFamily="2" charset="0"/>
                <a:cs typeface="NikoshBAN" pitchFamily="2" charset="0"/>
              </a:rPr>
              <a:t>iii. </a:t>
            </a:r>
            <a:r>
              <a:rPr lang="bn-BD" altLang="en-US" sz="2400">
                <a:latin typeface="NikoshBAN" pitchFamily="2" charset="0"/>
                <a:cs typeface="NikoshBAN" pitchFamily="2" charset="0"/>
              </a:rPr>
              <a:t>সরকারি অথবা বেসরকারি</a:t>
            </a:r>
            <a:br>
              <a:rPr lang="bn-BD" altLang="en-US" sz="2400">
                <a:latin typeface="NikoshBAN" pitchFamily="2" charset="0"/>
                <a:cs typeface="NikoshBAN" pitchFamily="2" charset="0"/>
              </a:rPr>
            </a:br>
            <a:r>
              <a:rPr lang="bn-BD" altLang="en-US" sz="2400">
                <a:latin typeface="NikoshBAN" pitchFamily="2" charset="0"/>
                <a:cs typeface="NikoshBAN" pitchFamily="2" charset="0"/>
              </a:rPr>
              <a:t>নিচের কোনটি সঠিক?</a:t>
            </a:r>
            <a:br>
              <a:rPr lang="bn-BD" altLang="en-US" sz="2400">
                <a:latin typeface="NikoshBAN" pitchFamily="2" charset="0"/>
                <a:cs typeface="NikoshBAN" pitchFamily="2" charset="0"/>
              </a:rPr>
            </a:br>
            <a:r>
              <a:rPr lang="el-GR" altLang="en-US" sz="2400">
                <a:cs typeface="NikoshBAN" pitchFamily="2" charset="0"/>
              </a:rPr>
              <a:t> </a:t>
            </a:r>
            <a:r>
              <a:rPr lang="bn-BD" altLang="en-US" sz="2400">
                <a:latin typeface="NikoshBAN" pitchFamily="2" charset="0"/>
                <a:cs typeface="NikoshBAN" pitchFamily="2" charset="0"/>
              </a:rPr>
              <a:t>ক) </a:t>
            </a:r>
            <a:r>
              <a:rPr lang="en-US" altLang="en-US" sz="2400">
                <a:latin typeface="NikoshBAN" pitchFamily="2" charset="0"/>
                <a:cs typeface="NikoshBAN" pitchFamily="2" charset="0"/>
              </a:rPr>
              <a:t>i </a:t>
            </a:r>
            <a:r>
              <a:rPr lang="bn-BD" altLang="en-US" sz="2400">
                <a:latin typeface="NikoshBAN" pitchFamily="2" charset="0"/>
                <a:cs typeface="NikoshBAN" pitchFamily="2" charset="0"/>
              </a:rPr>
              <a:t>ও </a:t>
            </a:r>
            <a:r>
              <a:rPr lang="en-US" altLang="en-US" sz="2400">
                <a:latin typeface="NikoshBAN" pitchFamily="2" charset="0"/>
                <a:cs typeface="NikoshBAN" pitchFamily="2" charset="0"/>
              </a:rPr>
              <a:t>ii</a:t>
            </a:r>
            <a:br>
              <a:rPr lang="en-US" altLang="en-US" sz="2400">
                <a:latin typeface="NikoshBAN" pitchFamily="2" charset="0"/>
                <a:cs typeface="NikoshBAN" pitchFamily="2" charset="0"/>
              </a:rPr>
            </a:br>
            <a:r>
              <a:rPr lang="bn-IN" altLang="en-US" sz="2400">
                <a:cs typeface="NikoshBAN" pitchFamily="2" charset="0"/>
              </a:rPr>
              <a:t>  </a:t>
            </a:r>
            <a:r>
              <a:rPr lang="bn-BD" altLang="en-US" sz="2400">
                <a:latin typeface="NikoshBAN" pitchFamily="2" charset="0"/>
                <a:cs typeface="NikoshBAN" pitchFamily="2" charset="0"/>
              </a:rPr>
              <a:t>খ) </a:t>
            </a:r>
            <a:r>
              <a:rPr lang="en-US" altLang="en-US" sz="2400">
                <a:latin typeface="NikoshBAN" pitchFamily="2" charset="0"/>
                <a:cs typeface="NikoshBAN" pitchFamily="2" charset="0"/>
              </a:rPr>
              <a:t>ii </a:t>
            </a:r>
            <a:r>
              <a:rPr lang="bn-BD" altLang="en-US" sz="2400">
                <a:latin typeface="NikoshBAN" pitchFamily="2" charset="0"/>
                <a:cs typeface="NikoshBAN" pitchFamily="2" charset="0"/>
              </a:rPr>
              <a:t>ও </a:t>
            </a:r>
            <a:r>
              <a:rPr lang="en-US" altLang="en-US" sz="2400">
                <a:latin typeface="NikoshBAN" pitchFamily="2" charset="0"/>
                <a:cs typeface="NikoshBAN" pitchFamily="2" charset="0"/>
              </a:rPr>
              <a:t>iii</a:t>
            </a:r>
            <a:br>
              <a:rPr lang="en-US" altLang="en-US" sz="2400">
                <a:latin typeface="NikoshBAN" pitchFamily="2" charset="0"/>
                <a:cs typeface="NikoshBAN" pitchFamily="2" charset="0"/>
              </a:rPr>
            </a:br>
            <a:r>
              <a:rPr lang="bn-IN" altLang="en-US" sz="2400">
                <a:cs typeface="NikoshBAN" pitchFamily="2" charset="0"/>
              </a:rPr>
              <a:t> </a:t>
            </a:r>
            <a:r>
              <a:rPr lang="bn-BD" altLang="en-US" sz="2400">
                <a:latin typeface="NikoshBAN" pitchFamily="2" charset="0"/>
                <a:cs typeface="NikoshBAN" pitchFamily="2" charset="0"/>
              </a:rPr>
              <a:t>গ) </a:t>
            </a:r>
            <a:r>
              <a:rPr lang="en-US" altLang="en-US" sz="2400">
                <a:latin typeface="NikoshBAN" pitchFamily="2" charset="0"/>
                <a:cs typeface="NikoshBAN" pitchFamily="2" charset="0"/>
              </a:rPr>
              <a:t>i </a:t>
            </a:r>
            <a:r>
              <a:rPr lang="bn-BD" altLang="en-US" sz="2400">
                <a:latin typeface="NikoshBAN" pitchFamily="2" charset="0"/>
                <a:cs typeface="NikoshBAN" pitchFamily="2" charset="0"/>
              </a:rPr>
              <a:t>ও </a:t>
            </a:r>
            <a:r>
              <a:rPr lang="en-US" altLang="en-US" sz="2400">
                <a:latin typeface="NikoshBAN" pitchFamily="2" charset="0"/>
                <a:cs typeface="NikoshBAN" pitchFamily="2" charset="0"/>
              </a:rPr>
              <a:t>iii</a:t>
            </a:r>
            <a:br>
              <a:rPr lang="en-US" altLang="en-US" sz="2400">
                <a:latin typeface="NikoshBAN" pitchFamily="2" charset="0"/>
                <a:cs typeface="NikoshBAN" pitchFamily="2" charset="0"/>
              </a:rPr>
            </a:br>
            <a:r>
              <a:rPr lang="el-GR" altLang="en-US" sz="2400">
                <a:cs typeface="NikoshBAN" pitchFamily="2" charset="0"/>
              </a:rPr>
              <a:t> </a:t>
            </a:r>
            <a:r>
              <a:rPr lang="bn-BD" altLang="en-US" sz="2400">
                <a:latin typeface="NikoshBAN" pitchFamily="2" charset="0"/>
                <a:cs typeface="NikoshBAN" pitchFamily="2" charset="0"/>
              </a:rPr>
              <a:t>ঘ) </a:t>
            </a:r>
            <a:r>
              <a:rPr lang="en-US" altLang="en-US" sz="2400">
                <a:latin typeface="NikoshBAN" pitchFamily="2" charset="0"/>
                <a:cs typeface="NikoshBAN" pitchFamily="2" charset="0"/>
              </a:rPr>
              <a:t>i, ii </a:t>
            </a:r>
            <a:r>
              <a:rPr lang="bn-BD" altLang="en-US" sz="2400">
                <a:latin typeface="NikoshBAN" pitchFamily="2" charset="0"/>
                <a:cs typeface="NikoshBAN" pitchFamily="2" charset="0"/>
              </a:rPr>
              <a:t>ও </a:t>
            </a:r>
            <a:r>
              <a:rPr lang="en-US" altLang="en-US" sz="2400">
                <a:latin typeface="NikoshBAN" pitchFamily="2" charset="0"/>
                <a:cs typeface="NikoshBAN" pitchFamily="2" charset="0"/>
              </a:rPr>
              <a:t>iii</a:t>
            </a:r>
            <a:br>
              <a:rPr lang="en-US" altLang="en-US" sz="2400">
                <a:latin typeface="NikoshBAN" pitchFamily="2" charset="0"/>
                <a:cs typeface="NikoshBAN" pitchFamily="2" charset="0"/>
              </a:rPr>
            </a:br>
            <a:endParaRPr lang="en-US" altLang="en-US" sz="2400">
              <a:latin typeface="NikoshBAN" pitchFamily="2" charset="0"/>
              <a:cs typeface="NikoshBAN" pitchFamily="2" charset="0"/>
            </a:endParaRPr>
          </a:p>
        </p:txBody>
      </p:sp>
      <p:sp>
        <p:nvSpPr>
          <p:cNvPr id="30726" name="Rectangle 5"/>
          <p:cNvSpPr/>
          <p:nvPr/>
        </p:nvSpPr>
        <p:spPr>
          <a:xfrm>
            <a:off x="6797675" y="4492625"/>
            <a:ext cx="4032250" cy="2000250"/>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latin typeface="NikoshBAN" pitchFamily="2" charset="0"/>
                <a:cs typeface="NikoshBAN" pitchFamily="2" charset="0"/>
              </a:rPr>
              <a:t>৮</a:t>
            </a:r>
            <a:r>
              <a:rPr lang="bn-IN" altLang="en-US" sz="2000">
                <a:latin typeface="NikoshBAN" pitchFamily="2" charset="0"/>
                <a:cs typeface="NikoshBAN" pitchFamily="2" charset="0"/>
              </a:rPr>
              <a:t>.  </a:t>
            </a:r>
            <a:r>
              <a:rPr lang="bn-BD" altLang="en-US" sz="2000">
                <a:latin typeface="NikoshBAN" pitchFamily="2" charset="0"/>
                <a:cs typeface="NikoshBAN" pitchFamily="2" charset="0"/>
              </a:rPr>
              <a:t>বাংলাদেশে অবস্থিত  চাটার্ড ব্যাংক, ব্যাংক অব চায়না প্রভৃতি কোন ধরনের ব্যাংক?</a:t>
            </a:r>
            <a:br>
              <a:rPr lang="bn-BD" altLang="en-US" sz="2000">
                <a:latin typeface="NikoshBAN" pitchFamily="2" charset="0"/>
                <a:cs typeface="NikoshBAN" pitchFamily="2" charset="0"/>
              </a:rPr>
            </a:br>
            <a:r>
              <a:rPr lang="el-GR" altLang="en-US" sz="2000">
                <a:cs typeface="NikoshBAN" pitchFamily="2" charset="0"/>
              </a:rPr>
              <a:t> </a:t>
            </a:r>
            <a:r>
              <a:rPr lang="bn-BD" altLang="en-US" sz="2000">
                <a:latin typeface="NikoshBAN" pitchFamily="2" charset="0"/>
                <a:cs typeface="NikoshBAN" pitchFamily="2" charset="0"/>
              </a:rPr>
              <a:t>ক) বাণিজ্যিক ব্যাংক</a:t>
            </a:r>
            <a:br>
              <a:rPr lang="bn-BD" altLang="en-US" sz="2000">
                <a:latin typeface="NikoshBAN" pitchFamily="2" charset="0"/>
                <a:cs typeface="NikoshBAN" pitchFamily="2" charset="0"/>
              </a:rPr>
            </a:br>
            <a:r>
              <a:rPr lang="el-GR" altLang="en-US" sz="2000">
                <a:cs typeface="NikoshBAN" pitchFamily="2" charset="0"/>
              </a:rPr>
              <a:t> </a:t>
            </a:r>
            <a:r>
              <a:rPr lang="bn-BD" altLang="en-US" sz="2000">
                <a:latin typeface="NikoshBAN" pitchFamily="2" charset="0"/>
                <a:cs typeface="NikoshBAN" pitchFamily="2" charset="0"/>
              </a:rPr>
              <a:t>খ) বিনিময় ব্যাংক</a:t>
            </a:r>
            <a:br>
              <a:rPr lang="bn-BD" altLang="en-US" sz="2000">
                <a:latin typeface="NikoshBAN" pitchFamily="2" charset="0"/>
                <a:cs typeface="NikoshBAN" pitchFamily="2" charset="0"/>
              </a:rPr>
            </a:br>
            <a:r>
              <a:rPr lang="el-GR" altLang="en-US" sz="2000">
                <a:cs typeface="NikoshBAN" pitchFamily="2" charset="0"/>
              </a:rPr>
              <a:t> </a:t>
            </a:r>
            <a:r>
              <a:rPr lang="bn-BD" altLang="en-US" sz="2000">
                <a:latin typeface="NikoshBAN" pitchFamily="2" charset="0"/>
                <a:cs typeface="NikoshBAN" pitchFamily="2" charset="0"/>
              </a:rPr>
              <a:t>গ) সঞ্চয়ী ব্যাংক</a:t>
            </a:r>
            <a:br>
              <a:rPr lang="bn-BD" altLang="en-US" sz="2000">
                <a:latin typeface="NikoshBAN" pitchFamily="2" charset="0"/>
                <a:cs typeface="NikoshBAN" pitchFamily="2" charset="0"/>
              </a:rPr>
            </a:br>
            <a:r>
              <a:rPr lang="el-GR" altLang="en-US" sz="2000">
                <a:cs typeface="NikoshBAN" pitchFamily="2" charset="0"/>
              </a:rPr>
              <a:t> </a:t>
            </a:r>
            <a:r>
              <a:rPr lang="bn-BD" altLang="en-US" sz="2000">
                <a:latin typeface="NikoshBAN" pitchFamily="2" charset="0"/>
                <a:cs typeface="NikoshBAN" pitchFamily="2" charset="0"/>
              </a:rPr>
              <a:t>ঘ) আন্তর্জাতিক ব্যাংক</a:t>
            </a:r>
            <a:endParaRPr lang="en-US" altLang="en-US" sz="2000">
              <a:latin typeface="NikoshBAN" pitchFamily="2" charset="0"/>
              <a:cs typeface="NikoshBAN" pitchFamily="2" charset="0"/>
            </a:endParaRPr>
          </a:p>
        </p:txBody>
      </p:sp>
      <p:cxnSp>
        <p:nvCxnSpPr>
          <p:cNvPr id="30727" name="Straight Connector 7"/>
          <p:cNvCxnSpPr/>
          <p:nvPr/>
        </p:nvCxnSpPr>
        <p:spPr>
          <a:xfrm flipH="1">
            <a:off x="3541712" y="0"/>
            <a:ext cx="0" cy="8120062"/>
          </a:xfrm>
          <a:prstGeom prst="line">
            <a:avLst/>
          </a:prstGeom>
          <a:noFill/>
          <a:ln w="25400">
            <a:solidFill>
              <a:schemeClr val="accent2"/>
            </a:solidFill>
            <a:miter lim="800000"/>
          </a:ln>
          <a:effectLst>
            <a:outerShdw blurRad="50800" dist="25000" dir="5400000">
              <a:srgbClr val="000000">
                <a:alpha val="39998"/>
              </a:srgbClr>
            </a:outerShdw>
          </a:effectLst>
        </p:spPr>
      </p:cxnSp>
      <p:cxnSp>
        <p:nvCxnSpPr>
          <p:cNvPr id="30728" name="Straight Connector 11"/>
          <p:cNvCxnSpPr/>
          <p:nvPr/>
        </p:nvCxnSpPr>
        <p:spPr>
          <a:xfrm flipH="1">
            <a:off x="6708775" y="0"/>
            <a:ext cx="0" cy="8120062"/>
          </a:xfrm>
          <a:prstGeom prst="line">
            <a:avLst/>
          </a:prstGeom>
          <a:noFill/>
          <a:ln w="34925">
            <a:solidFill>
              <a:schemeClr val="accent1"/>
            </a:solidFill>
            <a:miter lim="800000"/>
          </a:ln>
          <a:effectLst>
            <a:outerShdw blurRad="50800" dist="20000" dir="5400000">
              <a:srgbClr val="000000">
                <a:alpha val="42000"/>
              </a:srgbClr>
            </a:outerShdw>
          </a:effectLst>
        </p:spPr>
      </p:cxnSp>
      <p:cxnSp>
        <p:nvCxnSpPr>
          <p:cNvPr id="30729" name="Straight Connector 17"/>
          <p:cNvCxnSpPr/>
          <p:nvPr/>
        </p:nvCxnSpPr>
        <p:spPr>
          <a:xfrm>
            <a:off x="3541712" y="1250950"/>
            <a:ext cx="3167062" cy="0"/>
          </a:xfrm>
          <a:prstGeom prst="line">
            <a:avLst/>
          </a:prstGeom>
          <a:noFill/>
          <a:ln w="25400">
            <a:solidFill>
              <a:schemeClr val="accent2"/>
            </a:solidFill>
            <a:miter lim="800000"/>
          </a:ln>
          <a:effectLst>
            <a:outerShdw blurRad="50800" dist="25000" dir="5400000">
              <a:srgbClr val="000000">
                <a:alpha val="39998"/>
              </a:srgbClr>
            </a:outerShdw>
          </a:effectLst>
        </p:spPr>
      </p:cxnSp>
      <p:cxnSp>
        <p:nvCxnSpPr>
          <p:cNvPr id="30730" name="Straight Connector 19"/>
          <p:cNvCxnSpPr/>
          <p:nvPr/>
        </p:nvCxnSpPr>
        <p:spPr>
          <a:xfrm>
            <a:off x="3541712" y="1250950"/>
            <a:ext cx="3167062" cy="0"/>
          </a:xfrm>
          <a:prstGeom prst="line">
            <a:avLst/>
          </a:prstGeom>
          <a:noFill/>
          <a:ln w="34925">
            <a:solidFill>
              <a:schemeClr val="accent1"/>
            </a:solidFill>
            <a:miter lim="800000"/>
          </a:ln>
          <a:effectLst>
            <a:outerShdw blurRad="50800" dist="20000" dir="5400000">
              <a:srgbClr val="000000">
                <a:alpha val="42000"/>
              </a:srgbClr>
            </a:outerShdw>
          </a:effectLst>
        </p:spPr>
      </p:cxnSp>
      <p:cxnSp>
        <p:nvCxnSpPr>
          <p:cNvPr id="30731" name="Straight Connector 22"/>
          <p:cNvCxnSpPr/>
          <p:nvPr/>
        </p:nvCxnSpPr>
        <p:spPr>
          <a:xfrm>
            <a:off x="3541712" y="1108075"/>
            <a:ext cx="3167062" cy="0"/>
          </a:xfrm>
          <a:prstGeom prst="line">
            <a:avLst/>
          </a:prstGeom>
          <a:noFill/>
          <a:ln w="25400">
            <a:solidFill>
              <a:schemeClr val="accent2"/>
            </a:solidFill>
            <a:miter lim="800000"/>
          </a:ln>
          <a:effectLst>
            <a:outerShdw blurRad="50800" dist="25000" dir="5400000">
              <a:srgbClr val="000000">
                <a:alpha val="39998"/>
              </a:srgbClr>
            </a:outerShdw>
          </a:effectLst>
        </p:spPr>
      </p:cxnSp>
      <p:grpSp>
        <p:nvGrpSpPr>
          <p:cNvPr id="30732" name="10-Point Star 24"/>
          <p:cNvGrpSpPr/>
          <p:nvPr/>
        </p:nvGrpSpPr>
        <p:grpSpPr>
          <a:xfrm>
            <a:off x="3541712" y="1000125"/>
            <a:ext cx="3316288" cy="334962"/>
            <a:chOff x="2231" y="630"/>
            <a:chExt cx="2089" cy="211"/>
          </a:xfrm>
        </p:grpSpPr>
        <p:pic>
          <p:nvPicPr>
            <p:cNvPr id="30733" name="10-Point Star 24"/>
            <p:cNvPicPr>
              <a:picLocks noChangeAspect="1"/>
            </p:cNvPicPr>
            <p:nvPr/>
          </p:nvPicPr>
          <p:blipFill>
            <a:blip r:embed="rId2"/>
            <a:stretch>
              <a:fillRect/>
            </a:stretch>
          </p:blipFill>
          <p:spPr>
            <a:xfrm>
              <a:off x="2231" y="630"/>
              <a:ext cx="2089" cy="211"/>
            </a:xfrm>
            <a:prstGeom prst="rect">
              <a:avLst/>
            </a:prstGeom>
            <a:noFill/>
            <a:ln>
              <a:noFill/>
              <a:miter lim="800000"/>
            </a:ln>
          </p:spPr>
        </p:pic>
        <p:sp>
          <p:nvSpPr>
            <p:cNvPr id="30734" name="Rectangle 27660"/>
            <p:cNvSpPr/>
            <p:nvPr/>
          </p:nvSpPr>
          <p:spPr>
            <a:xfrm>
              <a:off x="2464" y="680"/>
              <a:ext cx="1620" cy="80"/>
            </a:xfrm>
            <a:prstGeom prst="rect">
              <a:avLst/>
            </a:prstGeom>
            <a:no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heel(1)">
                                      <p:cBhvr>
                                        <p:cTn id="12" dur="500"/>
                                        <p:tgtEl>
                                          <p:spTgt spid="3072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wheel(1)">
                                      <p:cBhvr>
                                        <p:cTn id="17" dur="500"/>
                                        <p:tgtEl>
                                          <p:spTgt spid="3072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wheel(1)">
                                      <p:cBhvr>
                                        <p:cTn id="2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5" grpId="0" animBg="1"/>
      <p:bldP spid="307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p:nvPr/>
        </p:nvSpPr>
        <p:spPr>
          <a:xfrm>
            <a:off x="3763962" y="955675"/>
            <a:ext cx="3001962" cy="655638"/>
          </a:xfrm>
          <a:prstGeom prst="rect">
            <a:avLst/>
          </a:prstGeom>
          <a:no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BD" altLang="en-US" sz="4800">
                <a:solidFill>
                  <a:srgbClr val="FF0000"/>
                </a:solidFill>
                <a:latin typeface="NikoshBAN" pitchFamily="2" charset="0"/>
                <a:cs typeface="NikoshBAN" pitchFamily="2" charset="0"/>
              </a:rPr>
              <a:t>পরিচিতি</a:t>
            </a:r>
            <a:endParaRPr lang="en-US" altLang="en-US" sz="4800">
              <a:solidFill>
                <a:srgbClr val="FF0000"/>
              </a:solidFill>
              <a:latin typeface="NikoshBAN" pitchFamily="2" charset="0"/>
              <a:cs typeface="NikoshBAN" pitchFamily="2" charset="0"/>
            </a:endParaRPr>
          </a:p>
        </p:txBody>
      </p:sp>
      <p:grpSp>
        <p:nvGrpSpPr>
          <p:cNvPr id="13315" name="Group 1"/>
          <p:cNvGrpSpPr/>
          <p:nvPr/>
        </p:nvGrpSpPr>
        <p:grpSpPr>
          <a:xfrm>
            <a:off x="4956175" y="2262188"/>
            <a:ext cx="1420812" cy="4641850"/>
            <a:chOff x="4956175" y="2262188"/>
            <a:chExt cx="1420812" cy="4641849"/>
          </a:xfrm>
        </p:grpSpPr>
        <p:cxnSp>
          <p:nvCxnSpPr>
            <p:cNvPr id="13316" name="Straight Connector 3"/>
            <p:cNvCxnSpPr/>
            <p:nvPr/>
          </p:nvCxnSpPr>
          <p:spPr>
            <a:xfrm flipH="1">
              <a:off x="5722938" y="2943225"/>
              <a:ext cx="0" cy="3960812"/>
            </a:xfrm>
            <a:prstGeom prst="line">
              <a:avLst/>
            </a:prstGeom>
            <a:noFill/>
            <a:ln w="76200">
              <a:solidFill>
                <a:schemeClr val="accent2"/>
              </a:solidFill>
              <a:prstDash val="sysDot"/>
              <a:miter lim="800000"/>
            </a:ln>
            <a:effectLst>
              <a:outerShdw blurRad="50800" dist="20000" dir="5400000">
                <a:srgbClr val="000000">
                  <a:alpha val="42000"/>
                </a:srgbClr>
              </a:outerShdw>
            </a:effectLst>
          </p:spPr>
        </p:cxnSp>
        <p:pic>
          <p:nvPicPr>
            <p:cNvPr id="13317" name="Cloud 13"/>
            <p:cNvPicPr>
              <a:picLocks noChangeAspect="1"/>
            </p:cNvPicPr>
            <p:nvPr/>
          </p:nvPicPr>
          <p:blipFill>
            <a:blip r:embed="rId2"/>
            <a:stretch>
              <a:fillRect/>
            </a:stretch>
          </p:blipFill>
          <p:spPr>
            <a:xfrm>
              <a:off x="4956175" y="2262188"/>
              <a:ext cx="1139825" cy="1150938"/>
            </a:xfrm>
            <a:prstGeom prst="rect">
              <a:avLst/>
            </a:prstGeom>
            <a:noFill/>
            <a:ln>
              <a:noFill/>
              <a:miter lim="800000"/>
            </a:ln>
          </p:spPr>
        </p:pic>
        <p:sp>
          <p:nvSpPr>
            <p:cNvPr id="13318" name="Rectangle 9220"/>
            <p:cNvSpPr/>
            <p:nvPr/>
          </p:nvSpPr>
          <p:spPr>
            <a:xfrm>
              <a:off x="5156200" y="2446338"/>
              <a:ext cx="668338" cy="671513"/>
            </a:xfrm>
            <a:prstGeom prst="rect">
              <a:avLst/>
            </a:prstGeom>
            <a:no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cxnSp>
          <p:nvCxnSpPr>
            <p:cNvPr id="13319" name="Straight Connector 17"/>
            <p:cNvCxnSpPr/>
            <p:nvPr/>
          </p:nvCxnSpPr>
          <p:spPr>
            <a:xfrm flipH="1">
              <a:off x="5665788" y="3503612"/>
              <a:ext cx="371475" cy="2517775"/>
            </a:xfrm>
            <a:prstGeom prst="line">
              <a:avLst/>
            </a:prstGeom>
            <a:noFill/>
            <a:ln w="34925">
              <a:solidFill>
                <a:schemeClr val="accent2"/>
              </a:solidFill>
              <a:miter lim="800000"/>
            </a:ln>
            <a:effectLst>
              <a:outerShdw blurRad="50800" dist="20000" dir="5400000">
                <a:srgbClr val="000000">
                  <a:alpha val="42000"/>
                </a:srgbClr>
              </a:outerShdw>
            </a:effectLst>
          </p:spPr>
        </p:cxnSp>
        <p:cxnSp>
          <p:nvCxnSpPr>
            <p:cNvPr id="13320" name="Straight Arrow Connector 24"/>
            <p:cNvCxnSpPr/>
            <p:nvPr/>
          </p:nvCxnSpPr>
          <p:spPr>
            <a:xfrm>
              <a:off x="5356225" y="3495675"/>
              <a:ext cx="346075" cy="2305050"/>
            </a:xfrm>
            <a:prstGeom prst="line">
              <a:avLst/>
            </a:prstGeom>
            <a:noFill/>
            <a:ln w="25400">
              <a:solidFill>
                <a:schemeClr val="accent2"/>
              </a:solidFill>
              <a:miter lim="800000"/>
              <a:tailEnd type="arrow"/>
            </a:ln>
            <a:effectLst>
              <a:outerShdw blurRad="50800" dist="25000" dir="5400000">
                <a:srgbClr val="000000">
                  <a:alpha val="39998"/>
                </a:srgbClr>
              </a:outerShdw>
            </a:effectLst>
          </p:spPr>
        </p:cxnSp>
        <p:pic>
          <p:nvPicPr>
            <p:cNvPr id="13321" name="Sun 33"/>
            <p:cNvPicPr>
              <a:picLocks noChangeAspect="1"/>
            </p:cNvPicPr>
            <p:nvPr/>
          </p:nvPicPr>
          <p:blipFill>
            <a:blip r:embed="rId3"/>
            <a:stretch>
              <a:fillRect/>
            </a:stretch>
          </p:blipFill>
          <p:spPr>
            <a:xfrm>
              <a:off x="5827712" y="3082925"/>
              <a:ext cx="549275" cy="700088"/>
            </a:xfrm>
            <a:prstGeom prst="rect">
              <a:avLst/>
            </a:prstGeom>
            <a:noFill/>
            <a:ln>
              <a:noFill/>
              <a:miter lim="800000"/>
            </a:ln>
          </p:spPr>
        </p:pic>
        <p:sp>
          <p:nvSpPr>
            <p:cNvPr id="13322" name="Rectangle 9225"/>
            <p:cNvSpPr/>
            <p:nvPr/>
          </p:nvSpPr>
          <p:spPr>
            <a:xfrm>
              <a:off x="6026150" y="3306763"/>
              <a:ext cx="150813" cy="203200"/>
            </a:xfrm>
            <a:prstGeom prst="rect">
              <a:avLst/>
            </a:prstGeom>
            <a:no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pic>
          <p:nvPicPr>
            <p:cNvPr id="13323" name="Sun 34"/>
            <p:cNvPicPr>
              <a:picLocks noChangeAspect="1"/>
            </p:cNvPicPr>
            <p:nvPr/>
          </p:nvPicPr>
          <p:blipFill>
            <a:blip r:embed="rId4"/>
            <a:stretch>
              <a:fillRect/>
            </a:stretch>
          </p:blipFill>
          <p:spPr>
            <a:xfrm>
              <a:off x="5029200" y="3248025"/>
              <a:ext cx="665162" cy="822325"/>
            </a:xfrm>
            <a:prstGeom prst="rect">
              <a:avLst/>
            </a:prstGeom>
            <a:noFill/>
            <a:ln>
              <a:noFill/>
              <a:miter lim="800000"/>
            </a:ln>
          </p:spPr>
        </p:pic>
        <p:sp>
          <p:nvSpPr>
            <p:cNvPr id="13324" name="Rectangle 9228"/>
            <p:cNvSpPr/>
            <p:nvPr/>
          </p:nvSpPr>
          <p:spPr>
            <a:xfrm>
              <a:off x="5264150" y="3508375"/>
              <a:ext cx="190500" cy="249238"/>
            </a:xfrm>
            <a:prstGeom prst="rect">
              <a:avLst/>
            </a:prstGeom>
            <a:noFill/>
            <a:ln>
              <a:no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grpSp>
      <p:grpSp>
        <p:nvGrpSpPr>
          <p:cNvPr id="13325" name="TextBox 4"/>
          <p:cNvGrpSpPr/>
          <p:nvPr/>
        </p:nvGrpSpPr>
        <p:grpSpPr>
          <a:xfrm>
            <a:off x="487362" y="4900612"/>
            <a:ext cx="4645025" cy="2206625"/>
            <a:chOff x="307" y="3087"/>
            <a:chExt cx="2926" cy="1390"/>
          </a:xfrm>
        </p:grpSpPr>
        <p:pic>
          <p:nvPicPr>
            <p:cNvPr id="13326" name="TextBox 4"/>
            <p:cNvPicPr>
              <a:picLocks noChangeAspect="1"/>
            </p:cNvPicPr>
            <p:nvPr/>
          </p:nvPicPr>
          <p:blipFill>
            <a:blip r:embed="rId5"/>
            <a:stretch>
              <a:fillRect/>
            </a:stretch>
          </p:blipFill>
          <p:spPr>
            <a:xfrm>
              <a:off x="307" y="3087"/>
              <a:ext cx="2926" cy="1390"/>
            </a:xfrm>
            <a:prstGeom prst="rect">
              <a:avLst/>
            </a:prstGeom>
            <a:noFill/>
            <a:ln>
              <a:noFill/>
              <a:miter lim="800000"/>
            </a:ln>
          </p:spPr>
        </p:pic>
        <p:sp>
          <p:nvSpPr>
            <p:cNvPr id="13327" name="Rectangle 9232"/>
            <p:cNvSpPr/>
            <p:nvPr/>
          </p:nvSpPr>
          <p:spPr>
            <a:xfrm>
              <a:off x="363" y="3133"/>
              <a:ext cx="2796" cy="1221"/>
            </a:xfrm>
            <a:prstGeom prst="rect">
              <a:avLst/>
            </a:prstGeom>
            <a:solidFill>
              <a:srgbClr val="FFFFFF"/>
            </a:solidFill>
            <a:ln w="25400">
              <a:solidFill>
                <a:srgbClr val="EA157A"/>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BD" altLang="en-US" sz="2400">
                  <a:solidFill>
                    <a:srgbClr val="000000"/>
                  </a:solidFill>
                  <a:latin typeface="NikoshBAN" pitchFamily="2" charset="0"/>
                  <a:cs typeface="NikoshBAN" pitchFamily="2" charset="0"/>
                </a:rPr>
                <a:t>মুহাম্মদ ওসমান</a:t>
              </a:r>
            </a:p>
            <a:p>
              <a:pPr marL="0" lvl="0" indent="0" algn="ctr" eaLnBrk="1" hangingPunct="1"/>
              <a:r>
                <a:rPr lang="bn-BD" altLang="en-US" sz="2400">
                  <a:solidFill>
                    <a:srgbClr val="000000"/>
                  </a:solidFill>
                  <a:latin typeface="NikoshBAN" pitchFamily="2" charset="0"/>
                  <a:cs typeface="NikoshBAN" pitchFamily="2" charset="0"/>
                </a:rPr>
                <a:t>সিনিয়র শিক্ষক</a:t>
              </a:r>
            </a:p>
            <a:p>
              <a:pPr marL="0" lvl="0" indent="0" algn="ctr" eaLnBrk="1" hangingPunct="1"/>
              <a:r>
                <a:rPr lang="bn-BD" altLang="en-US" sz="2400">
                  <a:solidFill>
                    <a:srgbClr val="000000"/>
                  </a:solidFill>
                  <a:latin typeface="NikoshBAN" pitchFamily="2" charset="0"/>
                  <a:cs typeface="NikoshBAN" pitchFamily="2" charset="0"/>
                </a:rPr>
                <a:t>বাঁশখালী সরকারি বালিকা উচ্চ বিদ্যালয় </a:t>
              </a:r>
            </a:p>
            <a:p>
              <a:pPr marL="0" lvl="0" indent="0" algn="ctr" eaLnBrk="1" hangingPunct="1"/>
              <a:r>
                <a:rPr lang="bn-BD" altLang="en-US" sz="2400">
                  <a:solidFill>
                    <a:srgbClr val="000000"/>
                  </a:solidFill>
                  <a:latin typeface="NikoshBAN" pitchFamily="2" charset="0"/>
                  <a:cs typeface="NikoshBAN" pitchFamily="2" charset="0"/>
                </a:rPr>
                <a:t>বাঁশখালী পৌরসভা, চট্রগ্রাম । </a:t>
              </a:r>
            </a:p>
            <a:p>
              <a:pPr marL="0" lvl="0" indent="0" algn="ctr" eaLnBrk="1" hangingPunct="1"/>
              <a:r>
                <a:rPr lang="en-SG" altLang="en-US" sz="2400">
                  <a:solidFill>
                    <a:srgbClr val="000000"/>
                  </a:solidFill>
                  <a:latin typeface="NikoshBAN" pitchFamily="2" charset="0"/>
                  <a:cs typeface="NikoshBAN" pitchFamily="2" charset="0"/>
                </a:rPr>
                <a:t>mdosmanbghs@gmail.com</a:t>
              </a:r>
              <a:r>
                <a:rPr lang="en-SG" altLang="en-US">
                  <a:solidFill>
                    <a:srgbClr val="000000"/>
                  </a:solidFill>
                  <a:latin typeface="Century Schoolbook"/>
                </a:rPr>
                <a:t>.</a:t>
              </a:r>
              <a:endParaRPr lang="en-US" altLang="en-US">
                <a:solidFill>
                  <a:srgbClr val="000000"/>
                </a:solidFill>
                <a:latin typeface="Century Schoolbook"/>
              </a:endParaRPr>
            </a:p>
          </p:txBody>
        </p:sp>
      </p:grpSp>
      <p:pic>
        <p:nvPicPr>
          <p:cNvPr id="13328" name="Picture 17"/>
          <p:cNvPicPr>
            <a:picLocks noChangeAspect="1"/>
          </p:cNvPicPr>
          <p:nvPr/>
        </p:nvPicPr>
        <p:blipFill>
          <a:blip r:embed="rId6"/>
          <a:stretch>
            <a:fillRect/>
          </a:stretch>
        </p:blipFill>
        <p:spPr>
          <a:xfrm>
            <a:off x="6372225" y="1611312"/>
            <a:ext cx="3676650" cy="5041900"/>
          </a:xfrm>
          <a:prstGeom prst="rect">
            <a:avLst/>
          </a:prstGeom>
          <a:noFill/>
          <a:ln>
            <a:noFill/>
            <a:miter lim="800000"/>
          </a:ln>
          <a:effectLst/>
        </p:spPr>
      </p:pic>
      <p:pic>
        <p:nvPicPr>
          <p:cNvPr id="13330" name="Picture 2"/>
          <p:cNvPicPr>
            <a:picLocks noChangeAspect="1"/>
          </p:cNvPicPr>
          <p:nvPr/>
        </p:nvPicPr>
        <p:blipFill>
          <a:blip r:embed="rId7"/>
          <a:stretch>
            <a:fillRect/>
          </a:stretch>
        </p:blipFill>
        <p:spPr bwMode="auto">
          <a:xfrm>
            <a:off x="765175" y="1011238"/>
            <a:ext cx="3695700" cy="3771900"/>
          </a:xfrm>
          <a:prstGeom prst="rect">
            <a:avLst/>
          </a:prstGeom>
          <a:noFill/>
          <a:ln>
            <a:noFill/>
            <a:miter lim="800000"/>
          </a:ln>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330"/>
                                        </p:tgtEl>
                                        <p:attrNameLst>
                                          <p:attrName>style.visibility</p:attrName>
                                        </p:attrNameLst>
                                      </p:cBhvr>
                                      <p:to>
                                        <p:strVal val="visible"/>
                                      </p:to>
                                    </p:set>
                                    <p:anim calcmode="lin" valueType="num">
                                      <p:cBhvr additive="base">
                                        <p:cTn id="12" dur="500" fill="hold"/>
                                        <p:tgtEl>
                                          <p:spTgt spid="13330"/>
                                        </p:tgtEl>
                                        <p:attrNameLst>
                                          <p:attrName>ppt_x</p:attrName>
                                        </p:attrNameLst>
                                      </p:cBhvr>
                                      <p:tavLst>
                                        <p:tav tm="0">
                                          <p:val>
                                            <p:strVal val="#ppt_x"/>
                                          </p:val>
                                        </p:tav>
                                        <p:tav tm="100000">
                                          <p:val>
                                            <p:strVal val="#ppt_x"/>
                                          </p:val>
                                        </p:tav>
                                      </p:tavLst>
                                    </p:anim>
                                    <p:anim calcmode="lin" valueType="num">
                                      <p:cBhvr additive="base">
                                        <p:cTn id="13"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3325"/>
                                        </p:tgtEl>
                                        <p:attrNameLst>
                                          <p:attrName>style.visibility</p:attrName>
                                        </p:attrNameLst>
                                      </p:cBhvr>
                                      <p:to>
                                        <p:strVal val="visible"/>
                                      </p:to>
                                    </p:set>
                                    <p:anim calcmode="lin" valueType="num">
                                      <p:cBhvr>
                                        <p:cTn id="18" dur="500" fill="hold"/>
                                        <p:tgtEl>
                                          <p:spTgt spid="13325"/>
                                        </p:tgtEl>
                                        <p:attrNameLst>
                                          <p:attrName>ppt_w</p:attrName>
                                        </p:attrNameLst>
                                      </p:cBhvr>
                                      <p:tavLst>
                                        <p:tav tm="0">
                                          <p:val>
                                            <p:fltVal val="0"/>
                                          </p:val>
                                        </p:tav>
                                        <p:tav tm="100000">
                                          <p:val>
                                            <p:strVal val="#ppt_w"/>
                                          </p:val>
                                        </p:tav>
                                      </p:tavLst>
                                    </p:anim>
                                    <p:anim calcmode="lin" valueType="num">
                                      <p:cBhvr>
                                        <p:cTn id="19" dur="500" fill="hold"/>
                                        <p:tgtEl>
                                          <p:spTgt spid="13325"/>
                                        </p:tgtEl>
                                        <p:attrNameLst>
                                          <p:attrName>ppt_h</p:attrName>
                                        </p:attrNameLst>
                                      </p:cBhvr>
                                      <p:tavLst>
                                        <p:tav tm="0">
                                          <p:val>
                                            <p:fltVal val="0"/>
                                          </p:val>
                                        </p:tav>
                                        <p:tav tm="100000">
                                          <p:val>
                                            <p:strVal val="#ppt_h"/>
                                          </p:val>
                                        </p:tav>
                                      </p:tavLst>
                                    </p:anim>
                                    <p:animEffect transition="in" filter="fade">
                                      <p:cBhvr>
                                        <p:cTn id="20" dur="500"/>
                                        <p:tgtEl>
                                          <p:spTgt spid="13325"/>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3328"/>
                                        </p:tgtEl>
                                        <p:attrNameLst>
                                          <p:attrName>style.visibility</p:attrName>
                                        </p:attrNameLst>
                                      </p:cBhvr>
                                      <p:to>
                                        <p:strVal val="visible"/>
                                      </p:to>
                                    </p:set>
                                    <p:anim calcmode="lin" valueType="num">
                                      <p:cBhvr>
                                        <p:cTn id="25" dur="1000" fill="hold"/>
                                        <p:tgtEl>
                                          <p:spTgt spid="13328"/>
                                        </p:tgtEl>
                                        <p:attrNameLst>
                                          <p:attrName>ppt_w</p:attrName>
                                        </p:attrNameLst>
                                      </p:cBhvr>
                                      <p:tavLst>
                                        <p:tav tm="0">
                                          <p:val>
                                            <p:fltVal val="0"/>
                                          </p:val>
                                        </p:tav>
                                        <p:tav tm="100000">
                                          <p:val>
                                            <p:strVal val="#ppt_w"/>
                                          </p:val>
                                        </p:tav>
                                      </p:tavLst>
                                    </p:anim>
                                    <p:anim calcmode="lin" valueType="num">
                                      <p:cBhvr>
                                        <p:cTn id="26" dur="1000" fill="hold"/>
                                        <p:tgtEl>
                                          <p:spTgt spid="13328"/>
                                        </p:tgtEl>
                                        <p:attrNameLst>
                                          <p:attrName>ppt_h</p:attrName>
                                        </p:attrNameLst>
                                      </p:cBhvr>
                                      <p:tavLst>
                                        <p:tav tm="0">
                                          <p:val>
                                            <p:fltVal val="0"/>
                                          </p:val>
                                        </p:tav>
                                        <p:tav tm="100000">
                                          <p:val>
                                            <p:strVal val="#ppt_h"/>
                                          </p:val>
                                        </p:tav>
                                      </p:tavLst>
                                    </p:anim>
                                    <p:anim calcmode="lin" valueType="num">
                                      <p:cBhvr>
                                        <p:cTn id="27" dur="1000" fill="hold"/>
                                        <p:tgtEl>
                                          <p:spTgt spid="13328"/>
                                        </p:tgtEl>
                                        <p:attrNameLst>
                                          <p:attrName>style.rotation</p:attrName>
                                        </p:attrNameLst>
                                      </p:cBhvr>
                                      <p:tavLst>
                                        <p:tav tm="0">
                                          <p:val>
                                            <p:fltVal val="90"/>
                                          </p:val>
                                        </p:tav>
                                        <p:tav tm="100000">
                                          <p:val>
                                            <p:fltVal val="0"/>
                                          </p:val>
                                        </p:tav>
                                      </p:tavLst>
                                    </p:anim>
                                    <p:animEffect transition="in" filter="fade">
                                      <p:cBhvr>
                                        <p:cTn id="28" dur="1000"/>
                                        <p:tgtEl>
                                          <p:spTgt spid="13328"/>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13315"/>
                                        </p:tgtEl>
                                        <p:attrNameLst>
                                          <p:attrName>style.visibility</p:attrName>
                                        </p:attrNameLst>
                                      </p:cBhvr>
                                      <p:to>
                                        <p:strVal val="visible"/>
                                      </p:to>
                                    </p:set>
                                    <p:animEffect transition="in" filter="wheel(1)">
                                      <p:cBhvr>
                                        <p:cTn id="33"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TextBox 1"/>
          <p:cNvGrpSpPr/>
          <p:nvPr/>
        </p:nvGrpSpPr>
        <p:grpSpPr>
          <a:xfrm>
            <a:off x="2901950" y="2876550"/>
            <a:ext cx="4662488" cy="957262"/>
            <a:chOff x="1828" y="1812"/>
            <a:chExt cx="2937" cy="603"/>
          </a:xfrm>
        </p:grpSpPr>
        <p:pic>
          <p:nvPicPr>
            <p:cNvPr id="31747" name="TextBox 1"/>
            <p:cNvPicPr>
              <a:picLocks noChangeAspect="1"/>
            </p:cNvPicPr>
            <p:nvPr/>
          </p:nvPicPr>
          <p:blipFill>
            <a:blip r:embed="rId2"/>
            <a:stretch>
              <a:fillRect/>
            </a:stretch>
          </p:blipFill>
          <p:spPr>
            <a:xfrm>
              <a:off x="1828" y="1812"/>
              <a:ext cx="2937" cy="603"/>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31748" name="Rectangle 28674"/>
            <p:cNvSpPr/>
            <p:nvPr/>
          </p:nvSpPr>
          <p:spPr>
            <a:xfrm>
              <a:off x="1959" y="1877"/>
              <a:ext cx="2766" cy="36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IN" altLang="en-US" sz="3200">
                  <a:solidFill>
                    <a:srgbClr val="000000"/>
                  </a:solidFill>
                  <a:latin typeface="NikoshBAN" pitchFamily="2" charset="0"/>
                  <a:cs typeface="NikoshBAN" pitchFamily="2" charset="0"/>
                </a:rPr>
                <a:t>বাড়ীর কাজ </a:t>
              </a:r>
              <a:endParaRPr lang="en-US" altLang="en-US" sz="3200">
                <a:solidFill>
                  <a:srgbClr val="000000"/>
                </a:solidFill>
                <a:latin typeface="NikoshBAN" pitchFamily="2" charset="0"/>
                <a:cs typeface="NikoshBAN" pitchFamily="2" charset="0"/>
              </a:endParaRPr>
            </a:p>
          </p:txBody>
        </p:sp>
      </p:grpSp>
      <p:sp>
        <p:nvSpPr>
          <p:cNvPr id="31749" name="TextBox 2"/>
          <p:cNvSpPr/>
          <p:nvPr/>
        </p:nvSpPr>
        <p:spPr>
          <a:xfrm>
            <a:off x="1812925" y="4632325"/>
            <a:ext cx="7496175" cy="584200"/>
          </a:xfrm>
          <a:prstGeom prst="rect">
            <a:avLst/>
          </a:prstGeom>
          <a:solidFill>
            <a:srgbClr val="FFFFFF"/>
          </a:solidFill>
          <a:ln w="25400">
            <a:solidFill>
              <a:srgbClr val="738AC8"/>
            </a:solid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200">
                <a:solidFill>
                  <a:srgbClr val="000000"/>
                </a:solidFill>
                <a:latin typeface="NikoshBAN" pitchFamily="2" charset="0"/>
                <a:cs typeface="NikoshBAN" pitchFamily="2" charset="0"/>
              </a:rPr>
              <a:t>কেন্দ্রীয় ব্যাংককে আন্তর্জাতিক মুদ্রা ভান্ডার বলা হয় কেন?</a:t>
            </a:r>
            <a:endParaRPr lang="en-US" altLang="en-US" sz="3200">
              <a:solidFill>
                <a:srgbClr val="000000"/>
              </a:solidFill>
              <a:latin typeface="NikoshBAN" pitchFamily="2" charset="0"/>
              <a:cs typeface="NikoshBAN" pitchFamily="2" charset="0"/>
            </a:endParaRPr>
          </a:p>
        </p:txBody>
      </p:sp>
      <p:pic>
        <p:nvPicPr>
          <p:cNvPr id="31750" name="Picture 3"/>
          <p:cNvPicPr>
            <a:picLocks noChangeAspect="1"/>
          </p:cNvPicPr>
          <p:nvPr/>
        </p:nvPicPr>
        <p:blipFill>
          <a:blip r:embed="rId3"/>
          <a:srcRect r="63" b="-11278"/>
          <a:stretch>
            <a:fillRect/>
          </a:stretch>
        </p:blipFill>
        <p:spPr>
          <a:xfrm>
            <a:off x="7645400" y="531812"/>
            <a:ext cx="2222500" cy="2079625"/>
          </a:xfrm>
          <a:prstGeom prst="rect">
            <a:avLst/>
          </a:prstGeom>
          <a:noFill/>
          <a:ln>
            <a:noFill/>
            <a:miter lim="800000"/>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bwMode="auto">
          <a:xfrm>
            <a:off x="0" y="92075"/>
            <a:ext cx="10366375" cy="8027988"/>
          </a:xfrm>
          <a:prstGeom prst="rect">
            <a:avLst/>
          </a:prstGeom>
          <a:noFill/>
          <a:ln>
            <a:noFill/>
            <a:miter lim="800000"/>
          </a:ln>
          <a:effectLst/>
        </p:spPr>
      </p:pic>
      <p:sp>
        <p:nvSpPr>
          <p:cNvPr id="32771" name="TextBox 2"/>
          <p:cNvSpPr/>
          <p:nvPr/>
        </p:nvSpPr>
        <p:spPr>
          <a:xfrm>
            <a:off x="1527175" y="3505200"/>
            <a:ext cx="8359775" cy="1200150"/>
          </a:xfrm>
          <a:prstGeom prst="rect">
            <a:avLst/>
          </a:prstGeom>
          <a:no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7200" dirty="0">
                <a:solidFill>
                  <a:srgbClr val="FFFFFF"/>
                </a:solidFill>
                <a:latin typeface="NikoshBAN" pitchFamily="2" charset="0"/>
                <a:cs typeface="NikoshBAN" pitchFamily="2" charset="0"/>
              </a:rPr>
              <a:t>   </a:t>
            </a:r>
            <a:r>
              <a:rPr lang="bn-IN" altLang="en-US" sz="7200" dirty="0">
                <a:solidFill>
                  <a:srgbClr val="FF0000"/>
                </a:solidFill>
                <a:latin typeface="NikoshBAN" pitchFamily="2" charset="0"/>
                <a:cs typeface="NikoshBAN" pitchFamily="2" charset="0"/>
              </a:rPr>
              <a:t>সাথে থাকার জন্য ধন্যবাদ </a:t>
            </a:r>
            <a:endParaRPr lang="en-US" altLang="en-US" sz="7200" dirty="0">
              <a:solidFill>
                <a:srgbClr val="FF0000"/>
              </a:solidFill>
              <a:latin typeface="NikoshBAN" pitchFamily="2" charset="0"/>
              <a:cs typeface="NikoshBAN"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heel(1)">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p:nvPr/>
        </p:nvSpPr>
        <p:spPr>
          <a:xfrm>
            <a:off x="6637338" y="1044575"/>
            <a:ext cx="2811462" cy="584200"/>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3200">
                <a:solidFill>
                  <a:srgbClr val="FF0000"/>
                </a:solidFill>
                <a:latin typeface="NikoshBAN" pitchFamily="2" charset="0"/>
                <a:cs typeface="NikoshBAN" pitchFamily="2" charset="0"/>
              </a:rPr>
              <a:t>ছবিটি কিসের? </a:t>
            </a:r>
            <a:endParaRPr lang="en-US" altLang="en-US" sz="3200">
              <a:solidFill>
                <a:srgbClr val="FF0000"/>
              </a:solidFill>
              <a:latin typeface="NikoshBAN" pitchFamily="2" charset="0"/>
              <a:cs typeface="NikoshBAN" pitchFamily="2" charset="0"/>
            </a:endParaRPr>
          </a:p>
        </p:txBody>
      </p:sp>
      <p:sp>
        <p:nvSpPr>
          <p:cNvPr id="14339" name="Right Arrow 1"/>
          <p:cNvSpPr/>
          <p:nvPr/>
        </p:nvSpPr>
        <p:spPr>
          <a:xfrm rot="10800000">
            <a:off x="3829050" y="1044575"/>
            <a:ext cx="2627312" cy="611188"/>
          </a:xfrm>
          <a:prstGeom prst="rightArrow">
            <a:avLst>
              <a:gd name="adj1" fmla="val 50000"/>
              <a:gd name="adj2" fmla="val 49992"/>
            </a:avLst>
          </a:prstGeom>
          <a:solidFill>
            <a:schemeClr val="bg1"/>
          </a:solidFill>
          <a:ln w="25400">
            <a:solidFill>
              <a:schemeClr val="accent2"/>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sp>
        <p:nvSpPr>
          <p:cNvPr id="14340" name="Right Arrow 5"/>
          <p:cNvSpPr/>
          <p:nvPr/>
        </p:nvSpPr>
        <p:spPr>
          <a:xfrm>
            <a:off x="4189412" y="3644900"/>
            <a:ext cx="1368425" cy="431800"/>
          </a:xfrm>
          <a:prstGeom prst="rightArrow">
            <a:avLst>
              <a:gd name="adj1" fmla="val 50000"/>
              <a:gd name="adj2" fmla="val 50002"/>
            </a:avLst>
          </a:prstGeom>
          <a:solidFill>
            <a:schemeClr val="bg1"/>
          </a:solidFill>
          <a:ln w="25400">
            <a:solidFill>
              <a:srgbClr val="00ADDC"/>
            </a:solidFill>
            <a:miter lim="800000"/>
          </a:ln>
        </p:spPr>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grpSp>
        <p:nvGrpSpPr>
          <p:cNvPr id="14341" name="TextBox 6"/>
          <p:cNvGrpSpPr/>
          <p:nvPr/>
        </p:nvGrpSpPr>
        <p:grpSpPr>
          <a:xfrm>
            <a:off x="6059488" y="3267075"/>
            <a:ext cx="4022725" cy="1109662"/>
            <a:chOff x="3817" y="2058"/>
            <a:chExt cx="2534" cy="699"/>
          </a:xfrm>
        </p:grpSpPr>
        <p:pic>
          <p:nvPicPr>
            <p:cNvPr id="14342" name="TextBox 6"/>
            <p:cNvPicPr>
              <a:picLocks noChangeAspect="1"/>
            </p:cNvPicPr>
            <p:nvPr/>
          </p:nvPicPr>
          <p:blipFill>
            <a:blip r:embed="rId3"/>
            <a:stretch>
              <a:fillRect/>
            </a:stretch>
          </p:blipFill>
          <p:spPr>
            <a:xfrm>
              <a:off x="3817" y="2058"/>
              <a:ext cx="2534" cy="699"/>
            </a:xfrm>
            <a:prstGeom prst="rect">
              <a:avLst/>
            </a:prstGeom>
            <a:solidFill>
              <a:srgbClr val="FFFFFF"/>
            </a:solidFill>
            <a:ln w="25400">
              <a:noFill/>
              <a:round/>
            </a:ln>
          </p:spPr>
        </p:pic>
        <p:sp>
          <p:nvSpPr>
            <p:cNvPr id="14343" name="Rectangle 10247"/>
            <p:cNvSpPr/>
            <p:nvPr/>
          </p:nvSpPr>
          <p:spPr>
            <a:xfrm>
              <a:off x="3909" y="2104"/>
              <a:ext cx="2404" cy="523"/>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latin typeface="NikoshBAN" pitchFamily="2" charset="0"/>
                  <a:cs typeface="NikoshBAN" pitchFamily="2" charset="0"/>
                </a:rPr>
                <a:t>বানিজ্যিক ব্যাংক মানুষকে কী ধরণের সেবা করে? </a:t>
              </a:r>
              <a:endParaRPr lang="en-US" altLang="en-US" sz="2400">
                <a:latin typeface="NikoshBAN" pitchFamily="2" charset="0"/>
                <a:cs typeface="NikoshBAN" pitchFamily="2" charset="0"/>
              </a:endParaRPr>
            </a:p>
          </p:txBody>
        </p:sp>
      </p:grpSp>
      <p:sp>
        <p:nvSpPr>
          <p:cNvPr id="14344" name="TextBox 24"/>
          <p:cNvSpPr/>
          <p:nvPr/>
        </p:nvSpPr>
        <p:spPr>
          <a:xfrm>
            <a:off x="2406650" y="7108825"/>
            <a:ext cx="6302375" cy="777875"/>
          </a:xfrm>
          <a:prstGeom prst="rect">
            <a:avLst/>
          </a:prstGeom>
          <a:no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600" b="1">
                <a:solidFill>
                  <a:srgbClr val="FF0000"/>
                </a:solidFill>
                <a:latin typeface="NikoshBAN" pitchFamily="2" charset="0"/>
                <a:cs typeface="NikoshBAN" pitchFamily="2" charset="0"/>
              </a:rPr>
              <a:t>দেশের </a:t>
            </a:r>
            <a:r>
              <a:rPr lang="bn-BD" altLang="en-US" sz="3600" b="1">
                <a:solidFill>
                  <a:srgbClr val="FF0000"/>
                </a:solidFill>
                <a:latin typeface="NikoshBAN" pitchFamily="2" charset="0"/>
                <a:cs typeface="NikoshBAN" pitchFamily="2" charset="0"/>
              </a:rPr>
              <a:t> জা</a:t>
            </a:r>
            <a:r>
              <a:rPr lang="bn-IN" altLang="en-US" sz="3600" b="1">
                <a:solidFill>
                  <a:srgbClr val="FF0000"/>
                </a:solidFill>
                <a:latin typeface="NikoshBAN" pitchFamily="2" charset="0"/>
                <a:cs typeface="NikoshBAN" pitchFamily="2" charset="0"/>
              </a:rPr>
              <a:t>তীয় </a:t>
            </a:r>
            <a:r>
              <a:rPr lang="bn-BD" altLang="en-US" sz="3600" b="1">
                <a:solidFill>
                  <a:srgbClr val="FF0000"/>
                </a:solidFill>
                <a:latin typeface="NikoshBAN" pitchFamily="2" charset="0"/>
                <a:cs typeface="NikoshBAN" pitchFamily="2" charset="0"/>
              </a:rPr>
              <a:t>মুদ্রা ছা</a:t>
            </a:r>
            <a:r>
              <a:rPr lang="bn-IN" altLang="en-US" sz="3600" b="1">
                <a:solidFill>
                  <a:srgbClr val="FF0000"/>
                </a:solidFill>
                <a:latin typeface="NikoshBAN" pitchFamily="2" charset="0"/>
                <a:cs typeface="NikoshBAN" pitchFamily="2" charset="0"/>
              </a:rPr>
              <a:t>পার দায়িত্ব কার?</a:t>
            </a:r>
            <a:endParaRPr lang="en-US" altLang="en-US" sz="3600" b="1">
              <a:solidFill>
                <a:srgbClr val="FF0000"/>
              </a:solidFill>
              <a:latin typeface="NikoshBAN" pitchFamily="2" charset="0"/>
              <a:cs typeface="NikoshBAN" pitchFamily="2" charset="0"/>
            </a:endParaRPr>
          </a:p>
        </p:txBody>
      </p:sp>
      <p:pic>
        <p:nvPicPr>
          <p:cNvPr id="14345" name="Picture 2"/>
          <p:cNvPicPr>
            <a:picLocks noChangeAspect="1"/>
          </p:cNvPicPr>
          <p:nvPr/>
        </p:nvPicPr>
        <p:blipFill>
          <a:blip r:embed="rId4"/>
          <a:stretch>
            <a:fillRect/>
          </a:stretch>
        </p:blipFill>
        <p:spPr bwMode="auto">
          <a:xfrm>
            <a:off x="688975" y="173038"/>
            <a:ext cx="2998788" cy="2487612"/>
          </a:xfrm>
          <a:prstGeom prst="rect">
            <a:avLst/>
          </a:prstGeom>
          <a:noFill/>
          <a:ln>
            <a:noFill/>
            <a:miter lim="800000"/>
          </a:ln>
          <a:effectLst/>
        </p:spPr>
      </p:pic>
      <p:pic>
        <p:nvPicPr>
          <p:cNvPr id="14346" name="Picture 3"/>
          <p:cNvPicPr>
            <a:picLocks noChangeAspect="1"/>
          </p:cNvPicPr>
          <p:nvPr/>
        </p:nvPicPr>
        <p:blipFill>
          <a:blip r:embed="rId5"/>
          <a:stretch>
            <a:fillRect/>
          </a:stretch>
        </p:blipFill>
        <p:spPr bwMode="auto">
          <a:xfrm>
            <a:off x="466725" y="2713038"/>
            <a:ext cx="3549650" cy="2259012"/>
          </a:xfrm>
          <a:prstGeom prst="rect">
            <a:avLst/>
          </a:prstGeom>
          <a:noFill/>
          <a:ln>
            <a:noFill/>
            <a:miter lim="800000"/>
          </a:ln>
          <a:effectLst/>
        </p:spPr>
      </p:pic>
      <p:pic>
        <p:nvPicPr>
          <p:cNvPr id="14347" name="Picture 4"/>
          <p:cNvPicPr>
            <a:picLocks noChangeAspect="1"/>
          </p:cNvPicPr>
          <p:nvPr/>
        </p:nvPicPr>
        <p:blipFill>
          <a:blip r:embed="rId6"/>
          <a:stretch>
            <a:fillRect/>
          </a:stretch>
        </p:blipFill>
        <p:spPr bwMode="auto">
          <a:xfrm>
            <a:off x="333375" y="5319712"/>
            <a:ext cx="3636962" cy="1673225"/>
          </a:xfrm>
          <a:prstGeom prst="rect">
            <a:avLst/>
          </a:prstGeom>
          <a:noFill/>
          <a:ln>
            <a:noFill/>
            <a:miter lim="800000"/>
          </a:ln>
          <a:effectLst/>
        </p:spPr>
      </p:pic>
      <p:pic>
        <p:nvPicPr>
          <p:cNvPr id="14348" name="Picture 5"/>
          <p:cNvPicPr>
            <a:picLocks noChangeAspect="1"/>
          </p:cNvPicPr>
          <p:nvPr/>
        </p:nvPicPr>
        <p:blipFill>
          <a:blip r:embed="rId7"/>
          <a:stretch>
            <a:fillRect/>
          </a:stretch>
        </p:blipFill>
        <p:spPr bwMode="auto">
          <a:xfrm>
            <a:off x="6721475" y="5083175"/>
            <a:ext cx="3505200" cy="1681162"/>
          </a:xfrm>
          <a:prstGeom prst="rect">
            <a:avLst/>
          </a:prstGeom>
          <a:noFill/>
          <a:ln>
            <a:noFill/>
            <a:miter lim="800000"/>
          </a:ln>
          <a:effectLst/>
        </p:spPr>
      </p:pic>
      <p:grpSp>
        <p:nvGrpSpPr>
          <p:cNvPr id="14349" name="Group 1"/>
          <p:cNvGrpSpPr/>
          <p:nvPr/>
        </p:nvGrpSpPr>
        <p:grpSpPr>
          <a:xfrm>
            <a:off x="3548062" y="5843588"/>
            <a:ext cx="3556000" cy="954088"/>
            <a:chOff x="3548062" y="5843588"/>
            <a:chExt cx="3556001" cy="954086"/>
          </a:xfrm>
        </p:grpSpPr>
        <p:cxnSp>
          <p:nvCxnSpPr>
            <p:cNvPr id="14350" name="Straight Connector 15"/>
            <p:cNvCxnSpPr/>
            <p:nvPr/>
          </p:nvCxnSpPr>
          <p:spPr>
            <a:xfrm flipV="1">
              <a:off x="3995738" y="6080125"/>
              <a:ext cx="2843212" cy="600075"/>
            </a:xfrm>
            <a:prstGeom prst="line">
              <a:avLst/>
            </a:prstGeom>
            <a:noFill/>
            <a:ln w="34925">
              <a:solidFill>
                <a:schemeClr val="accent2"/>
              </a:solidFill>
              <a:miter lim="800000"/>
            </a:ln>
            <a:effectLst>
              <a:outerShdw blurRad="50800" dist="20000" dir="5400000">
                <a:srgbClr val="000000">
                  <a:alpha val="42000"/>
                </a:srgbClr>
              </a:outerShdw>
            </a:effectLst>
          </p:spPr>
        </p:cxnSp>
        <p:sp>
          <p:nvSpPr>
            <p:cNvPr id="14351" name="Flowchart: Connector 23"/>
            <p:cNvSpPr/>
            <p:nvPr/>
          </p:nvSpPr>
          <p:spPr bwMode="auto">
            <a:xfrm flipH="1" flipV="1">
              <a:off x="3548062" y="6443662"/>
              <a:ext cx="477838" cy="354012"/>
            </a:xfrm>
            <a:custGeom>
              <a:avLst/>
              <a:gdLst/>
              <a:ahLst/>
              <a:cxnLst/>
              <a:rect l="0" t="0" r="0" b="0"/>
              <a:pathLst>
                <a:path w="812700" h="602099">
                  <a:moveTo>
                    <a:pt x="0" y="301049"/>
                  </a:moveTo>
                  <a:cubicBezTo>
                    <a:pt x="0" y="134784"/>
                    <a:pt x="181929" y="-1"/>
                    <a:pt x="406350" y="-1"/>
                  </a:cubicBezTo>
                  <a:cubicBezTo>
                    <a:pt x="630771" y="-1"/>
                    <a:pt x="812700" y="134783"/>
                    <a:pt x="812700" y="301049"/>
                  </a:cubicBezTo>
                  <a:cubicBezTo>
                    <a:pt x="812700" y="301049"/>
                    <a:pt x="812700" y="301049"/>
                    <a:pt x="812700" y="301049"/>
                  </a:cubicBezTo>
                  <a:cubicBezTo>
                    <a:pt x="812700" y="467314"/>
                    <a:pt x="630771" y="602098"/>
                    <a:pt x="406350" y="602098"/>
                  </a:cubicBezTo>
                  <a:cubicBezTo>
                    <a:pt x="181929" y="602098"/>
                    <a:pt x="0" y="467314"/>
                    <a:pt x="0" y="301048"/>
                  </a:cubicBezTo>
                  <a:cubicBezTo>
                    <a:pt x="0" y="301048"/>
                    <a:pt x="0" y="301048"/>
                    <a:pt x="0" y="301048"/>
                  </a:cubicBezTo>
                  <a:lnTo>
                    <a:pt x="0" y="301049"/>
                  </a:lnTo>
                  <a:close/>
                </a:path>
              </a:pathLst>
            </a:custGeom>
            <a:solidFill>
              <a:schemeClr val="accent2"/>
            </a:solidFill>
            <a:ln w="34925">
              <a:solidFill>
                <a:schemeClr val="bg1"/>
              </a:solidFill>
              <a:round/>
            </a:ln>
            <a:effectLst>
              <a:outerShdw blurRad="50800" dist="25000" dir="5400000">
                <a:srgbClr val="000000">
                  <a:alpha val="39998"/>
                </a:srgbClr>
              </a:outerShdw>
            </a:effectLst>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14352" name="Flowchart: Connector 22"/>
            <p:cNvSpPr/>
            <p:nvPr/>
          </p:nvSpPr>
          <p:spPr bwMode="auto">
            <a:xfrm>
              <a:off x="6721475" y="5843588"/>
              <a:ext cx="382588" cy="436562"/>
            </a:xfrm>
            <a:custGeom>
              <a:avLst/>
              <a:gdLst/>
              <a:ahLst/>
              <a:cxnLst/>
              <a:rect l="0" t="0" r="0" b="0"/>
              <a:pathLst>
                <a:path w="650700" h="742499">
                  <a:moveTo>
                    <a:pt x="0" y="371249"/>
                  </a:moveTo>
                  <a:cubicBezTo>
                    <a:pt x="0" y="166214"/>
                    <a:pt x="145664" y="0"/>
                    <a:pt x="325350" y="-1"/>
                  </a:cubicBezTo>
                  <a:cubicBezTo>
                    <a:pt x="505036" y="-1"/>
                    <a:pt x="650700" y="166212"/>
                    <a:pt x="650700" y="371248"/>
                  </a:cubicBezTo>
                  <a:cubicBezTo>
                    <a:pt x="650700" y="371249"/>
                    <a:pt x="650700" y="371249"/>
                    <a:pt x="650700" y="371249"/>
                  </a:cubicBezTo>
                  <a:cubicBezTo>
                    <a:pt x="650700" y="576284"/>
                    <a:pt x="505036" y="742498"/>
                    <a:pt x="325350" y="742498"/>
                  </a:cubicBezTo>
                  <a:cubicBezTo>
                    <a:pt x="145664" y="742498"/>
                    <a:pt x="0" y="576284"/>
                    <a:pt x="0" y="371248"/>
                  </a:cubicBezTo>
                  <a:cubicBezTo>
                    <a:pt x="0" y="371248"/>
                    <a:pt x="0" y="371248"/>
                    <a:pt x="0" y="371248"/>
                  </a:cubicBezTo>
                  <a:lnTo>
                    <a:pt x="0" y="371249"/>
                  </a:lnTo>
                  <a:close/>
                </a:path>
              </a:pathLst>
            </a:custGeom>
            <a:solidFill>
              <a:srgbClr val="FFFFFF"/>
            </a:solidFill>
            <a:ln w="25400" cap="flat">
              <a:solidFill>
                <a:srgbClr val="EA157A"/>
              </a:solid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wheel(1)">
                                      <p:cBhvr>
                                        <p:cTn id="7" dur="2000"/>
                                        <p:tgtEl>
                                          <p:spTgt spid="1434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down)">
                                      <p:cBhvr>
                                        <p:cTn id="12" dur="500"/>
                                        <p:tgtEl>
                                          <p:spTgt spid="1433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1000"/>
                                        <p:tgtEl>
                                          <p:spTgt spid="14338"/>
                                        </p:tgtEl>
                                      </p:cBhvr>
                                    </p:animEffect>
                                    <p:anim calcmode="lin" valueType="num">
                                      <p:cBhvr>
                                        <p:cTn id="18" dur="1000" fill="hold"/>
                                        <p:tgtEl>
                                          <p:spTgt spid="14338"/>
                                        </p:tgtEl>
                                        <p:attrNameLst>
                                          <p:attrName>ppt_x</p:attrName>
                                        </p:attrNameLst>
                                      </p:cBhvr>
                                      <p:tavLst>
                                        <p:tav tm="0">
                                          <p:val>
                                            <p:strVal val="#ppt_x"/>
                                          </p:val>
                                        </p:tav>
                                        <p:tav tm="100000">
                                          <p:val>
                                            <p:strVal val="#ppt_x"/>
                                          </p:val>
                                        </p:tav>
                                      </p:tavLst>
                                    </p:anim>
                                    <p:anim calcmode="lin" valueType="num">
                                      <p:cBhvr>
                                        <p:cTn id="1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after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4346"/>
                                        </p:tgtEl>
                                        <p:attrNameLst>
                                          <p:attrName>style.visibility</p:attrName>
                                        </p:attrNameLst>
                                      </p:cBhvr>
                                      <p:to>
                                        <p:strVal val="visible"/>
                                      </p:to>
                                    </p:set>
                                    <p:animEffect transition="in" filter="fade">
                                      <p:cBhvr>
                                        <p:cTn id="24" dur="1000"/>
                                        <p:tgtEl>
                                          <p:spTgt spid="14346"/>
                                        </p:tgtEl>
                                      </p:cBhvr>
                                    </p:animEffect>
                                    <p:anim calcmode="lin" valueType="num">
                                      <p:cBhvr>
                                        <p:cTn id="25" dur="1000" fill="hold"/>
                                        <p:tgtEl>
                                          <p:spTgt spid="14346"/>
                                        </p:tgtEl>
                                        <p:attrNameLst>
                                          <p:attrName>ppt_x</p:attrName>
                                        </p:attrNameLst>
                                      </p:cBhvr>
                                      <p:tavLst>
                                        <p:tav tm="0">
                                          <p:val>
                                            <p:strVal val="#ppt_x"/>
                                          </p:val>
                                        </p:tav>
                                        <p:tav tm="100000">
                                          <p:val>
                                            <p:strVal val="#ppt_x"/>
                                          </p:val>
                                        </p:tav>
                                      </p:tavLst>
                                    </p:anim>
                                    <p:anim calcmode="lin" valueType="num">
                                      <p:cBhvr>
                                        <p:cTn id="26"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Effect transition="in" filter="barn(inVertical)">
                                      <p:cBhvr>
                                        <p:cTn id="31" dur="500"/>
                                        <p:tgtEl>
                                          <p:spTgt spid="14340"/>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14341"/>
                                        </p:tgtEl>
                                        <p:attrNameLst>
                                          <p:attrName>style.visibility</p:attrName>
                                        </p:attrNameLst>
                                      </p:cBhvr>
                                      <p:to>
                                        <p:strVal val="visible"/>
                                      </p:to>
                                    </p:set>
                                    <p:animEffect transition="in" filter="barn(inVertical)">
                                      <p:cBhvr>
                                        <p:cTn id="36" dur="500"/>
                                        <p:tgtEl>
                                          <p:spTgt spid="14341"/>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14347"/>
                                        </p:tgtEl>
                                        <p:attrNameLst>
                                          <p:attrName>style.visibility</p:attrName>
                                        </p:attrNameLst>
                                      </p:cBhvr>
                                      <p:to>
                                        <p:strVal val="visible"/>
                                      </p:to>
                                    </p:set>
                                    <p:animEffect transition="in" filter="circle(in)">
                                      <p:cBhvr>
                                        <p:cTn id="41" dur="2000"/>
                                        <p:tgtEl>
                                          <p:spTgt spid="14347"/>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4349"/>
                                        </p:tgtEl>
                                        <p:attrNameLst>
                                          <p:attrName>style.visibility</p:attrName>
                                        </p:attrNameLst>
                                      </p:cBhvr>
                                      <p:to>
                                        <p:strVal val="visible"/>
                                      </p:to>
                                    </p:set>
                                    <p:animEffect transition="in" filter="wipe(down)">
                                      <p:cBhvr>
                                        <p:cTn id="46" dur="500"/>
                                        <p:tgtEl>
                                          <p:spTgt spid="14349"/>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14348"/>
                                        </p:tgtEl>
                                        <p:attrNameLst>
                                          <p:attrName>style.visibility</p:attrName>
                                        </p:attrNameLst>
                                      </p:cBhvr>
                                      <p:to>
                                        <p:strVal val="visible"/>
                                      </p:to>
                                    </p:set>
                                    <p:anim calcmode="lin" valueType="num">
                                      <p:cBhvr>
                                        <p:cTn id="51" dur="500" fill="hold"/>
                                        <p:tgtEl>
                                          <p:spTgt spid="14348"/>
                                        </p:tgtEl>
                                        <p:attrNameLst>
                                          <p:attrName>ppt_w</p:attrName>
                                        </p:attrNameLst>
                                      </p:cBhvr>
                                      <p:tavLst>
                                        <p:tav tm="0">
                                          <p:val>
                                            <p:fltVal val="0"/>
                                          </p:val>
                                        </p:tav>
                                        <p:tav tm="100000">
                                          <p:val>
                                            <p:strVal val="#ppt_w"/>
                                          </p:val>
                                        </p:tav>
                                      </p:tavLst>
                                    </p:anim>
                                    <p:anim calcmode="lin" valueType="num">
                                      <p:cBhvr>
                                        <p:cTn id="52" dur="500" fill="hold"/>
                                        <p:tgtEl>
                                          <p:spTgt spid="14348"/>
                                        </p:tgtEl>
                                        <p:attrNameLst>
                                          <p:attrName>ppt_h</p:attrName>
                                        </p:attrNameLst>
                                      </p:cBhvr>
                                      <p:tavLst>
                                        <p:tav tm="0">
                                          <p:val>
                                            <p:fltVal val="0"/>
                                          </p:val>
                                        </p:tav>
                                        <p:tav tm="100000">
                                          <p:val>
                                            <p:strVal val="#ppt_h"/>
                                          </p:val>
                                        </p:tav>
                                      </p:tavLst>
                                    </p:anim>
                                    <p:animEffect transition="in" filter="fade">
                                      <p:cBhvr>
                                        <p:cTn id="53" dur="500"/>
                                        <p:tgtEl>
                                          <p:spTgt spid="14348"/>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26" presetClass="entr" presetSubtype="0" fill="hold" nodeType="clickEffect">
                                  <p:stCondLst>
                                    <p:cond delay="0"/>
                                  </p:stCondLst>
                                  <p:childTnLst>
                                    <p:set>
                                      <p:cBhvr>
                                        <p:cTn id="57" dur="1" fill="hold">
                                          <p:stCondLst>
                                            <p:cond delay="0"/>
                                          </p:stCondLst>
                                        </p:cTn>
                                        <p:tgtEl>
                                          <p:spTgt spid="14344"/>
                                        </p:tgtEl>
                                        <p:attrNameLst>
                                          <p:attrName>style.visibility</p:attrName>
                                        </p:attrNameLst>
                                      </p:cBhvr>
                                      <p:to>
                                        <p:strVal val="visible"/>
                                      </p:to>
                                    </p:set>
                                    <p:animEffect transition="in" filter="wipe(down)">
                                      <p:cBhvr>
                                        <p:cTn id="58" dur="580">
                                          <p:stCondLst>
                                            <p:cond delay="0"/>
                                          </p:stCondLst>
                                        </p:cTn>
                                        <p:tgtEl>
                                          <p:spTgt spid="14344"/>
                                        </p:tgtEl>
                                      </p:cBhvr>
                                    </p:animEffect>
                                    <p:anim calcmode="lin" valueType="num">
                                      <p:cBhvr>
                                        <p:cTn id="59" dur="1822" tmFilter="0,0; 0.14,0.36; 0.43,0.73; 0.71,0.91; 1.0,1.0">
                                          <p:stCondLst>
                                            <p:cond delay="0"/>
                                          </p:stCondLst>
                                        </p:cTn>
                                        <p:tgtEl>
                                          <p:spTgt spid="1434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34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34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34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34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344"/>
                                        </p:tgtEl>
                                      </p:cBhvr>
                                      <p:to x="100000" y="60000"/>
                                    </p:animScale>
                                    <p:animScale>
                                      <p:cBhvr>
                                        <p:cTn id="65" dur="166" decel="50000">
                                          <p:stCondLst>
                                            <p:cond delay="676"/>
                                          </p:stCondLst>
                                        </p:cTn>
                                        <p:tgtEl>
                                          <p:spTgt spid="14344"/>
                                        </p:tgtEl>
                                      </p:cBhvr>
                                      <p:to x="100000" y="100000"/>
                                    </p:animScale>
                                    <p:animScale>
                                      <p:cBhvr>
                                        <p:cTn id="66" dur="26">
                                          <p:stCondLst>
                                            <p:cond delay="1312"/>
                                          </p:stCondLst>
                                        </p:cTn>
                                        <p:tgtEl>
                                          <p:spTgt spid="14344"/>
                                        </p:tgtEl>
                                      </p:cBhvr>
                                      <p:to x="100000" y="80000"/>
                                    </p:animScale>
                                    <p:animScale>
                                      <p:cBhvr>
                                        <p:cTn id="67" dur="166" decel="50000">
                                          <p:stCondLst>
                                            <p:cond delay="1338"/>
                                          </p:stCondLst>
                                        </p:cTn>
                                        <p:tgtEl>
                                          <p:spTgt spid="14344"/>
                                        </p:tgtEl>
                                      </p:cBhvr>
                                      <p:to x="100000" y="100000"/>
                                    </p:animScale>
                                    <p:animScale>
                                      <p:cBhvr>
                                        <p:cTn id="68" dur="26">
                                          <p:stCondLst>
                                            <p:cond delay="1642"/>
                                          </p:stCondLst>
                                        </p:cTn>
                                        <p:tgtEl>
                                          <p:spTgt spid="14344"/>
                                        </p:tgtEl>
                                      </p:cBhvr>
                                      <p:to x="100000" y="90000"/>
                                    </p:animScale>
                                    <p:animScale>
                                      <p:cBhvr>
                                        <p:cTn id="69" dur="166" decel="50000">
                                          <p:stCondLst>
                                            <p:cond delay="1668"/>
                                          </p:stCondLst>
                                        </p:cTn>
                                        <p:tgtEl>
                                          <p:spTgt spid="14344"/>
                                        </p:tgtEl>
                                      </p:cBhvr>
                                      <p:to x="100000" y="100000"/>
                                    </p:animScale>
                                    <p:animScale>
                                      <p:cBhvr>
                                        <p:cTn id="70" dur="26">
                                          <p:stCondLst>
                                            <p:cond delay="1808"/>
                                          </p:stCondLst>
                                        </p:cTn>
                                        <p:tgtEl>
                                          <p:spTgt spid="14344"/>
                                        </p:tgtEl>
                                      </p:cBhvr>
                                      <p:to x="100000" y="95000"/>
                                    </p:animScale>
                                    <p:animScale>
                                      <p:cBhvr>
                                        <p:cTn id="71" dur="166" decel="50000">
                                          <p:stCondLst>
                                            <p:cond delay="1834"/>
                                          </p:stCondLst>
                                        </p:cTn>
                                        <p:tgtEl>
                                          <p:spTgt spid="143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animBg="1"/>
      <p:bldP spid="143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p:nvPr/>
        </p:nvSpPr>
        <p:spPr>
          <a:xfrm>
            <a:off x="917575" y="3402012"/>
            <a:ext cx="8720138" cy="1924050"/>
          </a:xfrm>
          <a:prstGeom prst="rect">
            <a:avLst/>
          </a:prstGeom>
          <a:no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r>
              <a:rPr lang="bn-IN" altLang="en-US" sz="4400">
                <a:solidFill>
                  <a:srgbClr val="FF0000"/>
                </a:solidFill>
                <a:latin typeface="NikoshBAN" pitchFamily="2" charset="0"/>
                <a:cs typeface="NikoshBAN" pitchFamily="2" charset="0"/>
              </a:rPr>
              <a:t>বাংলাদেশ সরকারের অর্থ ও ব্যাংক ব্যবস্থা </a:t>
            </a:r>
          </a:p>
          <a:p>
            <a:pPr marL="0" lvl="0" indent="0" algn="ctr" eaLnBrk="1" hangingPunct="1"/>
            <a:r>
              <a:rPr lang="bn-IN" altLang="en-US" sz="3600">
                <a:latin typeface="NikoshBAN" pitchFamily="2" charset="0"/>
                <a:cs typeface="NikoshBAN" pitchFamily="2" charset="0"/>
              </a:rPr>
              <a:t>পাঠ -৩২  কেন্দ্রীয় ব্যাংকের কার্যাবলি </a:t>
            </a:r>
          </a:p>
          <a:p>
            <a:pPr marL="0" lvl="0" indent="0" algn="ctr" eaLnBrk="1" hangingPunct="1"/>
            <a:r>
              <a:rPr lang="bn-IN" altLang="en-US" sz="4000">
                <a:latin typeface="NikoshBAN" pitchFamily="2" charset="0"/>
                <a:cs typeface="NikoshBAN" pitchFamily="2" charset="0"/>
              </a:rPr>
              <a:t>অধ্যায়- দ্বাদশ , পৃষ্টা-১৮১ </a:t>
            </a:r>
            <a:endParaRPr lang="en-US" altLang="en-US" sz="4000">
              <a:solidFill>
                <a:srgbClr val="000000"/>
              </a:solidFill>
              <a:latin typeface="NikoshBAN" pitchFamily="2" charset="0"/>
              <a:cs typeface="NikoshBAN"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p:nvPr/>
        </p:nvSpPr>
        <p:spPr>
          <a:xfrm>
            <a:off x="3871912" y="1011238"/>
            <a:ext cx="2451100" cy="685800"/>
          </a:xfrm>
          <a:prstGeom prst="rect">
            <a:avLst/>
          </a:prstGeom>
          <a:solidFill>
            <a:srgbClr val="FFFFFF"/>
          </a:solidFill>
          <a:ln w="25400" cap="flat">
            <a:solidFill>
              <a:srgbClr val="7FD13B"/>
            </a:solid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4400">
                <a:solidFill>
                  <a:srgbClr val="000000"/>
                </a:solidFill>
                <a:latin typeface="NikoshBAN" pitchFamily="2" charset="0"/>
                <a:cs typeface="NikoshBAN" pitchFamily="2" charset="0"/>
              </a:rPr>
              <a:t> শিখনফল </a:t>
            </a:r>
            <a:endParaRPr lang="en-US" altLang="en-US" sz="4400">
              <a:solidFill>
                <a:srgbClr val="000000"/>
              </a:solidFill>
              <a:latin typeface="NikoshBAN" pitchFamily="2" charset="0"/>
              <a:cs typeface="NikoshBAN" pitchFamily="2" charset="0"/>
            </a:endParaRPr>
          </a:p>
        </p:txBody>
      </p:sp>
      <p:sp>
        <p:nvSpPr>
          <p:cNvPr id="16387" name="TextBox 2"/>
          <p:cNvSpPr/>
          <p:nvPr/>
        </p:nvSpPr>
        <p:spPr>
          <a:xfrm>
            <a:off x="677862" y="2840038"/>
            <a:ext cx="9078912" cy="96043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a:solidFill>
                  <a:srgbClr val="000000"/>
                </a:solidFill>
                <a:latin typeface="Century Schoolbook"/>
                <a:cs typeface="Vrinda"/>
              </a:rPr>
              <a:t>   </a:t>
            </a:r>
            <a:r>
              <a:rPr lang="bn-IN" altLang="en-US" sz="4000">
                <a:solidFill>
                  <a:srgbClr val="000000"/>
                </a:solidFill>
                <a:latin typeface="NikoshBAN" pitchFamily="2" charset="0"/>
                <a:cs typeface="NikoshBAN" pitchFamily="2" charset="0"/>
              </a:rPr>
              <a:t>কেন্দ্রীয় ব্যাংকের কার্যাবলি বর্ণনা  করতে পারবে। </a:t>
            </a:r>
            <a:endParaRPr lang="en-US" altLang="en-US" sz="4000">
              <a:solidFill>
                <a:srgbClr val="000000"/>
              </a:solidFill>
              <a:latin typeface="NikoshBAN" pitchFamily="2" charset="0"/>
              <a:cs typeface="NikoshBAN" pitchFamily="2" charset="0"/>
            </a:endParaRPr>
          </a:p>
        </p:txBody>
      </p:sp>
      <p:sp>
        <p:nvSpPr>
          <p:cNvPr id="16388" name="TextBox 3"/>
          <p:cNvSpPr/>
          <p:nvPr/>
        </p:nvSpPr>
        <p:spPr>
          <a:xfrm>
            <a:off x="3660775" y="4149725"/>
            <a:ext cx="2305050" cy="411162"/>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a:solidFill>
                  <a:srgbClr val="000000"/>
                </a:solidFill>
                <a:latin typeface="NikoshBAN" pitchFamily="2" charset="0"/>
                <a:cs typeface="NikoshBAN" pitchFamily="2" charset="0"/>
              </a:rPr>
              <a:t>বিভাজিত শিখনফল </a:t>
            </a:r>
            <a:endParaRPr lang="en-US" altLang="en-US" sz="2400">
              <a:solidFill>
                <a:srgbClr val="000000"/>
              </a:solidFill>
              <a:latin typeface="NikoshBAN" pitchFamily="2" charset="0"/>
              <a:cs typeface="NikoshBAN" pitchFamily="2" charset="0"/>
            </a:endParaRPr>
          </a:p>
        </p:txBody>
      </p:sp>
      <p:sp>
        <p:nvSpPr>
          <p:cNvPr id="16389" name="TextBox 4"/>
          <p:cNvSpPr/>
          <p:nvPr/>
        </p:nvSpPr>
        <p:spPr>
          <a:xfrm>
            <a:off x="1052512" y="4841875"/>
            <a:ext cx="8008938" cy="868362"/>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600">
                <a:solidFill>
                  <a:srgbClr val="000000"/>
                </a:solidFill>
                <a:latin typeface="NikoshBAN" pitchFamily="2" charset="0"/>
                <a:cs typeface="NikoshBAN" pitchFamily="2" charset="0"/>
              </a:rPr>
              <a:t>কেন্দ্রীয় ব্যাংকের অভ্যন্তরীণ কাজ বর্ণনা করতে পারবে।</a:t>
            </a:r>
            <a:endParaRPr lang="en-US" altLang="en-US" sz="3600">
              <a:solidFill>
                <a:srgbClr val="000000"/>
              </a:solidFill>
              <a:latin typeface="NikoshBAN" pitchFamily="2" charset="0"/>
              <a:cs typeface="NikoshBAN" pitchFamily="2" charset="0"/>
            </a:endParaRPr>
          </a:p>
        </p:txBody>
      </p:sp>
      <p:sp>
        <p:nvSpPr>
          <p:cNvPr id="16390" name="TextBox 6"/>
          <p:cNvSpPr/>
          <p:nvPr/>
        </p:nvSpPr>
        <p:spPr>
          <a:xfrm>
            <a:off x="1046162" y="5965825"/>
            <a:ext cx="8008938" cy="777875"/>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3200">
                <a:solidFill>
                  <a:srgbClr val="000000"/>
                </a:solidFill>
                <a:latin typeface="NikoshBAN" pitchFamily="2" charset="0"/>
                <a:cs typeface="NikoshBAN" pitchFamily="2" charset="0"/>
              </a:rPr>
              <a:t>কেন্দ্রীয় ব্যাংকের</a:t>
            </a:r>
            <a:r>
              <a:rPr lang="bn-IN" altLang="en-US" sz="3200">
                <a:solidFill>
                  <a:srgbClr val="000000"/>
                </a:solidFill>
                <a:latin typeface="NikoshBAN" pitchFamily="2" charset="0"/>
                <a:cs typeface="NikoshBAN" pitchFamily="2" charset="0"/>
              </a:rPr>
              <a:t> আন্তর্জাতিক </a:t>
            </a:r>
            <a:r>
              <a:rPr lang="bn-BD" altLang="en-US" sz="3200">
                <a:solidFill>
                  <a:srgbClr val="000000"/>
                </a:solidFill>
                <a:latin typeface="NikoshBAN" pitchFamily="2" charset="0"/>
                <a:cs typeface="NikoshBAN" pitchFamily="2" charset="0"/>
              </a:rPr>
              <a:t> কাজ</a:t>
            </a:r>
            <a:r>
              <a:rPr lang="bn-IN" altLang="en-US" sz="3200">
                <a:solidFill>
                  <a:srgbClr val="000000"/>
                </a:solidFill>
                <a:latin typeface="NikoshBAN" pitchFamily="2" charset="0"/>
                <a:cs typeface="NikoshBAN" pitchFamily="2" charset="0"/>
              </a:rPr>
              <a:t>সমূহ </a:t>
            </a:r>
            <a:r>
              <a:rPr lang="bn-BD" altLang="en-US" sz="3200">
                <a:solidFill>
                  <a:srgbClr val="000000"/>
                </a:solidFill>
                <a:latin typeface="NikoshBAN" pitchFamily="2" charset="0"/>
                <a:cs typeface="NikoshBAN" pitchFamily="2" charset="0"/>
              </a:rPr>
              <a:t>বর্ণনা করতে পারবে</a:t>
            </a:r>
            <a:endParaRPr lang="en-US" altLang="en-US" sz="3200">
              <a:solidFill>
                <a:srgbClr val="000000"/>
              </a:solidFill>
              <a:latin typeface="NikoshBAN" pitchFamily="2" charset="0"/>
              <a:cs typeface="NikoshBAN"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heel(8)">
                                      <p:cBhvr>
                                        <p:cTn id="7" dur="2000"/>
                                        <p:tgtEl>
                                          <p:spTgt spid="1638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nodeType="clickEffect">
                                  <p:stCondLst>
                                    <p:cond delay="0"/>
                                  </p:stCondLst>
                                  <p:iterate type="lt">
                                    <p:tmPct val="10000"/>
                                  </p:iterate>
                                  <p:childTnLst>
                                    <p:set>
                                      <p:cBhvr>
                                        <p:cTn id="11" dur="1" fill="hold">
                                          <p:stCondLst>
                                            <p:cond delay="0"/>
                                          </p:stCondLst>
                                        </p:cTn>
                                        <p:tgtEl>
                                          <p:spTgt spid="16387"/>
                                        </p:tgtEl>
                                        <p:attrNameLst>
                                          <p:attrName>style.visibility</p:attrName>
                                        </p:attrNameLst>
                                      </p:cBhvr>
                                      <p:to>
                                        <p:strVal val="visible"/>
                                      </p:to>
                                    </p:set>
                                    <p:animEffect transition="in" filter="wheel(1)">
                                      <p:cBhvr>
                                        <p:cTn id="12" dur="2000"/>
                                        <p:tgtEl>
                                          <p:spTgt spid="1638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heel(1)">
                                      <p:cBhvr>
                                        <p:cTn id="17" dur="2000"/>
                                        <p:tgtEl>
                                          <p:spTgt spid="1638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1" presetClass="entr" presetSubtype="1" fill="hold" nodeType="clickEffect">
                                  <p:stCondLst>
                                    <p:cond delay="0"/>
                                  </p:stCondLst>
                                  <p:iterate type="lt">
                                    <p:tmPct val="10000"/>
                                  </p:iterate>
                                  <p:childTnLst>
                                    <p:set>
                                      <p:cBhvr>
                                        <p:cTn id="21" dur="1" fill="hold">
                                          <p:stCondLst>
                                            <p:cond delay="0"/>
                                          </p:stCondLst>
                                        </p:cTn>
                                        <p:tgtEl>
                                          <p:spTgt spid="16389"/>
                                        </p:tgtEl>
                                        <p:attrNameLst>
                                          <p:attrName>style.visibility</p:attrName>
                                        </p:attrNameLst>
                                      </p:cBhvr>
                                      <p:to>
                                        <p:strVal val="visible"/>
                                      </p:to>
                                    </p:set>
                                    <p:animEffect transition="in" filter="wheel(1)">
                                      <p:cBhvr>
                                        <p:cTn id="22" dur="2000"/>
                                        <p:tgtEl>
                                          <p:spTgt spid="1638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1" presetClass="entr" presetSubtype="8" fill="hold" nodeType="clickEffect">
                                  <p:stCondLst>
                                    <p:cond delay="0"/>
                                  </p:stCondLst>
                                  <p:iterate type="lt">
                                    <p:tmPct val="10000"/>
                                  </p:iterate>
                                  <p:childTnLst>
                                    <p:set>
                                      <p:cBhvr>
                                        <p:cTn id="26" dur="1" fill="hold">
                                          <p:stCondLst>
                                            <p:cond delay="0"/>
                                          </p:stCondLst>
                                        </p:cTn>
                                        <p:tgtEl>
                                          <p:spTgt spid="16390"/>
                                        </p:tgtEl>
                                        <p:attrNameLst>
                                          <p:attrName>style.visibility</p:attrName>
                                        </p:attrNameLst>
                                      </p:cBhvr>
                                      <p:to>
                                        <p:strVal val="visible"/>
                                      </p:to>
                                    </p:set>
                                    <p:animEffect transition="in" filter="wheel(8)">
                                      <p:cBhvr>
                                        <p:cTn id="27"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hlinkClick r:id="rId2"/>
          </p:cNvPr>
          <p:cNvPicPr>
            <a:picLocks noChangeAspect="1"/>
          </p:cNvPicPr>
          <p:nvPr/>
        </p:nvPicPr>
        <p:blipFill>
          <a:blip r:embed="rId3"/>
          <a:stretch>
            <a:fillRect/>
          </a:stretch>
        </p:blipFill>
        <p:spPr>
          <a:xfrm>
            <a:off x="3868058" y="2253795"/>
            <a:ext cx="3067050" cy="1603375"/>
          </a:xfrm>
          <a:prstGeom prst="rect">
            <a:avLst/>
          </a:prstGeom>
          <a:solidFill>
            <a:srgbClr val="FFFFFF"/>
          </a:solidFill>
          <a:ln>
            <a:noFill/>
            <a:miter lim="800000"/>
          </a:ln>
        </p:spPr>
      </p:pic>
      <p:sp>
        <p:nvSpPr>
          <p:cNvPr id="17412" name="TextBox 5"/>
          <p:cNvSpPr/>
          <p:nvPr/>
        </p:nvSpPr>
        <p:spPr>
          <a:xfrm>
            <a:off x="4192588" y="1087438"/>
            <a:ext cx="2732088" cy="533400"/>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3200">
                <a:solidFill>
                  <a:srgbClr val="000000"/>
                </a:solidFill>
                <a:latin typeface="NikoshBAN" pitchFamily="2" charset="0"/>
                <a:cs typeface="NikoshBAN" pitchFamily="2" charset="0"/>
              </a:rPr>
              <a:t>একটি ভিডিও দেখি </a:t>
            </a:r>
            <a:endParaRPr lang="en-US" altLang="en-US" sz="3200">
              <a:solidFill>
                <a:srgbClr val="000000"/>
              </a:solidFill>
              <a:latin typeface="NikoshBAN" pitchFamily="2" charset="0"/>
              <a:cs typeface="NikoshBAN" pitchFamily="2" charset="0"/>
            </a:endParaRPr>
          </a:p>
        </p:txBody>
      </p:sp>
      <p:grpSp>
        <p:nvGrpSpPr>
          <p:cNvPr id="17413" name="TextBox 6"/>
          <p:cNvGrpSpPr/>
          <p:nvPr/>
        </p:nvGrpSpPr>
        <p:grpSpPr>
          <a:xfrm>
            <a:off x="3583101" y="4885193"/>
            <a:ext cx="4187825" cy="852488"/>
            <a:chOff x="169" y="3103"/>
            <a:chExt cx="2638" cy="537"/>
          </a:xfrm>
        </p:grpSpPr>
        <p:pic>
          <p:nvPicPr>
            <p:cNvPr id="17414" name="TextBox 6"/>
            <p:cNvPicPr>
              <a:picLocks noChangeAspect="1"/>
            </p:cNvPicPr>
            <p:nvPr/>
          </p:nvPicPr>
          <p:blipFill>
            <a:blip r:embed="rId4"/>
            <a:stretch>
              <a:fillRect/>
            </a:stretch>
          </p:blipFill>
          <p:spPr>
            <a:xfrm>
              <a:off x="169" y="3103"/>
              <a:ext cx="2638" cy="537"/>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17415" name="Rectangle 13317"/>
            <p:cNvSpPr/>
            <p:nvPr/>
          </p:nvSpPr>
          <p:spPr>
            <a:xfrm>
              <a:off x="280" y="3154"/>
              <a:ext cx="2355" cy="329"/>
            </a:xfrm>
            <a:prstGeom prst="rect">
              <a:avLst/>
            </a:prstGeom>
            <a:ln>
              <a:noFill/>
            </a:ln>
          </p:spPr>
          <p:style>
            <a:lnRef idx="2">
              <a:schemeClr val="accent2"/>
            </a:lnRef>
            <a:fillRef idx="1">
              <a:schemeClr val="lt1"/>
            </a:fillRef>
            <a:effectRef idx="0">
              <a:schemeClr val="accent2"/>
            </a:effectRef>
            <a:fontRef idx="minor">
              <a:schemeClr val="dk1"/>
            </a:fontRef>
          </p:style>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2800">
                  <a:solidFill>
                    <a:srgbClr val="000000"/>
                  </a:solidFill>
                  <a:latin typeface="NikoshBAN" pitchFamily="2" charset="0"/>
                  <a:cs typeface="NikoshBAN" pitchFamily="2" charset="0"/>
                </a:rPr>
                <a:t>ভিডিও দেখতে উপরে ক্লিক করুন </a:t>
              </a:r>
            </a:p>
          </p:txBody>
        </p:sp>
      </p:grpSp>
      <p:sp>
        <p:nvSpPr>
          <p:cNvPr id="17421" name="Up Arrow 12"/>
          <p:cNvSpPr/>
          <p:nvPr/>
        </p:nvSpPr>
        <p:spPr>
          <a:xfrm>
            <a:off x="5401583" y="3857170"/>
            <a:ext cx="323850" cy="750888"/>
          </a:xfrm>
          <a:prstGeom prst="upArrow">
            <a:avLst>
              <a:gd name="adj1" fmla="val 50000"/>
              <a:gd name="adj2" fmla="val 50001"/>
            </a:avLst>
          </a:prstGeom>
          <a:ln/>
        </p:spPr>
        <p:style>
          <a:lnRef idx="2">
            <a:schemeClr val="accent3"/>
          </a:lnRef>
          <a:fillRef idx="1">
            <a:schemeClr val="lt1"/>
          </a:fillRef>
          <a:effectRef idx="0">
            <a:schemeClr val="accent3"/>
          </a:effectRef>
          <a:fontRef idx="minor">
            <a:schemeClr val="dk1"/>
          </a:fontRef>
        </p:style>
        <p:txBody>
          <a:bodyPr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eaLnBrk="1" hangingPunct="1"/>
            <a:endParaRPr lang="en-US" altLang="en-US">
              <a:solidFill>
                <a:srgbClr val="000000"/>
              </a:solidFill>
              <a:latin typeface="Century Schoolbook"/>
            </a:endParaRPr>
          </a:p>
        </p:txBody>
      </p:sp>
      <p:sp>
        <p:nvSpPr>
          <p:cNvPr id="17422" name="TextBox 1"/>
          <p:cNvSpPr/>
          <p:nvPr/>
        </p:nvSpPr>
        <p:spPr>
          <a:xfrm>
            <a:off x="4183064" y="2536031"/>
            <a:ext cx="2733675" cy="647700"/>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en-US" altLang="en-US" dirty="0">
                <a:hlinkClick r:id="rId2"/>
              </a:rPr>
              <a:t>https://www.youtube.com/watch?v=aJbvWUbigF0</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ircle(in)">
                                      <p:cBhvr>
                                        <p:cTn id="7" dur="2000"/>
                                        <p:tgtEl>
                                          <p:spTgt spid="174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500" fill="hold"/>
                                        <p:tgtEl>
                                          <p:spTgt spid="17410"/>
                                        </p:tgtEl>
                                        <p:attrNameLst>
                                          <p:attrName>ppt_w</p:attrName>
                                        </p:attrNameLst>
                                      </p:cBhvr>
                                      <p:tavLst>
                                        <p:tav tm="0">
                                          <p:val>
                                            <p:fltVal val="0"/>
                                          </p:val>
                                        </p:tav>
                                        <p:tav tm="100000">
                                          <p:val>
                                            <p:strVal val="#ppt_w"/>
                                          </p:val>
                                        </p:tav>
                                      </p:tavLst>
                                    </p:anim>
                                    <p:anim calcmode="lin" valueType="num">
                                      <p:cBhvr>
                                        <p:cTn id="13" dur="500" fill="hold"/>
                                        <p:tgtEl>
                                          <p:spTgt spid="17410"/>
                                        </p:tgtEl>
                                        <p:attrNameLst>
                                          <p:attrName>ppt_h</p:attrName>
                                        </p:attrNameLst>
                                      </p:cBhvr>
                                      <p:tavLst>
                                        <p:tav tm="0">
                                          <p:val>
                                            <p:fltVal val="0"/>
                                          </p:val>
                                        </p:tav>
                                        <p:tav tm="100000">
                                          <p:val>
                                            <p:strVal val="#ppt_h"/>
                                          </p:val>
                                        </p:tav>
                                      </p:tavLst>
                                    </p:anim>
                                    <p:animEffect transition="in" filter="fade">
                                      <p:cBhvr>
                                        <p:cTn id="14" dur="500"/>
                                        <p:tgtEl>
                                          <p:spTgt spid="17410"/>
                                        </p:tgtEl>
                                      </p:cBhvr>
                                    </p:animEffect>
                                  </p:childTnLst>
                                </p:cTn>
                              </p:par>
                              <p:par>
                                <p:cTn id="15" presetID="53"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anim calcmode="lin" valueType="num">
                                      <p:cBhvr>
                                        <p:cTn id="17" dur="500" fill="hold"/>
                                        <p:tgtEl>
                                          <p:spTgt spid="17413"/>
                                        </p:tgtEl>
                                        <p:attrNameLst>
                                          <p:attrName>ppt_w</p:attrName>
                                        </p:attrNameLst>
                                      </p:cBhvr>
                                      <p:tavLst>
                                        <p:tav tm="0">
                                          <p:val>
                                            <p:fltVal val="0"/>
                                          </p:val>
                                        </p:tav>
                                        <p:tav tm="100000">
                                          <p:val>
                                            <p:strVal val="#ppt_w"/>
                                          </p:val>
                                        </p:tav>
                                      </p:tavLst>
                                    </p:anim>
                                    <p:anim calcmode="lin" valueType="num">
                                      <p:cBhvr>
                                        <p:cTn id="18" dur="500" fill="hold"/>
                                        <p:tgtEl>
                                          <p:spTgt spid="17413"/>
                                        </p:tgtEl>
                                        <p:attrNameLst>
                                          <p:attrName>ppt_h</p:attrName>
                                        </p:attrNameLst>
                                      </p:cBhvr>
                                      <p:tavLst>
                                        <p:tav tm="0">
                                          <p:val>
                                            <p:fltVal val="0"/>
                                          </p:val>
                                        </p:tav>
                                        <p:tav tm="100000">
                                          <p:val>
                                            <p:strVal val="#ppt_h"/>
                                          </p:val>
                                        </p:tav>
                                      </p:tavLst>
                                    </p:anim>
                                    <p:animEffect transition="in" filter="fade">
                                      <p:cBhvr>
                                        <p:cTn id="19" dur="500"/>
                                        <p:tgtEl>
                                          <p:spTgt spid="17413"/>
                                        </p:tgtEl>
                                      </p:cBhvr>
                                    </p:animEffect>
                                  </p:childTnLst>
                                </p:cTn>
                              </p:par>
                              <p:par>
                                <p:cTn id="20" presetID="53" presetClass="entr" presetSubtype="0" fill="hold" nodeType="withEffect">
                                  <p:stCondLst>
                                    <p:cond delay="0"/>
                                  </p:stCondLst>
                                  <p:childTnLst>
                                    <p:set>
                                      <p:cBhvr>
                                        <p:cTn id="21" dur="1" fill="hold">
                                          <p:stCondLst>
                                            <p:cond delay="0"/>
                                          </p:stCondLst>
                                        </p:cTn>
                                        <p:tgtEl>
                                          <p:spTgt spid="17421"/>
                                        </p:tgtEl>
                                        <p:attrNameLst>
                                          <p:attrName>style.visibility</p:attrName>
                                        </p:attrNameLst>
                                      </p:cBhvr>
                                      <p:to>
                                        <p:strVal val="visible"/>
                                      </p:to>
                                    </p:set>
                                    <p:anim calcmode="lin" valueType="num">
                                      <p:cBhvr>
                                        <p:cTn id="22" dur="500" fill="hold"/>
                                        <p:tgtEl>
                                          <p:spTgt spid="17421"/>
                                        </p:tgtEl>
                                        <p:attrNameLst>
                                          <p:attrName>ppt_w</p:attrName>
                                        </p:attrNameLst>
                                      </p:cBhvr>
                                      <p:tavLst>
                                        <p:tav tm="0">
                                          <p:val>
                                            <p:fltVal val="0"/>
                                          </p:val>
                                        </p:tav>
                                        <p:tav tm="100000">
                                          <p:val>
                                            <p:strVal val="#ppt_w"/>
                                          </p:val>
                                        </p:tav>
                                      </p:tavLst>
                                    </p:anim>
                                    <p:anim calcmode="lin" valueType="num">
                                      <p:cBhvr>
                                        <p:cTn id="23" dur="500" fill="hold"/>
                                        <p:tgtEl>
                                          <p:spTgt spid="17421"/>
                                        </p:tgtEl>
                                        <p:attrNameLst>
                                          <p:attrName>ppt_h</p:attrName>
                                        </p:attrNameLst>
                                      </p:cBhvr>
                                      <p:tavLst>
                                        <p:tav tm="0">
                                          <p:val>
                                            <p:fltVal val="0"/>
                                          </p:val>
                                        </p:tav>
                                        <p:tav tm="100000">
                                          <p:val>
                                            <p:strVal val="#ppt_h"/>
                                          </p:val>
                                        </p:tav>
                                      </p:tavLst>
                                    </p:anim>
                                    <p:animEffect transition="in" filter="fade">
                                      <p:cBhvr>
                                        <p:cTn id="24" dur="500"/>
                                        <p:tgtEl>
                                          <p:spTgt spid="1742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7422"/>
                                        </p:tgtEl>
                                        <p:attrNameLst>
                                          <p:attrName>style.visibility</p:attrName>
                                        </p:attrNameLst>
                                      </p:cBhvr>
                                      <p:to>
                                        <p:strVal val="visible"/>
                                      </p:to>
                                    </p:set>
                                    <p:anim calcmode="lin" valueType="num">
                                      <p:cBhvr>
                                        <p:cTn id="27" dur="500" fill="hold"/>
                                        <p:tgtEl>
                                          <p:spTgt spid="17422"/>
                                        </p:tgtEl>
                                        <p:attrNameLst>
                                          <p:attrName>ppt_w</p:attrName>
                                        </p:attrNameLst>
                                      </p:cBhvr>
                                      <p:tavLst>
                                        <p:tav tm="0">
                                          <p:val>
                                            <p:fltVal val="0"/>
                                          </p:val>
                                        </p:tav>
                                        <p:tav tm="100000">
                                          <p:val>
                                            <p:strVal val="#ppt_w"/>
                                          </p:val>
                                        </p:tav>
                                      </p:tavLst>
                                    </p:anim>
                                    <p:anim calcmode="lin" valueType="num">
                                      <p:cBhvr>
                                        <p:cTn id="28" dur="500" fill="hold"/>
                                        <p:tgtEl>
                                          <p:spTgt spid="17422"/>
                                        </p:tgtEl>
                                        <p:attrNameLst>
                                          <p:attrName>ppt_h</p:attrName>
                                        </p:attrNameLst>
                                      </p:cBhvr>
                                      <p:tavLst>
                                        <p:tav tm="0">
                                          <p:val>
                                            <p:fltVal val="0"/>
                                          </p:val>
                                        </p:tav>
                                        <p:tav tm="100000">
                                          <p:val>
                                            <p:strVal val="#ppt_h"/>
                                          </p:val>
                                        </p:tav>
                                      </p:tavLst>
                                    </p:anim>
                                    <p:animEffect transition="in" filter="fade">
                                      <p:cBhvr>
                                        <p:cTn id="29"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21" grpId="0" animBg="1"/>
      <p:bldP spid="174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p:nvPr/>
        </p:nvSpPr>
        <p:spPr>
          <a:xfrm>
            <a:off x="368300" y="1468438"/>
            <a:ext cx="9793288" cy="612457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just" eaLnBrk="1" hangingPunct="1"/>
            <a:r>
              <a:rPr lang="bn-BD" altLang="en-US" sz="2800" b="1">
                <a:latin typeface="NikoshBAN" pitchFamily="2" charset="0"/>
                <a:cs typeface="NikoshBAN" pitchFamily="2" charset="0"/>
              </a:rPr>
              <a:t>বাংলাদেশ ব্যাংক  বাংলাদেশের কেন্দ্রীয় ব্যাংক ও মুদ্রা নিয়ন্ত্রণের প্রধান কর্তৃপক্ষ। ১৯৭২ সালের বাংলাদেশ ব্যাংক আদেশ (১৯৭২ সালের রাষ্ট্রপতি আদেশ নং ১২৭) বলে ঢাকায় স্থাপিত হয় এবং ১৯৭১ সালের ১৬ ডিসেম্বর এর কার্যক্রম শুরুর তারিখ ধরা হয়। স্টেট ব্যাংক অব পাকিস্তানের ঢাকা শাখার সকল দায় ও পরিসম্পদ নিয়ে বাংলাদেশ ব্যাংকের কার্যক্রম শুরু হয়।বাংলাদেশ ব্যাংকের পরিশোধিত মূলধন ৩ কোটি টাকা এবং তা প্রতিটি ১০০ টাকা মূল্যমানের ৩ লক্ষ শেয়ারে বিভক্ত। সম্পূর্ণ মূলধনই সরকার পরিশোধ করেছে। ব্যাংকটি পরিচালনার জন্য ৯ সদস্যবিশিষ্ট একটি পরিচালনা পর্ষদ রয়েছে।বাংলাদেশ ব্যাংকের প্রধান কার্যালয় ঢাকার মতিঝিলে অবস্থিত। প্রধান কার্যালয় ছাড়াও ঢাকার সদরঘাটে এর একটি শাখা আছে। এছাড়া বাংলাদেশ ব্যাংকের একটি করে শাখা আছে চট্টগ্রাম, খুলনা, রাজশাহী, সিলেট, বগুড়া, রংপুর এবং বরিশাল শহরে। প্রধান কার্যালয়ে মোট ৩১টি বিভাগ আছে। এসব বিভাগ এবং শাখা কার্যালয়সমূহের প্রধান হচ্ছেন একজন নির্বাহী পরিচালক অথবা মহাব্যবস্থাপক। ২০০৯ সালের ডিসেম্বর মাসে বাংলাদেশ ব্যাংকের মোট কর্মকর্তা-কর্মচারীর সংখ্যা ছিল ৭২৪০।</a:t>
            </a:r>
            <a:endParaRPr lang="bn-IN" altLang="en-US" sz="2800" b="1">
              <a:latin typeface="NikoshBAN" pitchFamily="2" charset="0"/>
              <a:cs typeface="NikoshBAN" pitchFamily="2" charset="0"/>
            </a:endParaRPr>
          </a:p>
          <a:p>
            <a:pPr marL="0" lvl="0" indent="0" algn="just" eaLnBrk="1" hangingPunct="1"/>
            <a:r>
              <a:rPr lang="bn-IN" altLang="en-US" sz="2800" b="1">
                <a:latin typeface="NikoshBAN" pitchFamily="2" charset="0"/>
                <a:cs typeface="NikoshBAN" pitchFamily="2" charset="0"/>
              </a:rPr>
              <a:t>সূত্রঃ বাংলাপিডিয়া </a:t>
            </a:r>
            <a:endParaRPr lang="en-US" altLang="en-US" sz="2800" b="1">
              <a:latin typeface="NikoshBAN" pitchFamily="2" charset="0"/>
              <a:cs typeface="NikoshBAN" pitchFamily="2" charset="0"/>
            </a:endParaRPr>
          </a:p>
        </p:txBody>
      </p:sp>
      <p:sp>
        <p:nvSpPr>
          <p:cNvPr id="18435" name="TextBox 4"/>
          <p:cNvSpPr/>
          <p:nvPr/>
        </p:nvSpPr>
        <p:spPr>
          <a:xfrm>
            <a:off x="2960688" y="747712"/>
            <a:ext cx="4613275" cy="584200"/>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200">
                <a:solidFill>
                  <a:srgbClr val="C00000"/>
                </a:solidFill>
                <a:latin typeface="NikoshBAN" pitchFamily="2" charset="0"/>
                <a:cs typeface="NikoshBAN" pitchFamily="2" charset="0"/>
              </a:rPr>
              <a:t>বাংলাদেশ ব্যাংকের পরিচিতি </a:t>
            </a:r>
            <a:endParaRPr lang="en-US" altLang="en-US" sz="3200">
              <a:solidFill>
                <a:srgbClr val="C00000"/>
              </a:solidFill>
              <a:latin typeface="NikoshBAN" pitchFamily="2" charset="0"/>
              <a:cs typeface="NikoshBAN"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wheel(1)">
                                      <p:cBhvr>
                                        <p:cTn id="1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TextBox 1"/>
          <p:cNvPicPr>
            <a:picLocks noChangeAspect="1"/>
          </p:cNvPicPr>
          <p:nvPr/>
        </p:nvPicPr>
        <p:blipFill>
          <a:blip r:embed="rId2"/>
          <a:stretch>
            <a:fillRect/>
          </a:stretch>
        </p:blipFill>
        <p:spPr>
          <a:xfrm>
            <a:off x="2687638" y="323850"/>
            <a:ext cx="5340350" cy="1004888"/>
          </a:xfrm>
          <a:prstGeom prst="rect">
            <a:avLst/>
          </a:prstGeom>
          <a:solidFill>
            <a:srgbClr val="FFFFFF"/>
          </a:solidFill>
          <a:ln w="25400">
            <a:noFill/>
            <a:round/>
          </a:ln>
        </p:spPr>
      </p:pic>
      <p:sp>
        <p:nvSpPr>
          <p:cNvPr id="19459" name="Rectangle 16386"/>
          <p:cNvSpPr/>
          <p:nvPr/>
        </p:nvSpPr>
        <p:spPr>
          <a:xfrm>
            <a:off x="2892425" y="460375"/>
            <a:ext cx="4897438" cy="584200"/>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200">
                <a:solidFill>
                  <a:srgbClr val="000000"/>
                </a:solidFill>
                <a:latin typeface="Century Schoolbook"/>
                <a:cs typeface="NikoshBAN" pitchFamily="2" charset="0"/>
              </a:rPr>
              <a:t>বাংলাদেশ ব্যাংকের প্রধান কার্যাবলীঃ </a:t>
            </a:r>
            <a:endParaRPr lang="en-US" altLang="en-US" sz="3200">
              <a:solidFill>
                <a:srgbClr val="000000"/>
              </a:solidFill>
              <a:latin typeface="Century Schoolbook"/>
            </a:endParaRPr>
          </a:p>
        </p:txBody>
      </p:sp>
      <p:sp>
        <p:nvSpPr>
          <p:cNvPr id="19460" name="TextBox 3"/>
          <p:cNvSpPr/>
          <p:nvPr/>
        </p:nvSpPr>
        <p:spPr>
          <a:xfrm>
            <a:off x="966788" y="1333500"/>
            <a:ext cx="9288462" cy="585788"/>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3200">
                <a:latin typeface="NikoshBAN" pitchFamily="2" charset="0"/>
                <a:cs typeface="NikoshBAN" pitchFamily="2" charset="0"/>
              </a:rPr>
              <a:t>কেন্দ্রীয় ব্যাংকের কার্যাবলীকে সাধারণত ৪ ভাগে ভাগ করা যায় যথা- </a:t>
            </a:r>
            <a:endParaRPr lang="en-US" altLang="en-US" sz="3200">
              <a:latin typeface="NikoshBAN" pitchFamily="2" charset="0"/>
              <a:cs typeface="NikoshBAN" pitchFamily="2" charset="0"/>
            </a:endParaRPr>
          </a:p>
        </p:txBody>
      </p:sp>
      <p:grpSp>
        <p:nvGrpSpPr>
          <p:cNvPr id="19461" name="Freeform 7"/>
          <p:cNvGrpSpPr/>
          <p:nvPr/>
        </p:nvGrpSpPr>
        <p:grpSpPr>
          <a:xfrm>
            <a:off x="596900" y="2163762"/>
            <a:ext cx="4419600" cy="2414588"/>
            <a:chOff x="597408" y="2164080"/>
            <a:chExt cx="4419600" cy="2414016"/>
          </a:xfrm>
        </p:grpSpPr>
        <p:pic>
          <p:nvPicPr>
            <p:cNvPr id="19462" name="Freeform 7"/>
            <p:cNvPicPr>
              <a:picLocks noChangeAspect="1"/>
            </p:cNvPicPr>
            <p:nvPr/>
          </p:nvPicPr>
          <p:blipFill>
            <a:blip r:embed="rId3"/>
            <a:stretch>
              <a:fillRect/>
            </a:stretch>
          </p:blipFill>
          <p:spPr>
            <a:xfrm>
              <a:off x="597408" y="2164080"/>
              <a:ext cx="4419600" cy="2414016"/>
            </a:xfrm>
            <a:prstGeom prst="rect">
              <a:avLst/>
            </a:prstGeom>
            <a:solidFill>
              <a:srgbClr val="FFFFFF"/>
            </a:solidFill>
            <a:ln w="25400" cap="flat">
              <a:noFill/>
              <a:prstDash val="solid"/>
              <a:round/>
              <a:headEnd type="none" w="med" len="med"/>
              <a:tailEnd type="none" w="med" len="med"/>
            </a:ln>
          </p:spPr>
        </p:pic>
        <p:sp>
          <p:nvSpPr>
            <p:cNvPr id="19463" name="Rectangle 16391"/>
            <p:cNvSpPr/>
            <p:nvPr/>
          </p:nvSpPr>
          <p:spPr>
            <a:xfrm>
              <a:off x="660400" y="2198688"/>
              <a:ext cx="4272707" cy="2293563"/>
            </a:xfrm>
            <a:prstGeom prst="rect">
              <a:avLst/>
            </a:prstGeom>
            <a:solidFill>
              <a:srgbClr val="FFFFFF"/>
            </a:solidFill>
            <a:ln w="25400" cap="flat">
              <a:noFill/>
              <a:prstDash val="solid"/>
              <a:round/>
              <a:headEnd type="none" w="med" len="med"/>
              <a:tailEnd type="none" w="med" len="med"/>
            </a:ln>
          </p:spPr>
          <p:txBody>
            <a:bodyPr lIns="156210" tIns="156210" rIns="156210" bIns="156210"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1822450" eaLnBrk="1" hangingPunct="1">
                <a:lnSpc>
                  <a:spcPct val="90000"/>
                </a:lnSpc>
                <a:spcAft>
                  <a:spcPct val="35000"/>
                </a:spcAft>
              </a:pPr>
              <a:r>
                <a:rPr lang="en-US" altLang="en-US" sz="3200">
                  <a:solidFill>
                    <a:srgbClr val="000000"/>
                  </a:solidFill>
                  <a:latin typeface="NikoshBAN" pitchFamily="2" charset="0"/>
                  <a:cs typeface="NikoshBAN" pitchFamily="2" charset="0"/>
                </a:rPr>
                <a:t>General functions</a:t>
              </a:r>
            </a:p>
            <a:p>
              <a:pPr marL="0" lvl="0" indent="0" algn="ctr" defTabSz="1822450" eaLnBrk="1" hangingPunct="1">
                <a:lnSpc>
                  <a:spcPct val="90000"/>
                </a:lnSpc>
                <a:spcAft>
                  <a:spcPct val="35000"/>
                </a:spcAft>
              </a:pPr>
              <a:r>
                <a:rPr lang="bn-BD" altLang="en-US" sz="3200">
                  <a:solidFill>
                    <a:srgbClr val="0070C0"/>
                  </a:solidFill>
                  <a:latin typeface="NikoshBAN" pitchFamily="2" charset="0"/>
                  <a:cs typeface="NikoshBAN" pitchFamily="2" charset="0"/>
                </a:rPr>
                <a:t>সাধারণ কার্যাবলী </a:t>
              </a:r>
              <a:r>
                <a:rPr lang="en-US" altLang="en-US" sz="3200">
                  <a:solidFill>
                    <a:srgbClr val="0070C0"/>
                  </a:solidFill>
                  <a:latin typeface="NikoshBAN" pitchFamily="2" charset="0"/>
                  <a:cs typeface="NikoshBAN" pitchFamily="2" charset="0"/>
                </a:rPr>
                <a:t> </a:t>
              </a:r>
            </a:p>
          </p:txBody>
        </p:sp>
      </p:grpSp>
      <p:grpSp>
        <p:nvGrpSpPr>
          <p:cNvPr id="19464" name="Freeform 8"/>
          <p:cNvGrpSpPr/>
          <p:nvPr/>
        </p:nvGrpSpPr>
        <p:grpSpPr>
          <a:xfrm>
            <a:off x="5846762" y="2163762"/>
            <a:ext cx="4492625" cy="2414588"/>
            <a:chOff x="5846064" y="2164080"/>
            <a:chExt cx="4492752" cy="2414016"/>
          </a:xfrm>
        </p:grpSpPr>
        <p:pic>
          <p:nvPicPr>
            <p:cNvPr id="19465" name="Freeform 8"/>
            <p:cNvPicPr>
              <a:picLocks noChangeAspect="1"/>
            </p:cNvPicPr>
            <p:nvPr/>
          </p:nvPicPr>
          <p:blipFill>
            <a:blip r:embed="rId4"/>
            <a:stretch>
              <a:fillRect/>
            </a:stretch>
          </p:blipFill>
          <p:spPr>
            <a:xfrm>
              <a:off x="5846064" y="2164080"/>
              <a:ext cx="4492752" cy="2414016"/>
            </a:xfrm>
            <a:prstGeom prst="rect">
              <a:avLst/>
            </a:prstGeom>
            <a:solidFill>
              <a:srgbClr val="FFFFFF"/>
            </a:solidFill>
            <a:ln w="25400" cap="flat">
              <a:noFill/>
              <a:prstDash val="solid"/>
              <a:round/>
              <a:headEnd type="none" w="med" len="med"/>
              <a:tailEnd type="none" w="med" len="med"/>
            </a:ln>
          </p:spPr>
        </p:pic>
        <p:sp>
          <p:nvSpPr>
            <p:cNvPr id="19466" name="Rectangle 16394"/>
            <p:cNvSpPr/>
            <p:nvPr/>
          </p:nvSpPr>
          <p:spPr>
            <a:xfrm>
              <a:off x="5907089" y="2198688"/>
              <a:ext cx="4348161" cy="2293563"/>
            </a:xfrm>
            <a:prstGeom prst="rect">
              <a:avLst/>
            </a:prstGeom>
            <a:solidFill>
              <a:srgbClr val="FFFFFF"/>
            </a:solidFill>
            <a:ln w="25400" cap="flat">
              <a:noFill/>
              <a:prstDash val="solid"/>
              <a:round/>
              <a:headEnd type="none" w="med" len="med"/>
              <a:tailEnd type="none" w="med" len="med"/>
            </a:ln>
          </p:spPr>
          <p:txBody>
            <a:bodyPr lIns="156210" tIns="156210" rIns="156210" bIns="156210"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1822450" eaLnBrk="1" hangingPunct="1">
                <a:lnSpc>
                  <a:spcPct val="90000"/>
                </a:lnSpc>
                <a:spcAft>
                  <a:spcPct val="35000"/>
                </a:spcAft>
              </a:pPr>
              <a:r>
                <a:rPr lang="en-US" altLang="en-US" sz="2400">
                  <a:solidFill>
                    <a:srgbClr val="000000"/>
                  </a:solidFill>
                  <a:latin typeface="NikoshBAN" pitchFamily="2" charset="0"/>
                  <a:cs typeface="NikoshBAN" pitchFamily="2" charset="0"/>
                </a:rPr>
                <a:t>Functions performed as a bank of government </a:t>
              </a:r>
              <a:endParaRPr lang="bn-BD" altLang="en-US" sz="2400">
                <a:solidFill>
                  <a:srgbClr val="000000"/>
                </a:solidFill>
                <a:latin typeface="NikoshBAN" pitchFamily="2" charset="0"/>
                <a:cs typeface="NikoshBAN" pitchFamily="2" charset="0"/>
              </a:endParaRPr>
            </a:p>
            <a:p>
              <a:pPr marL="0" lvl="0" indent="0" algn="ctr" defTabSz="1822450" eaLnBrk="1" hangingPunct="1">
                <a:lnSpc>
                  <a:spcPct val="90000"/>
                </a:lnSpc>
                <a:spcAft>
                  <a:spcPct val="35000"/>
                </a:spcAft>
              </a:pPr>
              <a:r>
                <a:rPr lang="bn-BD" altLang="en-US" sz="2000" b="1">
                  <a:solidFill>
                    <a:srgbClr val="000000"/>
                  </a:solidFill>
                  <a:latin typeface="NikoshBAN" pitchFamily="2" charset="0"/>
                  <a:cs typeface="NikoshBAN" pitchFamily="2" charset="0"/>
                </a:rPr>
                <a:t>সরকারের ব্যাংক হিসেবে সম্পাদিত কার্যাবলী </a:t>
              </a:r>
              <a:endParaRPr lang="en-US" altLang="en-US" sz="2000" b="1">
                <a:solidFill>
                  <a:srgbClr val="000000"/>
                </a:solidFill>
                <a:latin typeface="NikoshBAN" pitchFamily="2" charset="0"/>
                <a:cs typeface="NikoshBAN" pitchFamily="2" charset="0"/>
              </a:endParaRPr>
            </a:p>
          </p:txBody>
        </p:sp>
      </p:grpSp>
      <p:grpSp>
        <p:nvGrpSpPr>
          <p:cNvPr id="19467" name="Freeform 9"/>
          <p:cNvGrpSpPr/>
          <p:nvPr/>
        </p:nvGrpSpPr>
        <p:grpSpPr>
          <a:xfrm>
            <a:off x="596900" y="5181600"/>
            <a:ext cx="4400550" cy="2706688"/>
            <a:chOff x="597408" y="5181600"/>
            <a:chExt cx="4401312" cy="2706624"/>
          </a:xfrm>
        </p:grpSpPr>
        <p:pic>
          <p:nvPicPr>
            <p:cNvPr id="19468" name="Freeform 9"/>
            <p:cNvPicPr>
              <a:picLocks noChangeAspect="1"/>
            </p:cNvPicPr>
            <p:nvPr/>
          </p:nvPicPr>
          <p:blipFill>
            <a:blip r:embed="rId5"/>
            <a:stretch>
              <a:fillRect/>
            </a:stretch>
          </p:blipFill>
          <p:spPr>
            <a:xfrm>
              <a:off x="597408" y="5181600"/>
              <a:ext cx="4401312" cy="2706624"/>
            </a:xfrm>
            <a:prstGeom prst="rect">
              <a:avLst/>
            </a:prstGeom>
            <a:solidFill>
              <a:srgbClr val="FFFFFF"/>
            </a:solidFill>
            <a:ln w="25400" cap="flat">
              <a:noFill/>
              <a:prstDash val="solid"/>
              <a:round/>
              <a:headEnd type="none" w="med" len="med"/>
              <a:tailEnd type="none" w="med" len="med"/>
            </a:ln>
          </p:spPr>
        </p:pic>
        <p:sp>
          <p:nvSpPr>
            <p:cNvPr id="19469" name="Rectangle 16397"/>
            <p:cNvSpPr/>
            <p:nvPr/>
          </p:nvSpPr>
          <p:spPr>
            <a:xfrm>
              <a:off x="660401" y="5216159"/>
              <a:ext cx="4272707" cy="2586404"/>
            </a:xfrm>
            <a:prstGeom prst="rect">
              <a:avLst/>
            </a:prstGeom>
            <a:solidFill>
              <a:srgbClr val="FFFFFF"/>
            </a:solidFill>
            <a:ln w="25400" cap="flat">
              <a:noFill/>
              <a:prstDash val="solid"/>
              <a:round/>
              <a:headEnd type="none" w="med" len="med"/>
              <a:tailEnd type="none" w="med" len="med"/>
            </a:ln>
          </p:spPr>
          <p:txBody>
            <a:bodyPr lIns="156210" tIns="156210" rIns="156210" bIns="156210"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1822450" eaLnBrk="1" hangingPunct="1">
                <a:lnSpc>
                  <a:spcPct val="90000"/>
                </a:lnSpc>
                <a:spcAft>
                  <a:spcPct val="35000"/>
                </a:spcAft>
              </a:pPr>
              <a:r>
                <a:rPr lang="en-US" altLang="en-US" sz="2400">
                  <a:solidFill>
                    <a:srgbClr val="000000"/>
                  </a:solidFill>
                  <a:latin typeface="NikoshBAN" pitchFamily="2" charset="0"/>
                  <a:cs typeface="NikoshBAN" pitchFamily="2" charset="0"/>
                </a:rPr>
                <a:t>Functions performed as  bankers of all bankers</a:t>
              </a:r>
              <a:endParaRPr lang="bn-IN" altLang="en-US" sz="2400">
                <a:solidFill>
                  <a:srgbClr val="000000"/>
                </a:solidFill>
                <a:latin typeface="NikoshBAN" pitchFamily="2" charset="0"/>
                <a:cs typeface="NikoshBAN" pitchFamily="2" charset="0"/>
              </a:endParaRPr>
            </a:p>
            <a:p>
              <a:pPr marL="0" lvl="0" indent="0" algn="ctr" defTabSz="1822450" eaLnBrk="1" hangingPunct="1">
                <a:lnSpc>
                  <a:spcPct val="90000"/>
                </a:lnSpc>
                <a:spcAft>
                  <a:spcPct val="35000"/>
                </a:spcAft>
              </a:pPr>
              <a:r>
                <a:rPr lang="bn-IN" altLang="en-US">
                  <a:solidFill>
                    <a:srgbClr val="FF0000"/>
                  </a:solidFill>
                  <a:latin typeface="NikoshBAN" pitchFamily="2" charset="0"/>
                  <a:cs typeface="NikoshBAN" pitchFamily="2" charset="0"/>
                </a:rPr>
                <a:t>সকল ব্যাংকের ব্যাংক হিসেবে সম্পাদিত কার্যাবলী </a:t>
              </a:r>
              <a:r>
                <a:rPr lang="en-US" altLang="en-US">
                  <a:solidFill>
                    <a:srgbClr val="FF0000"/>
                  </a:solidFill>
                  <a:latin typeface="NikoshBAN" pitchFamily="2" charset="0"/>
                  <a:cs typeface="NikoshBAN" pitchFamily="2" charset="0"/>
                </a:rPr>
                <a:t> </a:t>
              </a:r>
            </a:p>
          </p:txBody>
        </p:sp>
      </p:grpSp>
      <p:grpSp>
        <p:nvGrpSpPr>
          <p:cNvPr id="19470" name="Freeform 10"/>
          <p:cNvGrpSpPr/>
          <p:nvPr/>
        </p:nvGrpSpPr>
        <p:grpSpPr>
          <a:xfrm>
            <a:off x="5846762" y="5181600"/>
            <a:ext cx="4468812" cy="2706688"/>
            <a:chOff x="5846064" y="5181600"/>
            <a:chExt cx="4468368" cy="2706624"/>
          </a:xfrm>
        </p:grpSpPr>
        <p:pic>
          <p:nvPicPr>
            <p:cNvPr id="19471" name="Freeform 10"/>
            <p:cNvPicPr>
              <a:picLocks noChangeAspect="1"/>
            </p:cNvPicPr>
            <p:nvPr/>
          </p:nvPicPr>
          <p:blipFill>
            <a:blip r:embed="rId6"/>
            <a:stretch>
              <a:fillRect/>
            </a:stretch>
          </p:blipFill>
          <p:spPr>
            <a:xfrm>
              <a:off x="5846064" y="5181600"/>
              <a:ext cx="4468368" cy="2706624"/>
            </a:xfrm>
            <a:prstGeom prst="rect">
              <a:avLst/>
            </a:prstGeom>
            <a:solidFill>
              <a:srgbClr val="FFFFFF"/>
            </a:solidFill>
            <a:ln w="25400" cap="flat">
              <a:noFill/>
              <a:prstDash val="solid"/>
              <a:round/>
              <a:headEnd type="none" w="med" len="med"/>
              <a:tailEnd type="none" w="med" len="med"/>
            </a:ln>
          </p:spPr>
        </p:pic>
        <p:sp>
          <p:nvSpPr>
            <p:cNvPr id="19472" name="Rectangle 16400"/>
            <p:cNvSpPr/>
            <p:nvPr/>
          </p:nvSpPr>
          <p:spPr>
            <a:xfrm>
              <a:off x="5907089" y="5216159"/>
              <a:ext cx="4348160" cy="2586404"/>
            </a:xfrm>
            <a:prstGeom prst="rect">
              <a:avLst/>
            </a:prstGeom>
            <a:solidFill>
              <a:srgbClr val="FFFFFF"/>
            </a:solidFill>
            <a:ln w="25400" cap="flat">
              <a:noFill/>
              <a:prstDash val="solid"/>
              <a:round/>
              <a:headEnd type="none" w="med" len="med"/>
              <a:tailEnd type="none" w="med" len="med"/>
            </a:ln>
          </p:spPr>
          <p:txBody>
            <a:bodyPr lIns="156210" tIns="156210" rIns="156210" bIns="156210"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1822450" eaLnBrk="1" hangingPunct="1">
                <a:lnSpc>
                  <a:spcPct val="90000"/>
                </a:lnSpc>
                <a:spcAft>
                  <a:spcPct val="35000"/>
                </a:spcAft>
              </a:pPr>
              <a:r>
                <a:rPr lang="en-US" altLang="en-US" sz="2400">
                  <a:solidFill>
                    <a:srgbClr val="000000"/>
                  </a:solidFill>
                  <a:latin typeface="NikoshBAN" pitchFamily="2" charset="0"/>
                  <a:cs typeface="NikoshBAN" pitchFamily="2" charset="0"/>
                </a:rPr>
                <a:t>Other functions  </a:t>
              </a:r>
              <a:endParaRPr lang="bn-IN" altLang="en-US" sz="2400">
                <a:solidFill>
                  <a:srgbClr val="000000"/>
                </a:solidFill>
                <a:latin typeface="NikoshBAN" pitchFamily="2" charset="0"/>
                <a:cs typeface="NikoshBAN" pitchFamily="2" charset="0"/>
              </a:endParaRPr>
            </a:p>
            <a:p>
              <a:pPr marL="0" lvl="0" indent="0" algn="ctr" defTabSz="1822450" eaLnBrk="1" hangingPunct="1">
                <a:lnSpc>
                  <a:spcPct val="90000"/>
                </a:lnSpc>
                <a:spcAft>
                  <a:spcPct val="35000"/>
                </a:spcAft>
              </a:pPr>
              <a:r>
                <a:rPr lang="bn-IN" altLang="en-US" sz="2400">
                  <a:solidFill>
                    <a:srgbClr val="7030A0"/>
                  </a:solidFill>
                  <a:latin typeface="NikoshBAN" pitchFamily="2" charset="0"/>
                  <a:cs typeface="NikoshBAN" pitchFamily="2" charset="0"/>
                </a:rPr>
                <a:t>অন্যান্য কার্যাবলী </a:t>
              </a:r>
              <a:endParaRPr lang="en-US" altLang="en-US" sz="2400">
                <a:solidFill>
                  <a:srgbClr val="7030A0"/>
                </a:solidFill>
                <a:latin typeface="NikoshBAN" pitchFamily="2" charset="0"/>
                <a:cs typeface="NikoshBAN" pitchFamily="2" charset="0"/>
              </a:endParaRPr>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arn(inVertical)">
                                      <p:cBhvr>
                                        <p:cTn id="7" dur="500"/>
                                        <p:tgtEl>
                                          <p:spTgt spid="1945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wheel(1)">
                                      <p:cBhvr>
                                        <p:cTn id="12" dur="2000"/>
                                        <p:tgtEl>
                                          <p:spTgt spid="1946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wipe(down)">
                                      <p:cBhvr>
                                        <p:cTn id="17" dur="580">
                                          <p:stCondLst>
                                            <p:cond delay="0"/>
                                          </p:stCondLst>
                                        </p:cTn>
                                        <p:tgtEl>
                                          <p:spTgt spid="19461"/>
                                        </p:tgtEl>
                                      </p:cBhvr>
                                    </p:animEffect>
                                    <p:anim calcmode="lin" valueType="num">
                                      <p:cBhvr>
                                        <p:cTn id="18" dur="1822" tmFilter="0,0; 0.14,0.36; 0.43,0.73; 0.71,0.91; 1.0,1.0">
                                          <p:stCondLst>
                                            <p:cond delay="0"/>
                                          </p:stCondLst>
                                        </p:cTn>
                                        <p:tgtEl>
                                          <p:spTgt spid="1946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46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46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46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461"/>
                                        </p:tgtEl>
                                        <p:attrNameLst>
                                          <p:attrName>ppt_y</p:attrName>
                                        </p:attrNameLst>
                                      </p:cBhvr>
                                      <p:tavLst>
                                        <p:tav tm="0" fmla="#ppt_y-sin(pi*$)/81">
                                          <p:val>
                                            <p:fltVal val="0"/>
                                          </p:val>
                                        </p:tav>
                                        <p:tav tm="100000">
                                          <p:val>
                                            <p:fltVal val="1"/>
                                          </p:val>
                                        </p:tav>
                                      </p:tavLst>
                                    </p:anim>
                                    <p:animScale>
                                      <p:cBhvr>
                                        <p:cTn id="23" dur="26">
                                          <p:stCondLst>
                                            <p:cond delay="650"/>
                                          </p:stCondLst>
                                        </p:cTn>
                                        <p:tgtEl>
                                          <p:spTgt spid="19461"/>
                                        </p:tgtEl>
                                      </p:cBhvr>
                                      <p:to x="100000" y="60000"/>
                                    </p:animScale>
                                    <p:animScale>
                                      <p:cBhvr>
                                        <p:cTn id="24" dur="166" decel="50000">
                                          <p:stCondLst>
                                            <p:cond delay="676"/>
                                          </p:stCondLst>
                                        </p:cTn>
                                        <p:tgtEl>
                                          <p:spTgt spid="19461"/>
                                        </p:tgtEl>
                                      </p:cBhvr>
                                      <p:to x="100000" y="100000"/>
                                    </p:animScale>
                                    <p:animScale>
                                      <p:cBhvr>
                                        <p:cTn id="25" dur="26">
                                          <p:stCondLst>
                                            <p:cond delay="1312"/>
                                          </p:stCondLst>
                                        </p:cTn>
                                        <p:tgtEl>
                                          <p:spTgt spid="19461"/>
                                        </p:tgtEl>
                                      </p:cBhvr>
                                      <p:to x="100000" y="80000"/>
                                    </p:animScale>
                                    <p:animScale>
                                      <p:cBhvr>
                                        <p:cTn id="26" dur="166" decel="50000">
                                          <p:stCondLst>
                                            <p:cond delay="1338"/>
                                          </p:stCondLst>
                                        </p:cTn>
                                        <p:tgtEl>
                                          <p:spTgt spid="19461"/>
                                        </p:tgtEl>
                                      </p:cBhvr>
                                      <p:to x="100000" y="100000"/>
                                    </p:animScale>
                                    <p:animScale>
                                      <p:cBhvr>
                                        <p:cTn id="27" dur="26">
                                          <p:stCondLst>
                                            <p:cond delay="1642"/>
                                          </p:stCondLst>
                                        </p:cTn>
                                        <p:tgtEl>
                                          <p:spTgt spid="19461"/>
                                        </p:tgtEl>
                                      </p:cBhvr>
                                      <p:to x="100000" y="90000"/>
                                    </p:animScale>
                                    <p:animScale>
                                      <p:cBhvr>
                                        <p:cTn id="28" dur="166" decel="50000">
                                          <p:stCondLst>
                                            <p:cond delay="1668"/>
                                          </p:stCondLst>
                                        </p:cTn>
                                        <p:tgtEl>
                                          <p:spTgt spid="19461"/>
                                        </p:tgtEl>
                                      </p:cBhvr>
                                      <p:to x="100000" y="100000"/>
                                    </p:animScale>
                                    <p:animScale>
                                      <p:cBhvr>
                                        <p:cTn id="29" dur="26">
                                          <p:stCondLst>
                                            <p:cond delay="1808"/>
                                          </p:stCondLst>
                                        </p:cTn>
                                        <p:tgtEl>
                                          <p:spTgt spid="19461"/>
                                        </p:tgtEl>
                                      </p:cBhvr>
                                      <p:to x="100000" y="95000"/>
                                    </p:animScale>
                                    <p:animScale>
                                      <p:cBhvr>
                                        <p:cTn id="30" dur="166" decel="50000">
                                          <p:stCondLst>
                                            <p:cond delay="1834"/>
                                          </p:stCondLst>
                                        </p:cTn>
                                        <p:tgtEl>
                                          <p:spTgt spid="19461"/>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9464"/>
                                        </p:tgtEl>
                                        <p:attrNameLst>
                                          <p:attrName>style.visibility</p:attrName>
                                        </p:attrNameLst>
                                      </p:cBhvr>
                                      <p:to>
                                        <p:strVal val="visible"/>
                                      </p:to>
                                    </p:set>
                                    <p:animEffect transition="in" filter="wipe(down)">
                                      <p:cBhvr>
                                        <p:cTn id="33" dur="580">
                                          <p:stCondLst>
                                            <p:cond delay="0"/>
                                          </p:stCondLst>
                                        </p:cTn>
                                        <p:tgtEl>
                                          <p:spTgt spid="19464"/>
                                        </p:tgtEl>
                                      </p:cBhvr>
                                    </p:animEffect>
                                    <p:anim calcmode="lin" valueType="num">
                                      <p:cBhvr>
                                        <p:cTn id="34" dur="1822" tmFilter="0,0; 0.14,0.36; 0.43,0.73; 0.71,0.91; 1.0,1.0">
                                          <p:stCondLst>
                                            <p:cond delay="0"/>
                                          </p:stCondLst>
                                        </p:cTn>
                                        <p:tgtEl>
                                          <p:spTgt spid="1946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46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46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46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464"/>
                                        </p:tgtEl>
                                        <p:attrNameLst>
                                          <p:attrName>ppt_y</p:attrName>
                                        </p:attrNameLst>
                                      </p:cBhvr>
                                      <p:tavLst>
                                        <p:tav tm="0" fmla="#ppt_y-sin(pi*$)/81">
                                          <p:val>
                                            <p:fltVal val="0"/>
                                          </p:val>
                                        </p:tav>
                                        <p:tav tm="100000">
                                          <p:val>
                                            <p:fltVal val="1"/>
                                          </p:val>
                                        </p:tav>
                                      </p:tavLst>
                                    </p:anim>
                                    <p:animScale>
                                      <p:cBhvr>
                                        <p:cTn id="39" dur="26">
                                          <p:stCondLst>
                                            <p:cond delay="650"/>
                                          </p:stCondLst>
                                        </p:cTn>
                                        <p:tgtEl>
                                          <p:spTgt spid="19464"/>
                                        </p:tgtEl>
                                      </p:cBhvr>
                                      <p:to x="100000" y="60000"/>
                                    </p:animScale>
                                    <p:animScale>
                                      <p:cBhvr>
                                        <p:cTn id="40" dur="166" decel="50000">
                                          <p:stCondLst>
                                            <p:cond delay="676"/>
                                          </p:stCondLst>
                                        </p:cTn>
                                        <p:tgtEl>
                                          <p:spTgt spid="19464"/>
                                        </p:tgtEl>
                                      </p:cBhvr>
                                      <p:to x="100000" y="100000"/>
                                    </p:animScale>
                                    <p:animScale>
                                      <p:cBhvr>
                                        <p:cTn id="41" dur="26">
                                          <p:stCondLst>
                                            <p:cond delay="1312"/>
                                          </p:stCondLst>
                                        </p:cTn>
                                        <p:tgtEl>
                                          <p:spTgt spid="19464"/>
                                        </p:tgtEl>
                                      </p:cBhvr>
                                      <p:to x="100000" y="80000"/>
                                    </p:animScale>
                                    <p:animScale>
                                      <p:cBhvr>
                                        <p:cTn id="42" dur="166" decel="50000">
                                          <p:stCondLst>
                                            <p:cond delay="1338"/>
                                          </p:stCondLst>
                                        </p:cTn>
                                        <p:tgtEl>
                                          <p:spTgt spid="19464"/>
                                        </p:tgtEl>
                                      </p:cBhvr>
                                      <p:to x="100000" y="100000"/>
                                    </p:animScale>
                                    <p:animScale>
                                      <p:cBhvr>
                                        <p:cTn id="43" dur="26">
                                          <p:stCondLst>
                                            <p:cond delay="1642"/>
                                          </p:stCondLst>
                                        </p:cTn>
                                        <p:tgtEl>
                                          <p:spTgt spid="19464"/>
                                        </p:tgtEl>
                                      </p:cBhvr>
                                      <p:to x="100000" y="90000"/>
                                    </p:animScale>
                                    <p:animScale>
                                      <p:cBhvr>
                                        <p:cTn id="44" dur="166" decel="50000">
                                          <p:stCondLst>
                                            <p:cond delay="1668"/>
                                          </p:stCondLst>
                                        </p:cTn>
                                        <p:tgtEl>
                                          <p:spTgt spid="19464"/>
                                        </p:tgtEl>
                                      </p:cBhvr>
                                      <p:to x="100000" y="100000"/>
                                    </p:animScale>
                                    <p:animScale>
                                      <p:cBhvr>
                                        <p:cTn id="45" dur="26">
                                          <p:stCondLst>
                                            <p:cond delay="1808"/>
                                          </p:stCondLst>
                                        </p:cTn>
                                        <p:tgtEl>
                                          <p:spTgt spid="19464"/>
                                        </p:tgtEl>
                                      </p:cBhvr>
                                      <p:to x="100000" y="95000"/>
                                    </p:animScale>
                                    <p:animScale>
                                      <p:cBhvr>
                                        <p:cTn id="46" dur="166" decel="50000">
                                          <p:stCondLst>
                                            <p:cond delay="1834"/>
                                          </p:stCondLst>
                                        </p:cTn>
                                        <p:tgtEl>
                                          <p:spTgt spid="19464"/>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9467"/>
                                        </p:tgtEl>
                                        <p:attrNameLst>
                                          <p:attrName>style.visibility</p:attrName>
                                        </p:attrNameLst>
                                      </p:cBhvr>
                                      <p:to>
                                        <p:strVal val="visible"/>
                                      </p:to>
                                    </p:set>
                                    <p:animEffect transition="in" filter="wipe(down)">
                                      <p:cBhvr>
                                        <p:cTn id="49" dur="580">
                                          <p:stCondLst>
                                            <p:cond delay="0"/>
                                          </p:stCondLst>
                                        </p:cTn>
                                        <p:tgtEl>
                                          <p:spTgt spid="19467"/>
                                        </p:tgtEl>
                                      </p:cBhvr>
                                    </p:animEffect>
                                    <p:anim calcmode="lin" valueType="num">
                                      <p:cBhvr>
                                        <p:cTn id="50" dur="1822" tmFilter="0,0; 0.14,0.36; 0.43,0.73; 0.71,0.91; 1.0,1.0">
                                          <p:stCondLst>
                                            <p:cond delay="0"/>
                                          </p:stCondLst>
                                        </p:cTn>
                                        <p:tgtEl>
                                          <p:spTgt spid="1946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946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946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946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9467"/>
                                        </p:tgtEl>
                                        <p:attrNameLst>
                                          <p:attrName>ppt_y</p:attrName>
                                        </p:attrNameLst>
                                      </p:cBhvr>
                                      <p:tavLst>
                                        <p:tav tm="0" fmla="#ppt_y-sin(pi*$)/81">
                                          <p:val>
                                            <p:fltVal val="0"/>
                                          </p:val>
                                        </p:tav>
                                        <p:tav tm="100000">
                                          <p:val>
                                            <p:fltVal val="1"/>
                                          </p:val>
                                        </p:tav>
                                      </p:tavLst>
                                    </p:anim>
                                    <p:animScale>
                                      <p:cBhvr>
                                        <p:cTn id="55" dur="26">
                                          <p:stCondLst>
                                            <p:cond delay="650"/>
                                          </p:stCondLst>
                                        </p:cTn>
                                        <p:tgtEl>
                                          <p:spTgt spid="19467"/>
                                        </p:tgtEl>
                                      </p:cBhvr>
                                      <p:to x="100000" y="60000"/>
                                    </p:animScale>
                                    <p:animScale>
                                      <p:cBhvr>
                                        <p:cTn id="56" dur="166" decel="50000">
                                          <p:stCondLst>
                                            <p:cond delay="676"/>
                                          </p:stCondLst>
                                        </p:cTn>
                                        <p:tgtEl>
                                          <p:spTgt spid="19467"/>
                                        </p:tgtEl>
                                      </p:cBhvr>
                                      <p:to x="100000" y="100000"/>
                                    </p:animScale>
                                    <p:animScale>
                                      <p:cBhvr>
                                        <p:cTn id="57" dur="26">
                                          <p:stCondLst>
                                            <p:cond delay="1312"/>
                                          </p:stCondLst>
                                        </p:cTn>
                                        <p:tgtEl>
                                          <p:spTgt spid="19467"/>
                                        </p:tgtEl>
                                      </p:cBhvr>
                                      <p:to x="100000" y="80000"/>
                                    </p:animScale>
                                    <p:animScale>
                                      <p:cBhvr>
                                        <p:cTn id="58" dur="166" decel="50000">
                                          <p:stCondLst>
                                            <p:cond delay="1338"/>
                                          </p:stCondLst>
                                        </p:cTn>
                                        <p:tgtEl>
                                          <p:spTgt spid="19467"/>
                                        </p:tgtEl>
                                      </p:cBhvr>
                                      <p:to x="100000" y="100000"/>
                                    </p:animScale>
                                    <p:animScale>
                                      <p:cBhvr>
                                        <p:cTn id="59" dur="26">
                                          <p:stCondLst>
                                            <p:cond delay="1642"/>
                                          </p:stCondLst>
                                        </p:cTn>
                                        <p:tgtEl>
                                          <p:spTgt spid="19467"/>
                                        </p:tgtEl>
                                      </p:cBhvr>
                                      <p:to x="100000" y="90000"/>
                                    </p:animScale>
                                    <p:animScale>
                                      <p:cBhvr>
                                        <p:cTn id="60" dur="166" decel="50000">
                                          <p:stCondLst>
                                            <p:cond delay="1668"/>
                                          </p:stCondLst>
                                        </p:cTn>
                                        <p:tgtEl>
                                          <p:spTgt spid="19467"/>
                                        </p:tgtEl>
                                      </p:cBhvr>
                                      <p:to x="100000" y="100000"/>
                                    </p:animScale>
                                    <p:animScale>
                                      <p:cBhvr>
                                        <p:cTn id="61" dur="26">
                                          <p:stCondLst>
                                            <p:cond delay="1808"/>
                                          </p:stCondLst>
                                        </p:cTn>
                                        <p:tgtEl>
                                          <p:spTgt spid="19467"/>
                                        </p:tgtEl>
                                      </p:cBhvr>
                                      <p:to x="100000" y="95000"/>
                                    </p:animScale>
                                    <p:animScale>
                                      <p:cBhvr>
                                        <p:cTn id="62" dur="166" decel="50000">
                                          <p:stCondLst>
                                            <p:cond delay="1834"/>
                                          </p:stCondLst>
                                        </p:cTn>
                                        <p:tgtEl>
                                          <p:spTgt spid="19467"/>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9470"/>
                                        </p:tgtEl>
                                        <p:attrNameLst>
                                          <p:attrName>style.visibility</p:attrName>
                                        </p:attrNameLst>
                                      </p:cBhvr>
                                      <p:to>
                                        <p:strVal val="visible"/>
                                      </p:to>
                                    </p:set>
                                    <p:animEffect transition="in" filter="wipe(down)">
                                      <p:cBhvr>
                                        <p:cTn id="65" dur="580">
                                          <p:stCondLst>
                                            <p:cond delay="0"/>
                                          </p:stCondLst>
                                        </p:cTn>
                                        <p:tgtEl>
                                          <p:spTgt spid="19470"/>
                                        </p:tgtEl>
                                      </p:cBhvr>
                                    </p:animEffect>
                                    <p:anim calcmode="lin" valueType="num">
                                      <p:cBhvr>
                                        <p:cTn id="66" dur="1822" tmFilter="0,0; 0.14,0.36; 0.43,0.73; 0.71,0.91; 1.0,1.0">
                                          <p:stCondLst>
                                            <p:cond delay="0"/>
                                          </p:stCondLst>
                                        </p:cTn>
                                        <p:tgtEl>
                                          <p:spTgt spid="1947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947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947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947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9470"/>
                                        </p:tgtEl>
                                        <p:attrNameLst>
                                          <p:attrName>ppt_y</p:attrName>
                                        </p:attrNameLst>
                                      </p:cBhvr>
                                      <p:tavLst>
                                        <p:tav tm="0" fmla="#ppt_y-sin(pi*$)/81">
                                          <p:val>
                                            <p:fltVal val="0"/>
                                          </p:val>
                                        </p:tav>
                                        <p:tav tm="100000">
                                          <p:val>
                                            <p:fltVal val="1"/>
                                          </p:val>
                                        </p:tav>
                                      </p:tavLst>
                                    </p:anim>
                                    <p:animScale>
                                      <p:cBhvr>
                                        <p:cTn id="71" dur="26">
                                          <p:stCondLst>
                                            <p:cond delay="650"/>
                                          </p:stCondLst>
                                        </p:cTn>
                                        <p:tgtEl>
                                          <p:spTgt spid="19470"/>
                                        </p:tgtEl>
                                      </p:cBhvr>
                                      <p:to x="100000" y="60000"/>
                                    </p:animScale>
                                    <p:animScale>
                                      <p:cBhvr>
                                        <p:cTn id="72" dur="166" decel="50000">
                                          <p:stCondLst>
                                            <p:cond delay="676"/>
                                          </p:stCondLst>
                                        </p:cTn>
                                        <p:tgtEl>
                                          <p:spTgt spid="19470"/>
                                        </p:tgtEl>
                                      </p:cBhvr>
                                      <p:to x="100000" y="100000"/>
                                    </p:animScale>
                                    <p:animScale>
                                      <p:cBhvr>
                                        <p:cTn id="73" dur="26">
                                          <p:stCondLst>
                                            <p:cond delay="1312"/>
                                          </p:stCondLst>
                                        </p:cTn>
                                        <p:tgtEl>
                                          <p:spTgt spid="19470"/>
                                        </p:tgtEl>
                                      </p:cBhvr>
                                      <p:to x="100000" y="80000"/>
                                    </p:animScale>
                                    <p:animScale>
                                      <p:cBhvr>
                                        <p:cTn id="74" dur="166" decel="50000">
                                          <p:stCondLst>
                                            <p:cond delay="1338"/>
                                          </p:stCondLst>
                                        </p:cTn>
                                        <p:tgtEl>
                                          <p:spTgt spid="19470"/>
                                        </p:tgtEl>
                                      </p:cBhvr>
                                      <p:to x="100000" y="100000"/>
                                    </p:animScale>
                                    <p:animScale>
                                      <p:cBhvr>
                                        <p:cTn id="75" dur="26">
                                          <p:stCondLst>
                                            <p:cond delay="1642"/>
                                          </p:stCondLst>
                                        </p:cTn>
                                        <p:tgtEl>
                                          <p:spTgt spid="19470"/>
                                        </p:tgtEl>
                                      </p:cBhvr>
                                      <p:to x="100000" y="90000"/>
                                    </p:animScale>
                                    <p:animScale>
                                      <p:cBhvr>
                                        <p:cTn id="76" dur="166" decel="50000">
                                          <p:stCondLst>
                                            <p:cond delay="1668"/>
                                          </p:stCondLst>
                                        </p:cTn>
                                        <p:tgtEl>
                                          <p:spTgt spid="19470"/>
                                        </p:tgtEl>
                                      </p:cBhvr>
                                      <p:to x="100000" y="100000"/>
                                    </p:animScale>
                                    <p:animScale>
                                      <p:cBhvr>
                                        <p:cTn id="77" dur="26">
                                          <p:stCondLst>
                                            <p:cond delay="1808"/>
                                          </p:stCondLst>
                                        </p:cTn>
                                        <p:tgtEl>
                                          <p:spTgt spid="19470"/>
                                        </p:tgtEl>
                                      </p:cBhvr>
                                      <p:to x="100000" y="95000"/>
                                    </p:animScale>
                                    <p:animScale>
                                      <p:cBhvr>
                                        <p:cTn id="78" dur="166" decel="50000">
                                          <p:stCondLst>
                                            <p:cond delay="1834"/>
                                          </p:stCondLst>
                                        </p:cTn>
                                        <p:tgtEl>
                                          <p:spTgt spid="194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p:nvPr/>
        </p:nvSpPr>
        <p:spPr>
          <a:xfrm>
            <a:off x="3898900" y="193675"/>
            <a:ext cx="3063875" cy="53498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a:solidFill>
                  <a:srgbClr val="000000"/>
                </a:solidFill>
                <a:latin typeface="Century Schoolbook"/>
                <a:cs typeface="Vrinda"/>
              </a:rPr>
              <a:t>        </a:t>
            </a:r>
            <a:r>
              <a:rPr lang="bn-IN" altLang="en-US" sz="3200">
                <a:solidFill>
                  <a:srgbClr val="000000"/>
                </a:solidFill>
                <a:latin typeface="NikoshBAN" pitchFamily="2" charset="0"/>
                <a:cs typeface="NikoshBAN" pitchFamily="2" charset="0"/>
              </a:rPr>
              <a:t>সাধারণ কার্যাবলী </a:t>
            </a:r>
            <a:endParaRPr lang="en-US" altLang="en-US" sz="3200">
              <a:solidFill>
                <a:srgbClr val="000000"/>
              </a:solidFill>
              <a:latin typeface="NikoshBAN" pitchFamily="2" charset="0"/>
              <a:cs typeface="NikoshBAN" pitchFamily="2" charset="0"/>
            </a:endParaRPr>
          </a:p>
        </p:txBody>
      </p:sp>
      <p:grpSp>
        <p:nvGrpSpPr>
          <p:cNvPr id="20483" name="Group 9"/>
          <p:cNvGrpSpPr/>
          <p:nvPr/>
        </p:nvGrpSpPr>
        <p:grpSpPr>
          <a:xfrm>
            <a:off x="430211" y="287338"/>
            <a:ext cx="10032547" cy="7416800"/>
            <a:chOff x="809570" y="1097945"/>
            <a:chExt cx="9557954" cy="6081332"/>
          </a:xfrm>
        </p:grpSpPr>
        <p:sp>
          <p:nvSpPr>
            <p:cNvPr id="20484" name="Rectangle 10"/>
            <p:cNvSpPr/>
            <p:nvPr/>
          </p:nvSpPr>
          <p:spPr>
            <a:xfrm rot="5400000">
              <a:off x="371771" y="3032396"/>
              <a:ext cx="1906925" cy="23000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85" name="Freeform 11"/>
            <p:cNvSpPr/>
            <p:nvPr/>
          </p:nvSpPr>
          <p:spPr bwMode="auto">
            <a:xfrm>
              <a:off x="809570" y="1216396"/>
              <a:ext cx="3163726" cy="2130809"/>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86" name="Rectangle 12"/>
            <p:cNvSpPr/>
            <p:nvPr/>
          </p:nvSpPr>
          <p:spPr>
            <a:xfrm rot="5400000">
              <a:off x="371771" y="4948432"/>
              <a:ext cx="1906925" cy="23000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87" name="Freeform 13"/>
            <p:cNvSpPr/>
            <p:nvPr/>
          </p:nvSpPr>
          <p:spPr bwMode="auto">
            <a:xfrm>
              <a:off x="809570" y="3729891"/>
              <a:ext cx="2555317" cy="1533350"/>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88" name="Rectangle 14"/>
            <p:cNvSpPr/>
            <p:nvPr/>
          </p:nvSpPr>
          <p:spPr>
            <a:xfrm>
              <a:off x="1330427" y="5906258"/>
              <a:ext cx="3387799" cy="230393"/>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89" name="Freeform 15"/>
            <p:cNvSpPr/>
            <p:nvPr/>
          </p:nvSpPr>
          <p:spPr bwMode="auto">
            <a:xfrm>
              <a:off x="809570" y="5645927"/>
              <a:ext cx="2555317" cy="1533350"/>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0" name="Rectangle 16"/>
            <p:cNvSpPr/>
            <p:nvPr/>
          </p:nvSpPr>
          <p:spPr>
            <a:xfrm rot="16200000">
              <a:off x="3769956" y="4948432"/>
              <a:ext cx="1906925" cy="23000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1" name="Freeform 17"/>
            <p:cNvSpPr/>
            <p:nvPr/>
          </p:nvSpPr>
          <p:spPr bwMode="auto">
            <a:xfrm>
              <a:off x="3973296" y="5934895"/>
              <a:ext cx="3297279" cy="1042626"/>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2" name="Rectangle 18"/>
            <p:cNvSpPr/>
            <p:nvPr/>
          </p:nvSpPr>
          <p:spPr>
            <a:xfrm rot="16200000">
              <a:off x="3769956" y="3032396"/>
              <a:ext cx="1906925" cy="23000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3" name="Freeform 19"/>
            <p:cNvSpPr/>
            <p:nvPr/>
          </p:nvSpPr>
          <p:spPr bwMode="auto">
            <a:xfrm>
              <a:off x="4037104" y="4056607"/>
              <a:ext cx="2555317" cy="679464"/>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4" name="Rectangle 20"/>
            <p:cNvSpPr/>
            <p:nvPr/>
          </p:nvSpPr>
          <p:spPr>
            <a:xfrm>
              <a:off x="4728613" y="2074186"/>
              <a:ext cx="3387799" cy="230393"/>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5" name="Freeform 21"/>
            <p:cNvSpPr/>
            <p:nvPr/>
          </p:nvSpPr>
          <p:spPr bwMode="auto">
            <a:xfrm>
              <a:off x="4207756" y="1813855"/>
              <a:ext cx="3062819" cy="1705168"/>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6" name="Rectangle 22"/>
            <p:cNvSpPr/>
            <p:nvPr/>
          </p:nvSpPr>
          <p:spPr>
            <a:xfrm rot="5400000">
              <a:off x="7168144" y="3032396"/>
              <a:ext cx="1906925" cy="23000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7" name="Freeform 23"/>
            <p:cNvSpPr/>
            <p:nvPr/>
          </p:nvSpPr>
          <p:spPr bwMode="auto">
            <a:xfrm>
              <a:off x="7605942" y="1097945"/>
              <a:ext cx="2761582" cy="2249260"/>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cap="flat">
              <a:noFill/>
              <a:prstDash val="solid"/>
              <a:round/>
              <a:headEnd type="none" w="med" len="med"/>
              <a:tailEnd type="none" w="med" len="me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8" name="Rectangle 24"/>
            <p:cNvSpPr/>
            <p:nvPr/>
          </p:nvSpPr>
          <p:spPr>
            <a:xfrm rot="5400000">
              <a:off x="7168144" y="4948432"/>
              <a:ext cx="1906925" cy="230008"/>
            </a:xfrm>
            <a:prstGeom prst="rect">
              <a:avLst/>
            </a:prstGeom>
            <a:solidFill>
              <a:srgbClr val="FFFFFF"/>
            </a:solidFill>
            <a:ln w="25400">
              <a:noFill/>
              <a:round/>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endParaRPr/>
            </a:p>
          </p:txBody>
        </p:sp>
        <p:sp>
          <p:nvSpPr>
            <p:cNvPr id="20499" name="Freeform 25"/>
            <p:cNvSpPr/>
            <p:nvPr/>
          </p:nvSpPr>
          <p:spPr>
            <a:xfrm>
              <a:off x="7270575" y="3919933"/>
              <a:ext cx="3096949" cy="870808"/>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a:noFill/>
              <a:round/>
            </a:ln>
          </p:spPr>
          <p:txBody>
            <a:bodyPr lIns="262072" tIns="262072" rIns="262072" bIns="26207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2533650" eaLnBrk="1" hangingPunct="1">
                <a:lnSpc>
                  <a:spcPct val="90000"/>
                </a:lnSpc>
                <a:spcAft>
                  <a:spcPct val="35000"/>
                </a:spcAft>
              </a:pPr>
              <a:endParaRPr lang="en-US" altLang="en-US" sz="3200">
                <a:solidFill>
                  <a:srgbClr val="000000"/>
                </a:solidFill>
                <a:latin typeface="NikoshBAN" pitchFamily="2" charset="0"/>
                <a:ea typeface="NikoshBAN" pitchFamily="2" charset="0"/>
              </a:endParaRPr>
            </a:p>
          </p:txBody>
        </p:sp>
        <p:sp>
          <p:nvSpPr>
            <p:cNvPr id="20500" name="Freeform 26"/>
            <p:cNvSpPr/>
            <p:nvPr/>
          </p:nvSpPr>
          <p:spPr>
            <a:xfrm>
              <a:off x="7605942" y="5645927"/>
              <a:ext cx="2555317" cy="1533350"/>
            </a:xfrm>
            <a:custGeom>
              <a:avLst/>
              <a:gdLst/>
              <a:ahLst/>
              <a:cxnLst/>
              <a:rect l="0" t="0" r="0" b="0"/>
              <a:pathLst>
                <a:path w="2555088" h="1533053">
                  <a:moveTo>
                    <a:pt x="0" y="153305"/>
                  </a:moveTo>
                  <a:cubicBezTo>
                    <a:pt x="0" y="68637"/>
                    <a:pt x="68637" y="0"/>
                    <a:pt x="153305" y="0"/>
                  </a:cubicBezTo>
                  <a:lnTo>
                    <a:pt x="2401783" y="0"/>
                  </a:lnTo>
                  <a:cubicBezTo>
                    <a:pt x="2486451" y="0"/>
                    <a:pt x="2555088" y="68637"/>
                    <a:pt x="2555088" y="153305"/>
                  </a:cubicBezTo>
                  <a:lnTo>
                    <a:pt x="2555088" y="1379748"/>
                  </a:lnTo>
                  <a:cubicBezTo>
                    <a:pt x="2555088" y="1464416"/>
                    <a:pt x="2486451" y="1533053"/>
                    <a:pt x="2401783" y="1533053"/>
                  </a:cubicBezTo>
                  <a:lnTo>
                    <a:pt x="153305" y="1533053"/>
                  </a:lnTo>
                  <a:cubicBezTo>
                    <a:pt x="68637" y="1533053"/>
                    <a:pt x="0" y="1464416"/>
                    <a:pt x="0" y="1379748"/>
                  </a:cubicBezTo>
                  <a:lnTo>
                    <a:pt x="0" y="153305"/>
                  </a:lnTo>
                  <a:close/>
                </a:path>
              </a:pathLst>
            </a:custGeom>
            <a:solidFill>
              <a:srgbClr val="FFFFFF"/>
            </a:solidFill>
            <a:ln w="25400">
              <a:noFill/>
              <a:round/>
            </a:ln>
          </p:spPr>
          <p:txBody>
            <a:bodyPr lIns="262072" tIns="262072" rIns="262072" bIns="262072" anchor="ctr" anchorCtr="0"/>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2533650" eaLnBrk="1" hangingPunct="1">
                <a:lnSpc>
                  <a:spcPct val="90000"/>
                </a:lnSpc>
                <a:spcAft>
                  <a:spcPct val="35000"/>
                </a:spcAft>
              </a:pPr>
              <a:endParaRPr lang="bn-IN" altLang="en-US" sz="2400">
                <a:solidFill>
                  <a:srgbClr val="000000"/>
                </a:solidFill>
                <a:latin typeface="NikoshBAN" pitchFamily="2" charset="0"/>
                <a:ea typeface="NikoshBAN" pitchFamily="2" charset="0"/>
              </a:endParaRPr>
            </a:p>
            <a:p>
              <a:pPr marL="0" lvl="0" indent="0" algn="ctr" defTabSz="2533650" eaLnBrk="1" hangingPunct="1">
                <a:lnSpc>
                  <a:spcPct val="90000"/>
                </a:lnSpc>
                <a:spcAft>
                  <a:spcPct val="35000"/>
                </a:spcAft>
              </a:pPr>
              <a:r>
                <a:rPr lang="bn-IN" altLang="en-US" sz="2400">
                  <a:solidFill>
                    <a:srgbClr val="000000"/>
                  </a:solidFill>
                  <a:latin typeface="NikoshBAN" pitchFamily="2" charset="0"/>
                  <a:ea typeface="NikoshBAN" pitchFamily="2" charset="0"/>
                </a:rPr>
                <a:t>  </a:t>
              </a:r>
              <a:endParaRPr lang="en-US" altLang="en-US" sz="2400">
                <a:solidFill>
                  <a:srgbClr val="000000"/>
                </a:solidFill>
                <a:latin typeface="NikoshBAN" pitchFamily="2" charset="0"/>
                <a:ea typeface="NikoshBAN" pitchFamily="2" charset="0"/>
              </a:endParaRPr>
            </a:p>
          </p:txBody>
        </p:sp>
      </p:grpSp>
      <p:sp>
        <p:nvSpPr>
          <p:cNvPr id="20501" name="Rectangle 7"/>
          <p:cNvSpPr/>
          <p:nvPr/>
        </p:nvSpPr>
        <p:spPr>
          <a:xfrm>
            <a:off x="285750" y="4240212"/>
            <a:ext cx="2624138" cy="584200"/>
          </a:xfrm>
          <a:prstGeom prst="rect">
            <a:avLst/>
          </a:prstGeom>
          <a:noFill/>
          <a:ln>
            <a:noFill/>
            <a:miter lim="800000"/>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3200">
                <a:latin typeface="NikoshBAN" pitchFamily="2" charset="0"/>
                <a:cs typeface="NikoshBAN" pitchFamily="2" charset="0"/>
              </a:rPr>
              <a:t>নোট ও মুদ্রা প্রচলন </a:t>
            </a:r>
          </a:p>
        </p:txBody>
      </p:sp>
      <p:sp>
        <p:nvSpPr>
          <p:cNvPr id="20502" name="TextBox 5"/>
          <p:cNvSpPr/>
          <p:nvPr/>
        </p:nvSpPr>
        <p:spPr>
          <a:xfrm>
            <a:off x="430212" y="6432550"/>
            <a:ext cx="2333625" cy="923925"/>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a:solidFill>
                  <a:srgbClr val="FF0000"/>
                </a:solidFill>
                <a:latin typeface="NikoshBAN" pitchFamily="2" charset="0"/>
                <a:cs typeface="NikoshBAN" pitchFamily="2" charset="0"/>
              </a:rPr>
              <a:t>দেশের নোট ও মুদ্রা প্রচলনের ক্ষমতা প্রাপ্ত একমাত্র প্রতিষ্টান এটি  </a:t>
            </a:r>
            <a:endParaRPr lang="en-US" altLang="en-US">
              <a:solidFill>
                <a:srgbClr val="FF0000"/>
              </a:solidFill>
              <a:latin typeface="NikoshBAN" pitchFamily="2" charset="0"/>
              <a:cs typeface="NikoshBAN" pitchFamily="2" charset="0"/>
            </a:endParaRPr>
          </a:p>
        </p:txBody>
      </p:sp>
      <p:sp>
        <p:nvSpPr>
          <p:cNvPr id="20503" name="Rectangle 27"/>
          <p:cNvSpPr/>
          <p:nvPr/>
        </p:nvSpPr>
        <p:spPr>
          <a:xfrm>
            <a:off x="3792538" y="4173538"/>
            <a:ext cx="2551112" cy="461962"/>
          </a:xfrm>
          <a:prstGeom prst="rect">
            <a:avLst/>
          </a:prstGeom>
          <a:noFill/>
          <a:ln>
            <a:noFill/>
            <a:miter lim="800000"/>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BD" altLang="en-US" sz="2400">
                <a:latin typeface="NikoshBAN" pitchFamily="2" charset="0"/>
                <a:cs typeface="NikoshBAN" pitchFamily="2" charset="0"/>
              </a:rPr>
              <a:t>মুদ্রা বাজারের অভিভাবক </a:t>
            </a:r>
          </a:p>
        </p:txBody>
      </p:sp>
      <p:sp>
        <p:nvSpPr>
          <p:cNvPr id="20504" name="TextBox 6"/>
          <p:cNvSpPr/>
          <p:nvPr/>
        </p:nvSpPr>
        <p:spPr>
          <a:xfrm>
            <a:off x="3562350" y="6532562"/>
            <a:ext cx="3527425" cy="830262"/>
          </a:xfrm>
          <a:prstGeom prst="rect">
            <a:avLst/>
          </a:prstGeom>
          <a:noFill/>
          <a:ln>
            <a:noFill/>
            <a:miter lim="800000"/>
          </a:ln>
        </p:spPr>
        <p:txBody>
          <a:bodyPr/>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eaLnBrk="1" hangingPunct="1"/>
            <a:r>
              <a:rPr lang="bn-IN" altLang="en-US" sz="2400" b="1">
                <a:latin typeface="NikoshBAN" pitchFamily="2" charset="0"/>
                <a:cs typeface="NikoshBAN" pitchFamily="2" charset="0"/>
              </a:rPr>
              <a:t>কেন্দ্রীয় ব্যাংক মুদ্রা বাজারের অভিভাবক এবং মুদ্রার পূর্ণ নিয়ন্ত্রক </a:t>
            </a:r>
            <a:endParaRPr lang="en-US" altLang="en-US" sz="2400" b="1">
              <a:latin typeface="NikoshBAN" pitchFamily="2" charset="0"/>
              <a:cs typeface="NikoshBAN" pitchFamily="2" charset="0"/>
            </a:endParaRPr>
          </a:p>
        </p:txBody>
      </p:sp>
      <p:pic>
        <p:nvPicPr>
          <p:cNvPr id="20505" name="Picture 30"/>
          <p:cNvPicPr>
            <a:picLocks noChangeAspect="1"/>
          </p:cNvPicPr>
          <p:nvPr/>
        </p:nvPicPr>
        <p:blipFill>
          <a:blip r:embed="rId2"/>
          <a:stretch>
            <a:fillRect/>
          </a:stretch>
        </p:blipFill>
        <p:spPr>
          <a:xfrm>
            <a:off x="3790950" y="1262062"/>
            <a:ext cx="3279775" cy="2097088"/>
          </a:xfrm>
          <a:prstGeom prst="rect">
            <a:avLst/>
          </a:prstGeom>
          <a:noFill/>
          <a:ln>
            <a:noFill/>
            <a:miter lim="800000"/>
          </a:ln>
        </p:spPr>
      </p:pic>
      <p:pic>
        <p:nvPicPr>
          <p:cNvPr id="20506" name="Picture 33793"/>
          <p:cNvPicPr>
            <a:picLocks noChangeAspect="1"/>
          </p:cNvPicPr>
          <p:nvPr/>
        </p:nvPicPr>
        <p:blipFill>
          <a:blip r:embed="rId3"/>
          <a:stretch>
            <a:fillRect/>
          </a:stretch>
        </p:blipFill>
        <p:spPr>
          <a:xfrm>
            <a:off x="7412038" y="476250"/>
            <a:ext cx="2970212" cy="2668588"/>
          </a:xfrm>
          <a:prstGeom prst="rect">
            <a:avLst/>
          </a:prstGeom>
          <a:noFill/>
          <a:ln>
            <a:noFill/>
            <a:miter lim="800000"/>
          </a:ln>
        </p:spPr>
      </p:pic>
      <p:pic>
        <p:nvPicPr>
          <p:cNvPr id="20507" name="Picture 33794"/>
          <p:cNvPicPr>
            <a:picLocks noChangeAspect="1"/>
          </p:cNvPicPr>
          <p:nvPr/>
        </p:nvPicPr>
        <p:blipFill>
          <a:blip r:embed="rId4"/>
          <a:stretch>
            <a:fillRect/>
          </a:stretch>
        </p:blipFill>
        <p:spPr>
          <a:xfrm>
            <a:off x="7858125" y="1116012"/>
            <a:ext cx="1919288" cy="1560512"/>
          </a:xfrm>
          <a:prstGeom prst="rect">
            <a:avLst/>
          </a:prstGeom>
          <a:noFill/>
          <a:ln>
            <a:noFill/>
            <a:miter lim="800000"/>
          </a:ln>
        </p:spPr>
      </p:pic>
      <p:pic>
        <p:nvPicPr>
          <p:cNvPr id="20508" name="Picture 2"/>
          <p:cNvPicPr>
            <a:picLocks noChangeAspect="1"/>
          </p:cNvPicPr>
          <p:nvPr/>
        </p:nvPicPr>
        <p:blipFill>
          <a:blip r:embed="rId5"/>
          <a:stretch>
            <a:fillRect/>
          </a:stretch>
        </p:blipFill>
        <p:spPr bwMode="auto">
          <a:xfrm>
            <a:off x="430210" y="476250"/>
            <a:ext cx="3111501" cy="2654300"/>
          </a:xfrm>
          <a:prstGeom prst="rect">
            <a:avLst/>
          </a:prstGeom>
          <a:solidFill>
            <a:srgbClr val="FFFFFF"/>
          </a:solidFill>
          <a:ln w="190500" cap="rnd">
            <a:solidFill>
              <a:srgbClr val="FFFFFF"/>
            </a:solidFill>
            <a:miter lim="800000"/>
          </a:ln>
          <a:effectLst>
            <a:outerShdw blurRad="50000" algn="tl">
              <a:srgbClr val="000000">
                <a:alpha val="40999"/>
              </a:srgbClr>
            </a:outerShdw>
          </a:effectLst>
        </p:spPr>
      </p:pic>
      <p:sp>
        <p:nvSpPr>
          <p:cNvPr id="20509" name="Rectangle 1"/>
          <p:cNvSpPr/>
          <p:nvPr/>
        </p:nvSpPr>
        <p:spPr>
          <a:xfrm>
            <a:off x="7559675" y="6192838"/>
            <a:ext cx="2514600" cy="1347788"/>
          </a:xfrm>
          <a:prstGeom prst="rect">
            <a:avLst/>
          </a:prstGeom>
          <a:noFill/>
          <a:ln cap="flat">
            <a:noFill/>
            <a:prstDash val="solid"/>
            <a:round/>
            <a:headEnd type="none" w="med" len="med"/>
            <a:tailEnd type="none" w="med" len="med"/>
          </a:ln>
        </p:spPr>
        <p:txBody>
          <a:bodyPr wrap="squar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2533650" eaLnBrk="1" hangingPunct="1">
              <a:lnSpc>
                <a:spcPct val="90000"/>
              </a:lnSpc>
              <a:spcAft>
                <a:spcPct val="35000"/>
              </a:spcAft>
            </a:pPr>
            <a:r>
              <a:rPr lang="bn-IN" altLang="en-US" sz="2400">
                <a:solidFill>
                  <a:srgbClr val="002060"/>
                </a:solidFill>
                <a:latin typeface="NikoshBAN" pitchFamily="2" charset="0"/>
                <a:cs typeface="NikoshBAN" pitchFamily="2" charset="0"/>
              </a:rPr>
              <a:t>বিল হুন্ডির মাধ্যমে সহজ</a:t>
            </a:r>
            <a:endParaRPr lang="en-US" altLang="en-US" sz="2400">
              <a:solidFill>
                <a:srgbClr val="002060"/>
              </a:solidFill>
              <a:latin typeface="NikoshBAN" pitchFamily="2" charset="0"/>
              <a:cs typeface="NikoshBAN" pitchFamily="2" charset="0"/>
            </a:endParaRPr>
          </a:p>
          <a:p>
            <a:pPr marL="0" lvl="0" indent="0" algn="ctr" defTabSz="2533650" eaLnBrk="1" hangingPunct="1">
              <a:lnSpc>
                <a:spcPct val="90000"/>
              </a:lnSpc>
              <a:spcAft>
                <a:spcPct val="35000"/>
              </a:spcAft>
            </a:pPr>
            <a:r>
              <a:rPr lang="bn-IN" altLang="en-US" sz="2400">
                <a:solidFill>
                  <a:srgbClr val="002060"/>
                </a:solidFill>
                <a:latin typeface="NikoshBAN" pitchFamily="2" charset="0"/>
                <a:cs typeface="NikoshBAN" pitchFamily="2" charset="0"/>
              </a:rPr>
              <a:t> বিনিময়ের মাধ্যম</a:t>
            </a:r>
            <a:endParaRPr lang="en-US" altLang="en-US" sz="2400">
              <a:solidFill>
                <a:srgbClr val="002060"/>
              </a:solidFill>
              <a:latin typeface="NikoshBAN" pitchFamily="2" charset="0"/>
              <a:cs typeface="NikoshBAN" pitchFamily="2" charset="0"/>
            </a:endParaRPr>
          </a:p>
          <a:p>
            <a:pPr marL="0" lvl="0" indent="0" algn="ctr" defTabSz="2533650" eaLnBrk="1" hangingPunct="1">
              <a:lnSpc>
                <a:spcPct val="90000"/>
              </a:lnSpc>
              <a:spcAft>
                <a:spcPct val="35000"/>
              </a:spcAft>
            </a:pPr>
            <a:r>
              <a:rPr lang="bn-IN" altLang="en-US" sz="2400">
                <a:solidFill>
                  <a:srgbClr val="002060"/>
                </a:solidFill>
                <a:latin typeface="NikoshBAN" pitchFamily="2" charset="0"/>
                <a:cs typeface="NikoshBAN" pitchFamily="2" charset="0"/>
              </a:rPr>
              <a:t>  সৃষ্টি  করে  </a:t>
            </a:r>
            <a:endParaRPr lang="en-US" altLang="en-US" sz="2400">
              <a:solidFill>
                <a:srgbClr val="002060"/>
              </a:solidFill>
              <a:latin typeface="NikoshBAN" pitchFamily="2" charset="0"/>
              <a:cs typeface="NikoshBAN" pitchFamily="2" charset="0"/>
            </a:endParaRPr>
          </a:p>
        </p:txBody>
      </p:sp>
      <p:sp>
        <p:nvSpPr>
          <p:cNvPr id="20510" name="Rectangle 2"/>
          <p:cNvSpPr/>
          <p:nvPr/>
        </p:nvSpPr>
        <p:spPr>
          <a:xfrm>
            <a:off x="7356475" y="4173538"/>
            <a:ext cx="2857500" cy="433388"/>
          </a:xfrm>
          <a:prstGeom prst="rect">
            <a:avLst/>
          </a:prstGeom>
          <a:noFill/>
          <a:ln cap="flat">
            <a:noFill/>
            <a:prstDash val="solid"/>
            <a:round/>
            <a:headEnd type="none" w="med" len="med"/>
            <a:tailEnd type="none" w="med" len="med"/>
          </a:ln>
        </p:spPr>
        <p:txBody>
          <a:bodyPr wrap="none"/>
          <a:lstStyle>
            <a:lvl1pPr marL="0" indent="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1pPr>
            <a:lvl2pPr marL="549275" indent="-33338"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2pPr>
            <a:lvl3pPr marL="1106488" indent="-730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3pPr>
            <a:lvl4pPr marL="1660525" indent="-111125"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4pPr>
            <a:lvl5pPr marL="2219325" indent="-152400" algn="l" defTabSz="914400" rtl="0" eaLnBrk="0" fontAlgn="base" hangingPunct="0">
              <a:lnSpc>
                <a:spcPct val="100000"/>
              </a:lnSpc>
              <a:spcBef>
                <a:spcPct val="0"/>
              </a:spcBef>
              <a:spcAft>
                <a:spcPct val="0"/>
              </a:spcAft>
              <a:buClrTx/>
              <a:buSzTx/>
              <a:buFontTx/>
              <a:buNone/>
              <a:defRPr kumimoji="0" lang="es-ES" altLang="en-US" sz="1800" b="0" i="0" u="none" baseline="0">
                <a:solidFill>
                  <a:schemeClr val="tx1"/>
                </a:solidFill>
                <a:effectLst/>
                <a:latin typeface="Arial"/>
                <a:ea typeface="Arial"/>
              </a:defRPr>
            </a:lvl5pPr>
          </a:lstStyle>
          <a:p>
            <a:pPr marL="0" lvl="0" indent="0" algn="ctr" defTabSz="2533650" eaLnBrk="1" hangingPunct="1">
              <a:lnSpc>
                <a:spcPct val="90000"/>
              </a:lnSpc>
              <a:spcAft>
                <a:spcPct val="35000"/>
              </a:spcAft>
            </a:pPr>
            <a:r>
              <a:rPr lang="bn-IN" altLang="en-US" sz="2400">
                <a:solidFill>
                  <a:srgbClr val="000000"/>
                </a:solidFill>
                <a:latin typeface="NikoshBAN" pitchFamily="2" charset="0"/>
                <a:cs typeface="NikoshBAN" pitchFamily="2" charset="0"/>
              </a:rPr>
              <a:t>সহজ বিনিময়ের মাধ্যম সৃষ্টি </a:t>
            </a:r>
            <a:endParaRPr lang="en-US" altLang="en-US" sz="2400">
              <a:solidFill>
                <a:srgbClr val="000000"/>
              </a:solidFill>
              <a:latin typeface="NikoshBAN" pitchFamily="2" charset="0"/>
              <a:cs typeface="NikoshBAN"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circle(in)">
                                      <p:cBhvr>
                                        <p:cTn id="14" dur="2000"/>
                                        <p:tgtEl>
                                          <p:spTgt spid="20483"/>
                                        </p:tgtEl>
                                      </p:cBhvr>
                                    </p:animEffect>
                                  </p:childTnLst>
                                </p:cTn>
                              </p:par>
                              <p:par>
                                <p:cTn id="15" presetID="6" presetClass="entr" presetSubtype="16" fill="hold" nodeType="withEffect">
                                  <p:stCondLst>
                                    <p:cond delay="0"/>
                                  </p:stCondLst>
                                  <p:childTnLst>
                                    <p:set>
                                      <p:cBhvr>
                                        <p:cTn id="16" dur="1" fill="hold">
                                          <p:stCondLst>
                                            <p:cond delay="0"/>
                                          </p:stCondLst>
                                        </p:cTn>
                                        <p:tgtEl>
                                          <p:spTgt spid="20501"/>
                                        </p:tgtEl>
                                        <p:attrNameLst>
                                          <p:attrName>style.visibility</p:attrName>
                                        </p:attrNameLst>
                                      </p:cBhvr>
                                      <p:to>
                                        <p:strVal val="visible"/>
                                      </p:to>
                                    </p:set>
                                    <p:animEffect transition="in" filter="circle(in)">
                                      <p:cBhvr>
                                        <p:cTn id="17" dur="2000"/>
                                        <p:tgtEl>
                                          <p:spTgt spid="20501"/>
                                        </p:tgtEl>
                                      </p:cBhvr>
                                    </p:animEffect>
                                  </p:childTnLst>
                                </p:cTn>
                              </p:par>
                              <p:par>
                                <p:cTn id="18" presetID="6" presetClass="entr" presetSubtype="16" fill="hold" nodeType="withEffect">
                                  <p:stCondLst>
                                    <p:cond delay="0"/>
                                  </p:stCondLst>
                                  <p:childTnLst>
                                    <p:set>
                                      <p:cBhvr>
                                        <p:cTn id="19" dur="1" fill="hold">
                                          <p:stCondLst>
                                            <p:cond delay="0"/>
                                          </p:stCondLst>
                                        </p:cTn>
                                        <p:tgtEl>
                                          <p:spTgt spid="20502"/>
                                        </p:tgtEl>
                                        <p:attrNameLst>
                                          <p:attrName>style.visibility</p:attrName>
                                        </p:attrNameLst>
                                      </p:cBhvr>
                                      <p:to>
                                        <p:strVal val="visible"/>
                                      </p:to>
                                    </p:set>
                                    <p:animEffect transition="in" filter="circle(in)">
                                      <p:cBhvr>
                                        <p:cTn id="20" dur="2000"/>
                                        <p:tgtEl>
                                          <p:spTgt spid="20502"/>
                                        </p:tgtEl>
                                      </p:cBhvr>
                                    </p:animEffect>
                                  </p:childTnLst>
                                </p:cTn>
                              </p:par>
                              <p:par>
                                <p:cTn id="21" presetID="6" presetClass="entr" presetSubtype="16" fill="hold" nodeType="withEffect">
                                  <p:stCondLst>
                                    <p:cond delay="0"/>
                                  </p:stCondLst>
                                  <p:childTnLst>
                                    <p:set>
                                      <p:cBhvr>
                                        <p:cTn id="22" dur="1" fill="hold">
                                          <p:stCondLst>
                                            <p:cond delay="0"/>
                                          </p:stCondLst>
                                        </p:cTn>
                                        <p:tgtEl>
                                          <p:spTgt spid="20503"/>
                                        </p:tgtEl>
                                        <p:attrNameLst>
                                          <p:attrName>style.visibility</p:attrName>
                                        </p:attrNameLst>
                                      </p:cBhvr>
                                      <p:to>
                                        <p:strVal val="visible"/>
                                      </p:to>
                                    </p:set>
                                    <p:animEffect transition="in" filter="circle(in)">
                                      <p:cBhvr>
                                        <p:cTn id="23" dur="2000"/>
                                        <p:tgtEl>
                                          <p:spTgt spid="20503"/>
                                        </p:tgtEl>
                                      </p:cBhvr>
                                    </p:animEffect>
                                  </p:childTnLst>
                                </p:cTn>
                              </p:par>
                              <p:par>
                                <p:cTn id="24" presetID="6" presetClass="entr" presetSubtype="16" fill="hold" nodeType="withEffect">
                                  <p:stCondLst>
                                    <p:cond delay="0"/>
                                  </p:stCondLst>
                                  <p:childTnLst>
                                    <p:set>
                                      <p:cBhvr>
                                        <p:cTn id="25" dur="1" fill="hold">
                                          <p:stCondLst>
                                            <p:cond delay="0"/>
                                          </p:stCondLst>
                                        </p:cTn>
                                        <p:tgtEl>
                                          <p:spTgt spid="20504"/>
                                        </p:tgtEl>
                                        <p:attrNameLst>
                                          <p:attrName>style.visibility</p:attrName>
                                        </p:attrNameLst>
                                      </p:cBhvr>
                                      <p:to>
                                        <p:strVal val="visible"/>
                                      </p:to>
                                    </p:set>
                                    <p:animEffect transition="in" filter="circle(in)">
                                      <p:cBhvr>
                                        <p:cTn id="26" dur="2000"/>
                                        <p:tgtEl>
                                          <p:spTgt spid="20504"/>
                                        </p:tgtEl>
                                      </p:cBhvr>
                                    </p:animEffect>
                                  </p:childTnLst>
                                </p:cTn>
                              </p:par>
                              <p:par>
                                <p:cTn id="27" presetID="6" presetClass="entr" presetSubtype="16" fill="hold" nodeType="withEffect">
                                  <p:stCondLst>
                                    <p:cond delay="0"/>
                                  </p:stCondLst>
                                  <p:childTnLst>
                                    <p:set>
                                      <p:cBhvr>
                                        <p:cTn id="28" dur="1" fill="hold">
                                          <p:stCondLst>
                                            <p:cond delay="0"/>
                                          </p:stCondLst>
                                        </p:cTn>
                                        <p:tgtEl>
                                          <p:spTgt spid="20505"/>
                                        </p:tgtEl>
                                        <p:attrNameLst>
                                          <p:attrName>style.visibility</p:attrName>
                                        </p:attrNameLst>
                                      </p:cBhvr>
                                      <p:to>
                                        <p:strVal val="visible"/>
                                      </p:to>
                                    </p:set>
                                    <p:animEffect transition="in" filter="circle(in)">
                                      <p:cBhvr>
                                        <p:cTn id="29" dur="2000"/>
                                        <p:tgtEl>
                                          <p:spTgt spid="20505"/>
                                        </p:tgtEl>
                                      </p:cBhvr>
                                    </p:animEffect>
                                  </p:childTnLst>
                                </p:cTn>
                              </p:par>
                              <p:par>
                                <p:cTn id="30" presetID="6" presetClass="entr" presetSubtype="16" fill="hold" nodeType="withEffect">
                                  <p:stCondLst>
                                    <p:cond delay="0"/>
                                  </p:stCondLst>
                                  <p:childTnLst>
                                    <p:set>
                                      <p:cBhvr>
                                        <p:cTn id="31" dur="1" fill="hold">
                                          <p:stCondLst>
                                            <p:cond delay="0"/>
                                          </p:stCondLst>
                                        </p:cTn>
                                        <p:tgtEl>
                                          <p:spTgt spid="20506"/>
                                        </p:tgtEl>
                                        <p:attrNameLst>
                                          <p:attrName>style.visibility</p:attrName>
                                        </p:attrNameLst>
                                      </p:cBhvr>
                                      <p:to>
                                        <p:strVal val="visible"/>
                                      </p:to>
                                    </p:set>
                                    <p:animEffect transition="in" filter="circle(in)">
                                      <p:cBhvr>
                                        <p:cTn id="32" dur="2000"/>
                                        <p:tgtEl>
                                          <p:spTgt spid="20506"/>
                                        </p:tgtEl>
                                      </p:cBhvr>
                                    </p:animEffect>
                                  </p:childTnLst>
                                </p:cTn>
                              </p:par>
                              <p:par>
                                <p:cTn id="33" presetID="6" presetClass="entr" presetSubtype="16" fill="hold" nodeType="withEffect">
                                  <p:stCondLst>
                                    <p:cond delay="0"/>
                                  </p:stCondLst>
                                  <p:childTnLst>
                                    <p:set>
                                      <p:cBhvr>
                                        <p:cTn id="34" dur="1" fill="hold">
                                          <p:stCondLst>
                                            <p:cond delay="0"/>
                                          </p:stCondLst>
                                        </p:cTn>
                                        <p:tgtEl>
                                          <p:spTgt spid="20507"/>
                                        </p:tgtEl>
                                        <p:attrNameLst>
                                          <p:attrName>style.visibility</p:attrName>
                                        </p:attrNameLst>
                                      </p:cBhvr>
                                      <p:to>
                                        <p:strVal val="visible"/>
                                      </p:to>
                                    </p:set>
                                    <p:animEffect transition="in" filter="circle(in)">
                                      <p:cBhvr>
                                        <p:cTn id="35" dur="2000"/>
                                        <p:tgtEl>
                                          <p:spTgt spid="20507"/>
                                        </p:tgtEl>
                                      </p:cBhvr>
                                    </p:animEffect>
                                  </p:childTnLst>
                                </p:cTn>
                              </p:par>
                              <p:par>
                                <p:cTn id="36" presetID="6" presetClass="entr" presetSubtype="16" fill="hold" nodeType="withEffect">
                                  <p:stCondLst>
                                    <p:cond delay="0"/>
                                  </p:stCondLst>
                                  <p:childTnLst>
                                    <p:set>
                                      <p:cBhvr>
                                        <p:cTn id="37" dur="1" fill="hold">
                                          <p:stCondLst>
                                            <p:cond delay="0"/>
                                          </p:stCondLst>
                                        </p:cTn>
                                        <p:tgtEl>
                                          <p:spTgt spid="20508"/>
                                        </p:tgtEl>
                                        <p:attrNameLst>
                                          <p:attrName>style.visibility</p:attrName>
                                        </p:attrNameLst>
                                      </p:cBhvr>
                                      <p:to>
                                        <p:strVal val="visible"/>
                                      </p:to>
                                    </p:set>
                                    <p:animEffect transition="in" filter="circle(in)">
                                      <p:cBhvr>
                                        <p:cTn id="38" dur="2000"/>
                                        <p:tgtEl>
                                          <p:spTgt spid="2050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509"/>
                                        </p:tgtEl>
                                        <p:attrNameLst>
                                          <p:attrName>style.visibility</p:attrName>
                                        </p:attrNameLst>
                                      </p:cBhvr>
                                      <p:to>
                                        <p:strVal val="visible"/>
                                      </p:to>
                                    </p:set>
                                    <p:animEffect transition="in" filter="circle(in)">
                                      <p:cBhvr>
                                        <p:cTn id="41" dur="2000"/>
                                        <p:tgtEl>
                                          <p:spTgt spid="2050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0510"/>
                                        </p:tgtEl>
                                        <p:attrNameLst>
                                          <p:attrName>style.visibility</p:attrName>
                                        </p:attrNameLst>
                                      </p:cBhvr>
                                      <p:to>
                                        <p:strVal val="visible"/>
                                      </p:to>
                                    </p:set>
                                    <p:animEffect transition="in" filter="circle(in)">
                                      <p:cBhvr>
                                        <p:cTn id="44" dur="20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501" grpId="0" animBg="1"/>
      <p:bldP spid="20502" grpId="0" animBg="1"/>
      <p:bldP spid="20503" grpId="0" animBg="1"/>
      <p:bldP spid="20504" grpId="0" animBg="1"/>
      <p:bldP spid="20509" grpId="0" animBg="1"/>
      <p:bldP spid="205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9.12"/>
  <p:tag name="AS_TITLE" val="Aspose.Slides for .NET 2.0"/>
  <p:tag name="AS_VERSION" val="18.9"/>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Arial"/>
        <a:cs typeface="Arial"/>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Arial"/>
        <a:cs typeface="Arial"/>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otalTime>2494</TotalTime>
  <Words>684</Words>
  <Application>Microsoft Office PowerPoint</Application>
  <PresentationFormat>B4 (ISO) Paper (250x353 mm)</PresentationFormat>
  <Paragraphs>121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ilcadmin</dc:creator>
  <cp:lastModifiedBy>ilcadmin</cp:lastModifiedBy>
  <cp:revision>425</cp:revision>
  <dcterms:created xsi:type="dcterms:W3CDTF">2010-05-23T14:28:12Z</dcterms:created>
  <dcterms:modified xsi:type="dcterms:W3CDTF">2019-09-30T08:49:36Z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3432636</vt:lpwstr>
  </property>
  <property fmtid="{D5CDD505-2E9C-101B-9397-08002B2CF9AE}" pid="3" name="NXPowerLiteSettings">
    <vt:lpwstr>C7000400038000</vt:lpwstr>
  </property>
  <property fmtid="{D5CDD505-2E9C-101B-9397-08002B2CF9AE}" pid="4" name="NXPowerLiteVersion">
    <vt:lpwstr>S8.2.3</vt:lpwstr>
  </property>
  <property fmtid="{D5CDD505-2E9C-101B-9397-08002B2CF9AE}" pid="5" name="NXTAG2">
    <vt:lpwstr>0008009c5d0000000000010282310207f7000400038000</vt:lpwstr>
  </property>
</Properties>
</file>