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1" r:id="rId2"/>
    <p:sldId id="262" r:id="rId3"/>
    <p:sldId id="263" r:id="rId4"/>
    <p:sldId id="264" r:id="rId5"/>
    <p:sldId id="265" r:id="rId6"/>
    <p:sldId id="266" r:id="rId7"/>
    <p:sldId id="280" r:id="rId8"/>
    <p:sldId id="281" r:id="rId9"/>
    <p:sldId id="269" r:id="rId10"/>
    <p:sldId id="267" r:id="rId11"/>
    <p:sldId id="285" r:id="rId12"/>
    <p:sldId id="286" r:id="rId13"/>
    <p:sldId id="287" r:id="rId14"/>
    <p:sldId id="274" r:id="rId15"/>
    <p:sldId id="270" r:id="rId16"/>
    <p:sldId id="271" r:id="rId17"/>
    <p:sldId id="272" r:id="rId18"/>
  </p:sldIdLst>
  <p:sldSz cx="9144000" cy="5143500" type="screen16x9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56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BD71F-F2C1-44FE-96FA-C64872C88DC1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amor sir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934D7A-A3E5-466C-9A75-2E111E08D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44467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D76F3-60DF-4F5C-897C-39F51EC1A999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amor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E39EA-3349-4362-8295-C90FA5BC3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6760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amor sir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3E39EA-3349-4362-8295-C90FA5BC39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58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E39EA-3349-4362-8295-C90FA5BC3957}" type="slidenum">
              <a:rPr lang="en-US" smtClean="0"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amor sir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83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4A7FF-4F72-428A-B0F5-D5BF8A3DC0B8}" type="datetime1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47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7D839-765B-4594-AA7C-1E63192399F8}" type="datetime1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005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39152-149B-4D47-80DE-610BA5C73A2A}" type="datetime1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288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9F32-6B1F-4AB1-B279-EBFB92899576}" type="datetime1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282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C095-CC9D-4291-92B5-936EA4C10A80}" type="datetime1">
              <a:rPr lang="en-US" smtClean="0"/>
              <a:t>10/19/2019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8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A0C2D-3ACC-4A05-8A1E-A2A426A420D7}" type="datetime1">
              <a:rPr lang="en-US" smtClean="0"/>
              <a:t>10/19/2019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95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2F507-CAF4-4E85-A2E2-629808D2C5F6}" type="datetime1">
              <a:rPr lang="en-US" smtClean="0"/>
              <a:t>10/19/2019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10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5DDF-4568-408E-95C2-80600DF3BDC5}" type="datetime1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056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28B1B-67C1-4721-A3EB-98CD4BD556EE}" type="datetime1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69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667E8-345E-4E3F-9775-2191BA7FBE0D}" type="datetime1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06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2B49-D15B-4DBC-92F6-CA804D3EE623}" type="datetime1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47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03465-EF92-4101-A3BB-F35C255FB9C5}" type="datetime1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30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gif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gif"/><Relationship Id="rId4" Type="http://schemas.openxmlformats.org/officeDocument/2006/relationships/image" Target="../media/image17.png"/><Relationship Id="rId9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251522"/>
            <a:ext cx="67457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000" b="1" dirty="0" smtClean="0">
                <a:latin typeface="NikoshBAN" pitchFamily="2" charset="0"/>
                <a:cs typeface="NikoshBAN" pitchFamily="2" charset="0"/>
              </a:rPr>
              <a:t>আজকের শ্রেণিতে সবাইকে 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6600" y="1200150"/>
            <a:ext cx="16001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6106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007871"/>
            <a:ext cx="2438400" cy="231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74695" y="57150"/>
            <a:ext cx="1806905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bn-IN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228876"/>
            <a:ext cx="1600200" cy="18094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TextBox 20"/>
          <p:cNvSpPr txBox="1"/>
          <p:nvPr/>
        </p:nvSpPr>
        <p:spPr>
          <a:xfrm>
            <a:off x="326139" y="2643485"/>
            <a:ext cx="3097323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অমর চন্দ্র দাস</a:t>
            </a:r>
          </a:p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আষ্টা মহামায়া পাঠশালা উচ্চ বিদ্যালয়</a:t>
            </a:r>
          </a:p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ফরিদগঞ্জ,চাঁদপুর।</a:t>
            </a:r>
          </a:p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মোবাইল-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01812182668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E-mail-amordas49@gmail.com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67400" y="1962150"/>
            <a:ext cx="25908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অষ্টম শ্রেণি</a:t>
            </a:r>
          </a:p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 বিষয়-বিজ্ঞান</a:t>
            </a:r>
          </a:p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প্রথম অধ্যায় </a:t>
            </a:r>
          </a:p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পাঠ-২-৫</a:t>
            </a:r>
          </a:p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 সময়-৫০ মিনিট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তারিখ-২১</a:t>
            </a:r>
            <a:r>
              <a:rPr lang="bn-IN" sz="2800" i="1" dirty="0" smtClean="0">
                <a:latin typeface="NikoshBAN" pitchFamily="2" charset="0"/>
                <a:cs typeface="NikoshBAN" pitchFamily="2" charset="0"/>
              </a:rPr>
              <a:t>-০৮-২০১৯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186620" y="2788448"/>
            <a:ext cx="4183052" cy="3402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035" y="276722"/>
            <a:ext cx="1427565" cy="160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98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rizontal Scroll 7"/>
          <p:cNvSpPr/>
          <p:nvPr/>
        </p:nvSpPr>
        <p:spPr>
          <a:xfrm>
            <a:off x="990600" y="209550"/>
            <a:ext cx="7848600" cy="762000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864269" y="263664"/>
            <a:ext cx="59843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নিচের ছবিগুলো ভালো করে লক্ষ্য কর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7630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3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311199" y="2790391"/>
            <a:ext cx="794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শামুক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83292" y="2821058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প্রজাপতি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9600" y="2805472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জোঁক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9600" y="3692664"/>
            <a:ext cx="42034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এগুলো কি ধরণের প্রাণি?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24601" y="2748901"/>
            <a:ext cx="1063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তারামাছ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19056" y="3631108"/>
            <a:ext cx="20842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অমেরুদন্ডী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78610"/>
            <a:ext cx="1665449" cy="9351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578610"/>
            <a:ext cx="1524000" cy="93510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578609"/>
            <a:ext cx="1506260" cy="93510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652" y="1524709"/>
            <a:ext cx="1517495" cy="9890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246" y="1524709"/>
            <a:ext cx="1476069" cy="9890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520429" y="2823217"/>
            <a:ext cx="1165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জেলিফিস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69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  <p:bldP spid="23" grpId="0"/>
      <p:bldP spid="24" grpId="0"/>
      <p:bldP spid="18" grpId="0"/>
      <p:bldP spid="21" grpId="0"/>
      <p:bldP spid="3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81" y="1047750"/>
            <a:ext cx="6439619" cy="41835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33800" y="1352550"/>
            <a:ext cx="335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অমেরুদণ্ডী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প্রাণীর শ্রেণিবিন্যাস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4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83967" y="278309"/>
            <a:ext cx="41168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আজকের পাঠের বিষয়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5344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7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0705" y="1013804"/>
            <a:ext cx="69910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.....................পাঠ শেষে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শিক্ষর্থীরা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…………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742723" y="1962150"/>
            <a:ext cx="6393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অমেরুদণ্ডী প্রানীর শ্রেণিবিন্যাস করতে পারবে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71347" y="2800350"/>
            <a:ext cx="5816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অ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মেরুদণ্ডী প্রাণীর বৈশিষ্ট্য বলতে পারবে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19645" y="3578195"/>
            <a:ext cx="784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জীব জগতে শ্রেণীবিন্যাসের প্রয়োজনীয়তা ব্যাখ্যা করতে পারবে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4582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57600" y="133350"/>
            <a:ext cx="13372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45" y="1791911"/>
            <a:ext cx="685799" cy="68579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638550"/>
            <a:ext cx="685799" cy="4640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746259"/>
            <a:ext cx="712205" cy="60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0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6</a:t>
            </a:fld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066800" y="2863155"/>
            <a:ext cx="6172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অ্যানিমিলিয়া জগতের প্রাণীদের নয়টি পর্বে ভাগ করা হয়েছে।নয়টি পর্বের প্রথম আটটি পর্বের প্রাণীরা অমেরুদন্ডী এবং শেষ পর্বের প্রাণীরা মেরুদন্ডী।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11578" y="4767263"/>
            <a:ext cx="8346622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26641"/>
            <a:ext cx="2873520" cy="21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42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7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85010" y="121227"/>
            <a:ext cx="7237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এক নজরে অ্যানিমেলিয়া জগতের শ্রেণিবিন্যাস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11578" y="4767263"/>
            <a:ext cx="8346622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52800" y="829113"/>
            <a:ext cx="1499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জগৎ </a:t>
            </a:r>
            <a:r>
              <a:rPr lang="bn-IN" dirty="0">
                <a:latin typeface="NikoshBAN" pitchFamily="2" charset="0"/>
                <a:cs typeface="NikoshBAN" pitchFamily="2" charset="0"/>
              </a:rPr>
              <a:t>অ্যানিমেলিয়া</a:t>
            </a:r>
            <a:endParaRPr lang="en-US" dirty="0"/>
          </a:p>
        </p:txBody>
      </p:sp>
      <p:sp>
        <p:nvSpPr>
          <p:cNvPr id="6" name="Minus 5"/>
          <p:cNvSpPr/>
          <p:nvPr/>
        </p:nvSpPr>
        <p:spPr>
          <a:xfrm>
            <a:off x="-894660" y="2647950"/>
            <a:ext cx="11125200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6200000" flipH="1">
            <a:off x="166991" y="1627087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16200000" flipH="1">
            <a:off x="1020862" y="1627088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16200000" flipH="1">
            <a:off x="1998299" y="1644408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 rot="16200000" flipH="1">
            <a:off x="3306862" y="1627083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 rot="16200000" flipH="1">
            <a:off x="4221262" y="1642675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 rot="16200000" flipH="1">
            <a:off x="5211862" y="1642676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 rot="16200000" flipH="1">
            <a:off x="6202462" y="1642676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/>
          <p:cNvSpPr/>
          <p:nvPr/>
        </p:nvSpPr>
        <p:spPr>
          <a:xfrm rot="16200000" flipH="1">
            <a:off x="7193062" y="1642676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Arrow 34"/>
          <p:cNvSpPr/>
          <p:nvPr/>
        </p:nvSpPr>
        <p:spPr>
          <a:xfrm rot="16200000" flipH="1">
            <a:off x="8259862" y="1627084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2613" y="2190750"/>
            <a:ext cx="5693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পরিফেরা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10706" y="2184741"/>
            <a:ext cx="5725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নিডারিয়া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802969" y="2184741"/>
            <a:ext cx="9605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200" dirty="0" smtClean="0">
                <a:latin typeface="NikoshBAN" pitchFamily="2" charset="0"/>
                <a:cs typeface="NikoshBAN" pitchFamily="2" charset="0"/>
              </a:rPr>
              <a:t>প্লাটিহেলমিনথেস</a:t>
            </a:r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26969" y="2184741"/>
            <a:ext cx="6238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নেমাটোডা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241369" y="2169155"/>
            <a:ext cx="6479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অ্যানেলিডা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192696" y="2169829"/>
            <a:ext cx="6799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আর্থোপোডা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270660" y="2192435"/>
            <a:ext cx="4732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মলাস্কা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157866" y="2183115"/>
            <a:ext cx="9332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একাইনোডারমাটা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328060" y="2114550"/>
            <a:ext cx="4635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কর্ডাটা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Minus 43"/>
          <p:cNvSpPr/>
          <p:nvPr/>
        </p:nvSpPr>
        <p:spPr>
          <a:xfrm>
            <a:off x="-1036537" y="1329689"/>
            <a:ext cx="11125200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/>
          <p:cNvSpPr/>
          <p:nvPr/>
        </p:nvSpPr>
        <p:spPr>
          <a:xfrm rot="16200000" flipH="1">
            <a:off x="8473053" y="2433925"/>
            <a:ext cx="289224" cy="907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Arrow 45"/>
          <p:cNvSpPr/>
          <p:nvPr/>
        </p:nvSpPr>
        <p:spPr>
          <a:xfrm rot="16200000" flipH="1">
            <a:off x="289126" y="2945347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/>
          <p:cNvSpPr/>
          <p:nvPr/>
        </p:nvSpPr>
        <p:spPr>
          <a:xfrm rot="16200000" flipH="1">
            <a:off x="2163862" y="2922489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ight Arrow 48"/>
          <p:cNvSpPr/>
          <p:nvPr/>
        </p:nvSpPr>
        <p:spPr>
          <a:xfrm rot="16200000" flipH="1">
            <a:off x="4276454" y="2922488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258546" y="3440576"/>
            <a:ext cx="7312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ইউরোকর্ডাটা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053323" y="3437071"/>
            <a:ext cx="8306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সেফালোকর্ডাটা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277244" y="3437071"/>
            <a:ext cx="5581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1100" dirty="0" smtClean="0">
                <a:latin typeface="NikoshBAN" pitchFamily="2" charset="0"/>
                <a:cs typeface="NikoshBAN" pitchFamily="2" charset="0"/>
              </a:rPr>
              <a:t>ভার্টিব্রাটা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3" name="Right Arrow 52"/>
          <p:cNvSpPr/>
          <p:nvPr/>
        </p:nvSpPr>
        <p:spPr>
          <a:xfrm rot="10800000" flipH="1">
            <a:off x="4613573" y="3071742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ight Arrow 53"/>
          <p:cNvSpPr/>
          <p:nvPr/>
        </p:nvSpPr>
        <p:spPr>
          <a:xfrm rot="16200000" flipH="1">
            <a:off x="4209499" y="3707346"/>
            <a:ext cx="2087881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ight Arrow 54"/>
          <p:cNvSpPr/>
          <p:nvPr/>
        </p:nvSpPr>
        <p:spPr>
          <a:xfrm rot="10800000" flipH="1">
            <a:off x="5291771" y="2892224"/>
            <a:ext cx="609603" cy="60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970399" y="2737822"/>
            <a:ext cx="2590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সাইক্লোস্টোমাটা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কনড্রিকথিস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অসটিক্তহিস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উভচর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সরীসৃপ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পক্ষীকূল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স্তন্যপায়ী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97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3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6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" fill="hold">
                      <p:stCondLst>
                        <p:cond delay="indefinite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 animBg="1"/>
      <p:bldP spid="14" grpId="0" animBg="1"/>
      <p:bldP spid="22" grpId="0" animBg="1"/>
      <p:bldP spid="23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16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 animBg="1"/>
      <p:bldP spid="46" grpId="0" animBg="1"/>
      <p:bldP spid="48" grpId="0" animBg="1"/>
      <p:bldP spid="49" grpId="0" animBg="1"/>
      <p:bldP spid="50" grpId="0"/>
      <p:bldP spid="51" grpId="0"/>
      <p:bldP spid="52" grpId="0"/>
      <p:bldP spid="53" grpId="0" animBg="1"/>
      <p:bldP spid="54" grpId="0" animBg="1"/>
      <p:bldP spid="55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8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096875" y="142009"/>
            <a:ext cx="49135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ছবিগুলো ভালো করে লক্ষ্য কর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7406" y="4097666"/>
            <a:ext cx="121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জোঁক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কেঁচো</a:t>
            </a:r>
            <a:endParaRPr lang="bn-IN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11578" y="4767263"/>
            <a:ext cx="8346622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362200" y="4139684"/>
            <a:ext cx="181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তেলাপোকা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প্রজাপতি</a:t>
            </a:r>
            <a:endParaRPr lang="bn-IN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45478" y="4097666"/>
            <a:ext cx="1271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শামুক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ঝিনুক</a:t>
            </a:r>
            <a:endParaRPr lang="bn-IN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781800" y="4133395"/>
            <a:ext cx="1707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তারামাছ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জেলিফিস</a:t>
            </a:r>
            <a:endParaRPr lang="bn-IN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95" y="1041130"/>
            <a:ext cx="1542913" cy="11571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95" y="2483426"/>
            <a:ext cx="1542914" cy="1155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205" y="1047749"/>
            <a:ext cx="1742949" cy="11505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204" y="2417432"/>
            <a:ext cx="1742949" cy="12211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981" y="1090611"/>
            <a:ext cx="1728497" cy="11334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981" y="2483426"/>
            <a:ext cx="1728497" cy="11551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090611"/>
            <a:ext cx="1600200" cy="11334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437131"/>
            <a:ext cx="1600200" cy="120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86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8" grpId="0"/>
      <p:bldP spid="30" grpId="0"/>
      <p:bldP spid="31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unched Tape 4"/>
          <p:cNvSpPr/>
          <p:nvPr/>
        </p:nvSpPr>
        <p:spPr>
          <a:xfrm>
            <a:off x="3257550" y="477619"/>
            <a:ext cx="2743200" cy="609600"/>
          </a:xfrm>
          <a:prstGeom prst="flowChartPunchedTa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816609" y="477619"/>
            <a:ext cx="1745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6156" y="3865212"/>
            <a:ext cx="5189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অ্যানেলিডা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প্রাণিদের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লিখ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53200" y="2387084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সময়- ০৩মিনিট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9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452" y="1818549"/>
            <a:ext cx="2152650" cy="143366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4582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11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5344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10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66700" y="3028950"/>
            <a:ext cx="85344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স্বভাব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বাসস্থান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প্রায়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নাতিশীতোষ্ণ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উষ্ণমন্ডলীয়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অঞ্চলে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প্রাণীদের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বহু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প্রজাতি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স্বাদু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প্রজাতি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অগভীর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সমুদ্রে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করে।এই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বহু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সেঁতসেঁতে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মাটিতে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বসবাস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প্রজাতি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পাথর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মাটিতে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গর্ত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খুঁড়ে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বসবাস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Snip Diagonal Corner Rectangle 1"/>
          <p:cNvSpPr/>
          <p:nvPr/>
        </p:nvSpPr>
        <p:spPr>
          <a:xfrm>
            <a:off x="3200400" y="687531"/>
            <a:ext cx="2590800" cy="914400"/>
          </a:xfrm>
          <a:prstGeom prst="snip2Diag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পর্ব-৫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অ্যানেলিডা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2380"/>
            <a:ext cx="2362200" cy="15944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02381"/>
            <a:ext cx="2399209" cy="159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05259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5344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11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66700" y="3028950"/>
            <a:ext cx="85344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স্বভাব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বাসস্থান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পর্বটি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প্রাণীজগতের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বৃহত্তম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পর্ব।এরা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সর্বত্র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পরিবেশে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সক্ষম।এদের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বহু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প্রজাতি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অন্তঃপরজীবী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বহিঃপরজীবী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করে।বহু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স্থলে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স্বাদু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সমুদ্রে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করে।এ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প্রজাতির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ডানার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উড়তে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Snip Diagonal Corner Rectangle 1"/>
          <p:cNvSpPr/>
          <p:nvPr/>
        </p:nvSpPr>
        <p:spPr>
          <a:xfrm>
            <a:off x="3200400" y="687531"/>
            <a:ext cx="2590800" cy="914400"/>
          </a:xfrm>
          <a:prstGeom prst="snip2Diag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পর্ব-৬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আর্থোপোডা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02380"/>
            <a:ext cx="2057400" cy="15944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02380"/>
            <a:ext cx="2124364" cy="159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57280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5344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12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66700" y="3028950"/>
            <a:ext cx="85344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স্বভাব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বাসস্থান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প্রাণীদের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বাসস্থান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স্বভাব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বৈচিত্র্যপূর্ণ।এরা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পরিবেশে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করে।প্রায়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সামুদ্রিক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সমুদ্রের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স্তরে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করে।কিছু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প্রজাতি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পাহাড়ি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অঞ্চলে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বনেজঙ্গলে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স্বাদু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Snip Diagonal Corner Rectangle 1"/>
          <p:cNvSpPr/>
          <p:nvPr/>
        </p:nvSpPr>
        <p:spPr>
          <a:xfrm>
            <a:off x="3200400" y="687531"/>
            <a:ext cx="2590800" cy="914400"/>
          </a:xfrm>
          <a:prstGeom prst="snip2Diag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পর্ব-৭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মলাস্কা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1465"/>
            <a:ext cx="2161593" cy="1295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6" y="601465"/>
            <a:ext cx="260032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57280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5344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13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66700" y="3028950"/>
            <a:ext cx="85344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স্বভাব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বাসস্থান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সামুদ্রিক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মহাসাগরে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গভীরতায়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বসবাস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স্থলে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মিঠা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এরা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অধিকাংশ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মুক্তজীবী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Snip Diagonal Corner Rectangle 1"/>
          <p:cNvSpPr/>
          <p:nvPr/>
        </p:nvSpPr>
        <p:spPr>
          <a:xfrm>
            <a:off x="3200400" y="687531"/>
            <a:ext cx="2590800" cy="914400"/>
          </a:xfrm>
          <a:prstGeom prst="snip2Diag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পর্ব-৮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একাইনোডারমাটা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72484"/>
            <a:ext cx="2400881" cy="13444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72484"/>
            <a:ext cx="2133600" cy="134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57280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unched Tape 4"/>
          <p:cNvSpPr/>
          <p:nvPr/>
        </p:nvSpPr>
        <p:spPr>
          <a:xfrm>
            <a:off x="3257550" y="477619"/>
            <a:ext cx="2743200" cy="609600"/>
          </a:xfrm>
          <a:prstGeom prst="flowChartPunchedTap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816609" y="477619"/>
            <a:ext cx="2012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3846" y="4019550"/>
            <a:ext cx="69862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মলাস্কা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আর্থোপোডা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প্রাণীদের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৩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লিখ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53200" y="2392278"/>
            <a:ext cx="135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সময়- ০৫ মিনিট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541" y="1682305"/>
            <a:ext cx="2667000" cy="1778889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77094" y="4767263"/>
            <a:ext cx="8381106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68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4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9660" y="209550"/>
            <a:ext cx="1279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15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057400" y="1118695"/>
            <a:ext cx="2993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কেঁচো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33600" y="1885950"/>
            <a:ext cx="4049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আর্থোপোডা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প্রাণীর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33600" y="2724150"/>
            <a:ext cx="4273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জগতের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বৃহত্তম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পর্ব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14567" y="3777811"/>
            <a:ext cx="4400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দেহ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পাঁচটি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সমানভাগে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প্রাণীর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69373" y="1137805"/>
            <a:ext cx="381000" cy="381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800101" y="3886261"/>
            <a:ext cx="381000" cy="381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38200" y="2887593"/>
            <a:ext cx="381000" cy="381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69373" y="2049393"/>
            <a:ext cx="381000" cy="381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4582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36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  <p:bldP spid="21" grpId="0"/>
      <p:bldP spid="22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76149" y="133350"/>
            <a:ext cx="1991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74706" y="4128655"/>
            <a:ext cx="599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জগতে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বিন্যাসের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প্রয়োজনীয়তার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আসবে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390" y="1645227"/>
            <a:ext cx="3408949" cy="19050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3820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02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278309"/>
            <a:ext cx="6840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সবাইকে পরবর্তী ক্লাসের আমন্ত্রণ রইলো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4767263"/>
            <a:ext cx="8458200" cy="273844"/>
          </a:xfrm>
        </p:spPr>
        <p:txBody>
          <a:bodyPr/>
          <a:lstStyle/>
          <a:p>
            <a:r>
              <a:rPr lang="as-IN" dirty="0" smtClean="0">
                <a:latin typeface="NikoshBAN" pitchFamily="2" charset="0"/>
                <a:cs typeface="NikoshBAN" pitchFamily="2" charset="0"/>
              </a:rPr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125" y="1428750"/>
            <a:ext cx="2886075" cy="265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2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1374</TotalTime>
  <Words>616</Words>
  <Application>Microsoft Office PowerPoint</Application>
  <PresentationFormat>On-screen Show (16:9)</PresentationFormat>
  <Paragraphs>120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SURJA</dc:creator>
  <cp:lastModifiedBy>SURJA</cp:lastModifiedBy>
  <cp:revision>202</cp:revision>
  <dcterms:created xsi:type="dcterms:W3CDTF">2019-07-29T14:32:11Z</dcterms:created>
  <dcterms:modified xsi:type="dcterms:W3CDTF">2019-10-19T15:45:55Z</dcterms:modified>
</cp:coreProperties>
</file>