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78" r:id="rId3"/>
    <p:sldId id="258" r:id="rId4"/>
    <p:sldId id="261" r:id="rId5"/>
    <p:sldId id="284" r:id="rId6"/>
    <p:sldId id="291" r:id="rId7"/>
    <p:sldId id="292" r:id="rId8"/>
    <p:sldId id="293" r:id="rId9"/>
    <p:sldId id="294" r:id="rId10"/>
    <p:sldId id="295" r:id="rId11"/>
    <p:sldId id="296" r:id="rId12"/>
    <p:sldId id="298" r:id="rId13"/>
    <p:sldId id="272" r:id="rId14"/>
    <p:sldId id="273"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11E9A6"/>
    <a:srgbClr val="FF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54C55E-3111-4B69-82B0-AA100B4753B1}" type="datetimeFigureOut">
              <a:rPr lang="en-US" smtClean="0"/>
              <a:t>5/19/2017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D9DEDAE-BC8C-4DAE-B354-72E51874F2A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4C55E-3111-4B69-82B0-AA100B4753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4C55E-3111-4B69-82B0-AA100B4753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54C55E-3111-4B69-82B0-AA100B4753B1}"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C55E-3111-4B69-82B0-AA100B4753B1}"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C55E-3111-4B69-82B0-AA100B4753B1}"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t>5/19/2017</a:t>
            </a:fld>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4C55E-3111-4B69-82B0-AA100B4753B1}" type="datetimeFigureOut">
              <a:rPr lang="en-US" smtClean="0"/>
              <a:t>5/19/2017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54C55E-3111-4B69-82B0-AA100B4753B1}" type="datetimeFigureOut">
              <a:rPr lang="en-US" smtClean="0"/>
              <a:t>5/19/2017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D9DEDAE-BC8C-4DAE-B354-72E51874F2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1143000"/>
            <a:ext cx="70866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b="1" dirty="0" smtClean="0">
                <a:solidFill>
                  <a:srgbClr val="FF0000"/>
                </a:solidFill>
                <a:latin typeface="NikoshBAN" panose="02000000000000000000" pitchFamily="2" charset="0"/>
                <a:cs typeface="NikoshBAN" panose="02000000000000000000" pitchFamily="2" charset="0"/>
              </a:rPr>
              <a:t>স্বাগতম</a:t>
            </a:r>
            <a:endParaRPr lang="en-US" sz="13800" b="1" dirty="0">
              <a:solidFill>
                <a:srgbClr val="FF0000"/>
              </a:solidFill>
              <a:latin typeface="NikoshBAN" panose="02000000000000000000" pitchFamily="2" charset="0"/>
              <a:cs typeface="NikoshBAN" panose="02000000000000000000" pitchFamily="2" charset="0"/>
            </a:endParaRPr>
          </a:p>
        </p:txBody>
      </p:sp>
      <p:sp>
        <p:nvSpPr>
          <p:cNvPr id="3" name="Rounded Rectangle 2"/>
          <p:cNvSpPr/>
          <p:nvPr/>
        </p:nvSpPr>
        <p:spPr>
          <a:xfrm>
            <a:off x="1981200" y="3387436"/>
            <a:ext cx="5105400" cy="3429000"/>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3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1" nodeType="clickEffect">
                                  <p:stCondLst>
                                    <p:cond delay="0"/>
                                  </p:stCondLst>
                                  <p:childTnLst>
                                    <p:animEffect transition="out" filter="wipe(down)">
                                      <p:cBhvr>
                                        <p:cTn id="16" dur="180" accel="50000">
                                          <p:stCondLst>
                                            <p:cond delay="1820"/>
                                          </p:stCondLst>
                                        </p:cTn>
                                        <p:tgtEl>
                                          <p:spTgt spid="3"/>
                                        </p:tgtEl>
                                      </p:cBhvr>
                                    </p:animEffect>
                                    <p:anim calcmode="lin" valueType="num">
                                      <p:cBhvr>
                                        <p:cTn id="1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24" dur="26">
                                          <p:stCondLst>
                                            <p:cond delay="620"/>
                                          </p:stCondLst>
                                        </p:cTn>
                                        <p:tgtEl>
                                          <p:spTgt spid="3"/>
                                        </p:tgtEl>
                                      </p:cBhvr>
                                      <p:to x="100000" y="60000"/>
                                    </p:animScale>
                                    <p:animScale>
                                      <p:cBhvr>
                                        <p:cTn id="25" dur="166" decel="50000">
                                          <p:stCondLst>
                                            <p:cond delay="646"/>
                                          </p:stCondLst>
                                        </p:cTn>
                                        <p:tgtEl>
                                          <p:spTgt spid="3"/>
                                        </p:tgtEl>
                                      </p:cBhvr>
                                      <p:to x="100000" y="100000"/>
                                    </p:animScale>
                                    <p:animScale>
                                      <p:cBhvr>
                                        <p:cTn id="26" dur="26">
                                          <p:stCondLst>
                                            <p:cond delay="1312"/>
                                          </p:stCondLst>
                                        </p:cTn>
                                        <p:tgtEl>
                                          <p:spTgt spid="3"/>
                                        </p:tgtEl>
                                      </p:cBhvr>
                                      <p:to x="100000" y="80000"/>
                                    </p:animScale>
                                    <p:animScale>
                                      <p:cBhvr>
                                        <p:cTn id="27" dur="166" decel="50000">
                                          <p:stCondLst>
                                            <p:cond delay="1338"/>
                                          </p:stCondLst>
                                        </p:cTn>
                                        <p:tgtEl>
                                          <p:spTgt spid="3"/>
                                        </p:tgtEl>
                                      </p:cBhvr>
                                      <p:to x="100000" y="100000"/>
                                    </p:animScale>
                                    <p:animScale>
                                      <p:cBhvr>
                                        <p:cTn id="28" dur="26">
                                          <p:stCondLst>
                                            <p:cond delay="1642"/>
                                          </p:stCondLst>
                                        </p:cTn>
                                        <p:tgtEl>
                                          <p:spTgt spid="3"/>
                                        </p:tgtEl>
                                      </p:cBhvr>
                                      <p:to x="100000" y="90000"/>
                                    </p:animScale>
                                    <p:animScale>
                                      <p:cBhvr>
                                        <p:cTn id="29" dur="166" decel="50000">
                                          <p:stCondLst>
                                            <p:cond delay="1668"/>
                                          </p:stCondLst>
                                        </p:cTn>
                                        <p:tgtEl>
                                          <p:spTgt spid="3"/>
                                        </p:tgtEl>
                                      </p:cBhvr>
                                      <p:to x="100000" y="100000"/>
                                    </p:animScale>
                                    <p:animScale>
                                      <p:cBhvr>
                                        <p:cTn id="30" dur="26">
                                          <p:stCondLst>
                                            <p:cond delay="1808"/>
                                          </p:stCondLst>
                                        </p:cTn>
                                        <p:tgtEl>
                                          <p:spTgt spid="3"/>
                                        </p:tgtEl>
                                      </p:cBhvr>
                                      <p:to x="100000" y="95000"/>
                                    </p:animScale>
                                    <p:animScale>
                                      <p:cBhvr>
                                        <p:cTn id="31" dur="166" decel="50000">
                                          <p:stCondLst>
                                            <p:cond delay="1834"/>
                                          </p:stCondLst>
                                        </p:cTn>
                                        <p:tgtEl>
                                          <p:spTgt spid="3"/>
                                        </p:tgtEl>
                                      </p:cBhvr>
                                      <p:to x="100000" y="100000"/>
                                    </p:animScale>
                                    <p:set>
                                      <p:cBhvr>
                                        <p:cTn id="32" dur="1" fill="hold">
                                          <p:stCondLst>
                                            <p:cond delay="1999"/>
                                          </p:stCondLst>
                                        </p:cTn>
                                        <p:tgtEl>
                                          <p:spTgt spid="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1" presetClass="exit" presetSubtype="0" fill="hold" grpId="1" nodeType="clickEffect">
                                  <p:stCondLst>
                                    <p:cond delay="0"/>
                                  </p:stCondLst>
                                  <p:iterate type="lt">
                                    <p:tmPct val="10000"/>
                                  </p:iterate>
                                  <p:childTnLst>
                                    <p:anim calcmode="lin" valueType="num">
                                      <p:cBhvr>
                                        <p:cTn id="36" dur="500"/>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37" dur="500"/>
                                        <p:tgtEl>
                                          <p:spTgt spid="2"/>
                                        </p:tgtEl>
                                        <p:attrNameLst>
                                          <p:attrName>ppt_y</p:attrName>
                                        </p:attrNameLst>
                                      </p:cBhvr>
                                      <p:tavLst>
                                        <p:tav tm="0">
                                          <p:val>
                                            <p:strVal val="ppt_y"/>
                                          </p:val>
                                        </p:tav>
                                        <p:tav tm="100000">
                                          <p:val>
                                            <p:strVal val="ppt_y"/>
                                          </p:val>
                                        </p:tav>
                                      </p:tavLst>
                                    </p:anim>
                                    <p:anim calcmode="lin" valueType="num">
                                      <p:cBhvr>
                                        <p:cTn id="38" dur="500"/>
                                        <p:tgtEl>
                                          <p:spTgt spid="2"/>
                                        </p:tgtEl>
                                        <p:attrNameLst>
                                          <p:attrName>ppt_h</p:attrName>
                                        </p:attrNameLst>
                                      </p:cBhvr>
                                      <p:tavLst>
                                        <p:tav tm="0">
                                          <p:val>
                                            <p:strVal val="ppt_h"/>
                                          </p:val>
                                        </p:tav>
                                        <p:tav tm="50000">
                                          <p:val>
                                            <p:strVal val="ppt_h+.01"/>
                                          </p:val>
                                        </p:tav>
                                        <p:tav tm="100000">
                                          <p:val>
                                            <p:strVal val="ppt_h/10"/>
                                          </p:val>
                                        </p:tav>
                                      </p:tavLst>
                                    </p:anim>
                                    <p:anim calcmode="lin" valueType="num">
                                      <p:cBhvr>
                                        <p:cTn id="39" dur="500"/>
                                        <p:tgtEl>
                                          <p:spTgt spid="2"/>
                                        </p:tgtEl>
                                        <p:attrNameLst>
                                          <p:attrName>ppt_w</p:attrName>
                                        </p:attrNameLst>
                                      </p:cBhvr>
                                      <p:tavLst>
                                        <p:tav tm="0">
                                          <p:val>
                                            <p:strVal val="ppt_w"/>
                                          </p:val>
                                        </p:tav>
                                        <p:tav tm="50000">
                                          <p:val>
                                            <p:strVal val="ppt_w+.01"/>
                                          </p:val>
                                        </p:tav>
                                        <p:tav tm="100000">
                                          <p:val>
                                            <p:strVal val="ppt_w/10"/>
                                          </p:val>
                                        </p:tav>
                                      </p:tavLst>
                                    </p:anim>
                                    <p:animEffect transition="out" filter="fade">
                                      <p:cBhvr>
                                        <p:cTn id="40" dur="500" tmFilter="0,0; .5, 0; 1, 1"/>
                                        <p:tgtEl>
                                          <p:spTgt spid="2"/>
                                        </p:tgtEl>
                                      </p:cBhvr>
                                    </p:animEffect>
                                    <p:set>
                                      <p:cBhvr>
                                        <p:cTn id="4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লৌকিক ব্যাখ্যার বৈশিষ্ট্য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68580" indent="0">
              <a:buNone/>
            </a:pPr>
            <a:r>
              <a:rPr lang="bn-BD" sz="2800" dirty="0" smtClean="0">
                <a:latin typeface="NikoshBAN" pitchFamily="2" charset="0"/>
                <a:cs typeface="NikoshBAN" pitchFamily="2" charset="0"/>
              </a:rPr>
              <a:t>১</a:t>
            </a:r>
            <a:r>
              <a:rPr lang="bn-BD" sz="2800" dirty="0">
                <a:latin typeface="NikoshBAN" pitchFamily="2" charset="0"/>
                <a:cs typeface="NikoshBAN" pitchFamily="2" charset="0"/>
              </a:rPr>
              <a:t>. লৌকিক ব্যাখ্যা সবসময়ই বাহ্যিক সাদৃশ্যের উপর নির্ভরশীল।</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লৌকিক ব্যাখ্যায় কুসংস্কারজনিত বা অলৌকিক কারণগুলোর দ্বারা কোন ঘটনার ব্যাখ্যা করা হয়।</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৩. লৌকিক ব্যাখ্যা প্রধানত বিশেষ ঘটনাগুলোকে ব্যাখ্যা করে।</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৪. কোন কোন সময় লৌকিক ব্যাখ্যা কোন ঘটনার একটিমাত্র শর্তকে সম্পূর্ণ কারণ হিসেবে মনে করে।</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৫.লৌকিক ব্যাখ্যা ব্যক্তিভেদে ভিন্ন হয়।</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৬. লৌকিক ব্যাখ্যার যথার্থতা কখনই যাচাই বাচাই করা হয় না।</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৭. লৌকিক ব্যাখ্যার ক্ষেত্রে কোন প্রকার পদ্ধতি ব্যবহার করা হয়না।</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a:latin typeface="NikoshBAN" pitchFamily="2" charset="0"/>
                <a:cs typeface="NikoshBAN" pitchFamily="2" charset="0"/>
              </a:rPr>
              <a:t>বৈজ্ঞানিক ব্যাখ্যা ও লৌকিক ব্যাখ্যার পার্থক্য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লৌকিক ব্যাখ্যার আসল ভিত্তি হলো প্রথাগত বিশ্বাস, আপতবাক্য, প্রত্যাদেশ ইত্যাদি। কিন্তু বৈজ্ঞানিক ব্যাখ্যার যথার্থতা সাক্ষ্য প্রমাণের দ্বারা যাচাই বা পরীক্ষা করে দেখা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লৌকিক ব্যাখ্যা বিনা দ্বিধায় অতিপ্রকৃত বা লৌকিক কারণসমূহের উপর ভিত্তি করে কোন ঘটনার ব্যাখ্যা দিয়ে থাকে। কিন্তু বৈজ্ঞানিক ব্যাখ্যা সর্বদা প্রাকৃতিক নিয়ম এবং বাস্তব কারণের সাহায্যে ঘটনার ব্যাখ্যা দেয়।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 কোন লৌকিক ব্যাখ্যা যখন গৃহীত হয় তখন সাধারণত প্রাথমিকভাবে নিশ্চিত, অপরিবর্তনীয় এবং সংশোধিত সত্য হিসেবে গৃহীত হয়। কিন্তু প্রতিটি বৈজ্ঞানিক ব্যাখ্যা প্রাথমিক পর্যায়ে সম্ভাব্যরূপে বা পরীক্ষামূলকভাবে গৃহীত হয়, অভ্রান্ত বা অপরিবর্তনীয় তত্ত্ব হিসেবে নয়।</a:t>
            </a:r>
            <a:endParaRPr lang="en-US"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bn-BD" dirty="0">
                <a:latin typeface="NikoshBAN" pitchFamily="2" charset="0"/>
                <a:cs typeface="NikoshBAN" pitchFamily="2" charset="0"/>
              </a:rPr>
              <a:t>বৈজ্ঞানিক ব্যাখ্যা ও লৌকিক ব্যাখ্যার পার্থক্য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6"/>
          </a:lnRef>
          <a:fillRef idx="2">
            <a:schemeClr val="accent6"/>
          </a:fillRef>
          <a:effectRef idx="1">
            <a:schemeClr val="accent6"/>
          </a:effectRef>
          <a:fontRef idx="minor">
            <a:schemeClr val="dk1"/>
          </a:fontRef>
        </p:style>
        <p:txBody>
          <a:bodyPr>
            <a:noAutofit/>
          </a:bodyPr>
          <a:lstStyle/>
          <a:p>
            <a:pPr marL="68580" indent="0">
              <a:buNone/>
            </a:pP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৪. দেশ-কাল-পাত্রভেদে একই ঘটনা লৌকিক ব্যাখ্যায় পার্থক্য থাকে। কিন্তু বৈজ্ঞানিক ব্যাখ্যা সার্বজনীন।</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৫. লৌকিক ব্যাখ্যায় কার্যকারণ সম্পর্ক থাকে না। কিন্তু বৈজ্ঞানিক ব্যাখ্যায় কার্যকারণ সম্পর্ক থাকে।</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৬. লৌকিক ব্যাখ্যায় সাধারণত বিশিষ্ট ঘটনাকে ব্যাখ্যা করা হয়। কিন্তু বৈজ্ঞানিক ব্যাখ্যায় সার্বিক নিয়ম আবিষ্কার ও তা প্রমাণ করার চেষ্টা করা হয়।</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405392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paration 3"/>
          <p:cNvSpPr/>
          <p:nvPr/>
        </p:nvSpPr>
        <p:spPr>
          <a:xfrm>
            <a:off x="1295400" y="152400"/>
            <a:ext cx="6629400" cy="1143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002060"/>
                </a:solidFill>
                <a:latin typeface="NikoshBAN" panose="02000000000000000000" pitchFamily="2" charset="0"/>
                <a:cs typeface="NikoshBAN" panose="02000000000000000000" pitchFamily="2" charset="0"/>
              </a:rPr>
              <a:t>দলীয় কাজ</a:t>
            </a:r>
            <a:endParaRPr lang="en-US" sz="7200" dirty="0">
              <a:solidFill>
                <a:srgbClr val="002060"/>
              </a:solidFill>
              <a:latin typeface="NikoshBAN" panose="02000000000000000000" pitchFamily="2" charset="0"/>
              <a:cs typeface="NikoshBAN" panose="02000000000000000000" pitchFamily="2" charset="0"/>
            </a:endParaRPr>
          </a:p>
        </p:txBody>
      </p:sp>
      <p:sp>
        <p:nvSpPr>
          <p:cNvPr id="5" name="Flowchart: Process 4"/>
          <p:cNvSpPr/>
          <p:nvPr/>
        </p:nvSpPr>
        <p:spPr>
          <a:xfrm>
            <a:off x="1143000" y="1447800"/>
            <a:ext cx="2743200" cy="3962400"/>
          </a:xfrm>
          <a:prstGeom prst="flowChartProcess">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4800600" y="1447800"/>
            <a:ext cx="3124200" cy="403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বৈজ্ঞানিক ব্যাখ্যার কয়েকটি বৈশিষ্ট্য লেখ।</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965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grpId="1" nodeType="clickEffect">
                                  <p:stCondLst>
                                    <p:cond delay="0"/>
                                  </p:stCondLst>
                                  <p:childTnLst>
                                    <p:animEffect transition="out" filter="wedge">
                                      <p:cBhvr>
                                        <p:cTn id="21" dur="2000"/>
                                        <p:tgtEl>
                                          <p:spTgt spid="4"/>
                                        </p:tgtEl>
                                      </p:cBhvr>
                                    </p:animEffect>
                                    <p:set>
                                      <p:cBhvr>
                                        <p:cTn id="22" dur="1" fill="hold">
                                          <p:stCondLst>
                                            <p:cond delay="19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gtEl>
                                      </p:cBhvr>
                                    </p:animEffect>
                                    <p:set>
                                      <p:cBhvr>
                                        <p:cTn id="27" dur="1" fill="hold">
                                          <p:stCondLst>
                                            <p:cond delay="19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500"/>
                                        <p:tgtEl>
                                          <p:spTgt spid="6"/>
                                        </p:tgtEl>
                                      </p:cBhvr>
                                    </p:animEffect>
                                    <p:set>
                                      <p:cBhvr>
                                        <p:cTn id="32" dur="1" fill="hold">
                                          <p:stCondLst>
                                            <p:cond delay="2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4"/>
          <p:cNvSpPr/>
          <p:nvPr/>
        </p:nvSpPr>
        <p:spPr>
          <a:xfrm>
            <a:off x="762000" y="0"/>
            <a:ext cx="8077200" cy="228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anose="02000000000000000000" pitchFamily="2" charset="0"/>
                <a:cs typeface="NikoshBAN" panose="02000000000000000000" pitchFamily="2" charset="0"/>
              </a:rPr>
              <a:t>মুল্যায়ন</a:t>
            </a:r>
            <a:endParaRPr lang="en-US" sz="9600" dirty="0">
              <a:latin typeface="NikoshBAN" panose="02000000000000000000" pitchFamily="2" charset="0"/>
              <a:cs typeface="NikoshBAN" panose="02000000000000000000" pitchFamily="2" charset="0"/>
            </a:endParaRPr>
          </a:p>
        </p:txBody>
      </p:sp>
      <p:sp>
        <p:nvSpPr>
          <p:cNvPr id="2" name="Rectangle 1"/>
          <p:cNvSpPr/>
          <p:nvPr/>
        </p:nvSpPr>
        <p:spPr>
          <a:xfrm>
            <a:off x="762000" y="2133600"/>
            <a:ext cx="7696200" cy="40386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C00000"/>
                </a:solidFill>
                <a:latin typeface="NikoshBAN" panose="02000000000000000000" pitchFamily="2" charset="0"/>
                <a:cs typeface="NikoshBAN" panose="02000000000000000000" pitchFamily="2" charset="0"/>
              </a:rPr>
              <a:t>১। ব্যাখ্যা কত প্রকার ও কী কী?</a:t>
            </a:r>
          </a:p>
          <a:p>
            <a:pPr algn="ctr"/>
            <a:endParaRPr lang="bn-BD" sz="4000" dirty="0">
              <a:solidFill>
                <a:srgbClr val="C00000"/>
              </a:solidFill>
              <a:latin typeface="NikoshBAN" panose="02000000000000000000" pitchFamily="2" charset="0"/>
              <a:cs typeface="NikoshBAN" panose="02000000000000000000" pitchFamily="2" charset="0"/>
            </a:endParaRPr>
          </a:p>
          <a:p>
            <a:pPr algn="ctr"/>
            <a:endParaRPr lang="bn-BD" sz="4000" dirty="0" smtClean="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043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down)">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xEl>
                                              <p:pRg st="0" end="0"/>
                                            </p:txEl>
                                          </p:spTgt>
                                        </p:tgtEl>
                                      </p:cBhvr>
                                    </p:animEffect>
                                    <p:set>
                                      <p:cBhvr>
                                        <p:cTn id="27"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000"/>
                                        <p:tgtEl>
                                          <p:spTgt spid="5">
                                            <p:bg/>
                                          </p:spTgt>
                                        </p:tgtEl>
                                      </p:cBhvr>
                                    </p:animEffect>
                                    <p:set>
                                      <p:cBhvr>
                                        <p:cTn id="32" dur="1" fill="hold">
                                          <p:stCondLst>
                                            <p:cond delay="1999"/>
                                          </p:stCondLst>
                                        </p:cTn>
                                        <p:tgtEl>
                                          <p:spTgt spid="5">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2">
                                            <p:txEl>
                                              <p:pRg st="0" end="0"/>
                                            </p:txEl>
                                          </p:spTgt>
                                        </p:tgtEl>
                                      </p:cBhvr>
                                    </p:animEffect>
                                    <p:set>
                                      <p:cBhvr>
                                        <p:cTn id="3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0" presetClass="exit" presetSubtype="0" fill="hold" grpId="1" nodeType="clickEffect">
                                  <p:stCondLst>
                                    <p:cond delay="0"/>
                                  </p:stCondLst>
                                  <p:childTnLst>
                                    <p:animEffect transition="out" filter="wedge">
                                      <p:cBhvr>
                                        <p:cTn id="41" dur="2000"/>
                                        <p:tgtEl>
                                          <p:spTgt spid="2">
                                            <p:bg/>
                                          </p:spTgt>
                                        </p:tgtEl>
                                      </p:cBhvr>
                                    </p:animEffect>
                                    <p:set>
                                      <p:cBhvr>
                                        <p:cTn id="42" dur="1" fill="hold">
                                          <p:stCondLst>
                                            <p:cond delay="19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uild="allAtOnce" animBg="1"/>
      <p:bldP spid="2" grpId="0" animBg="1"/>
      <p:bldP spid="2" grpId="1"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43000" y="381000"/>
            <a:ext cx="7010400" cy="9144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0000"/>
                </a:solidFill>
                <a:latin typeface="NikoshBAN" panose="02000000000000000000" pitchFamily="2" charset="0"/>
                <a:cs typeface="NikoshBAN" panose="02000000000000000000" pitchFamily="2" charset="0"/>
              </a:rPr>
              <a:t>বাড়ীর কাজ</a:t>
            </a:r>
          </a:p>
        </p:txBody>
      </p:sp>
      <p:sp>
        <p:nvSpPr>
          <p:cNvPr id="2" name="Folded Corner 1"/>
          <p:cNvSpPr/>
          <p:nvPr/>
        </p:nvSpPr>
        <p:spPr>
          <a:xfrm>
            <a:off x="1524000" y="1752600"/>
            <a:ext cx="6934200" cy="3581400"/>
          </a:xfrm>
          <a:prstGeom prst="foldedCorner">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FF00"/>
                </a:solidFill>
                <a:latin typeface="NikoshBAN" panose="02000000000000000000" pitchFamily="2" charset="0"/>
                <a:cs typeface="NikoshBAN" panose="02000000000000000000" pitchFamily="2" charset="0"/>
              </a:rPr>
              <a:t>বৈজ্ঞানিক ব্যাখ্যা পড়ে আসবে।</a:t>
            </a:r>
            <a:endParaRPr lang="en-US" sz="6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2467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3" presetClass="exit" presetSubtype="0" fill="hold" grpId="1" nodeType="clickEffect">
                                  <p:stCondLst>
                                    <p:cond delay="0"/>
                                  </p:stCondLst>
                                  <p:childTnLst>
                                    <p:anim calcmode="lin" valueType="num">
                                      <p:cBhvr>
                                        <p:cTn id="16" dur="600" decel="50000">
                                          <p:stCondLst>
                                            <p:cond delay="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400">
                                          <p:stCondLst>
                                            <p:cond delay="600"/>
                                          </p:stCondLst>
                                        </p:cTn>
                                        <p:tgtEl>
                                          <p:spTgt spid="2"/>
                                        </p:tgtEl>
                                        <p:attrNameLst>
                                          <p:attrName>ppt_x</p:attrName>
                                        </p:attrNameLst>
                                      </p:cBhvr>
                                      <p:tavLst>
                                        <p:tav tm="0">
                                          <p:val>
                                            <p:strVal val="ppt_x"/>
                                          </p:val>
                                        </p:tav>
                                        <p:tav tm="100000">
                                          <p:val>
                                            <p:strVal val="ppt_x"/>
                                          </p:val>
                                        </p:tav>
                                      </p:tavLst>
                                    </p:anim>
                                    <p:anim calcmode="lin" valueType="num">
                                      <p:cBhvr>
                                        <p:cTn id="18" dur="600" decel="50000">
                                          <p:stCondLst>
                                            <p:cond delay="0"/>
                                          </p:stCondLst>
                                        </p:cTn>
                                        <p:tgtEl>
                                          <p:spTgt spid="2"/>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19" dur="400">
                                          <p:stCondLst>
                                            <p:cond delay="600"/>
                                          </p:stCondLst>
                                        </p:cTn>
                                        <p:tgtEl>
                                          <p:spTgt spid="2"/>
                                        </p:tgtEl>
                                        <p:attrNameLst>
                                          <p:attrName>ppt_y</p:attrName>
                                        </p:attrNameLst>
                                      </p:cBhvr>
                                      <p:tavLst>
                                        <p:tav tm="0">
                                          <p:val>
                                            <p:strVal val="ppt_y"/>
                                          </p:val>
                                        </p:tav>
                                        <p:tav tm="100000">
                                          <p:val>
                                            <p:strVal val="ppt_y"/>
                                          </p:val>
                                        </p:tav>
                                      </p:tavLst>
                                    </p:anim>
                                    <p:animEffect transition="out" filter="fade">
                                      <p:cBhvr>
                                        <p:cTn id="20" dur="100">
                                          <p:stCondLst>
                                            <p:cond delay="900"/>
                                          </p:stCondLst>
                                        </p:cTn>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3" presetClass="exit" presetSubtype="0" fill="hold" grpId="1" nodeType="clickEffect">
                                  <p:stCondLst>
                                    <p:cond delay="0"/>
                                  </p:stCondLst>
                                  <p:childTnLst>
                                    <p:anim calcmode="lin" valueType="num">
                                      <p:cBhvr>
                                        <p:cTn id="25" dur="600" decel="50000">
                                          <p:stCondLst>
                                            <p:cond delay="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400">
                                          <p:stCondLst>
                                            <p:cond delay="600"/>
                                          </p:stCondLst>
                                        </p:cTn>
                                        <p:tgtEl>
                                          <p:spTgt spid="4"/>
                                        </p:tgtEl>
                                        <p:attrNameLst>
                                          <p:attrName>ppt_x</p:attrName>
                                        </p:attrNameLst>
                                      </p:cBhvr>
                                      <p:tavLst>
                                        <p:tav tm="0">
                                          <p:val>
                                            <p:strVal val="ppt_x"/>
                                          </p:val>
                                        </p:tav>
                                        <p:tav tm="100000">
                                          <p:val>
                                            <p:strVal val="ppt_x"/>
                                          </p:val>
                                        </p:tav>
                                      </p:tavLst>
                                    </p:anim>
                                    <p:anim calcmode="lin" valueType="num">
                                      <p:cBhvr>
                                        <p:cTn id="27" dur="600" decel="50000">
                                          <p:stCondLst>
                                            <p:cond delay="0"/>
                                          </p:stCondLst>
                                        </p:cTn>
                                        <p:tgtEl>
                                          <p:spTgt spid="4"/>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8" dur="400">
                                          <p:stCondLst>
                                            <p:cond delay="600"/>
                                          </p:stCondLst>
                                        </p:cTn>
                                        <p:tgtEl>
                                          <p:spTgt spid="4"/>
                                        </p:tgtEl>
                                        <p:attrNameLst>
                                          <p:attrName>ppt_y</p:attrName>
                                        </p:attrNameLst>
                                      </p:cBhvr>
                                      <p:tavLst>
                                        <p:tav tm="0">
                                          <p:val>
                                            <p:strVal val="ppt_y"/>
                                          </p:val>
                                        </p:tav>
                                        <p:tav tm="100000">
                                          <p:val>
                                            <p:strVal val="ppt_y"/>
                                          </p:val>
                                        </p:tav>
                                      </p:tavLst>
                                    </p:anim>
                                    <p:animEffect transition="out" filter="fade">
                                      <p:cBhvr>
                                        <p:cTn id="29" dur="100">
                                          <p:stCondLst>
                                            <p:cond delay="900"/>
                                          </p:stCondLst>
                                        </p:cTn>
                                        <p:tgtEl>
                                          <p:spTgt spid="4"/>
                                        </p:tgtEl>
                                      </p:cBhvr>
                                    </p:animEffect>
                                    <p:set>
                                      <p:cBhvr>
                                        <p:cTn id="3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762000" y="990600"/>
            <a:ext cx="8001000" cy="4495800"/>
          </a:xfrm>
          <a:prstGeom prst="can">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dirty="0">
                <a:solidFill>
                  <a:srgbClr val="FFFF00"/>
                </a:solidFill>
              </a:rPr>
              <a:t>সবাইকে </a:t>
            </a:r>
            <a:r>
              <a:rPr lang="bn-BD" sz="13800" dirty="0" smtClean="0">
                <a:solidFill>
                  <a:srgbClr val="FFFF00"/>
                </a:solidFill>
              </a:rPr>
              <a:t>ধন্যবাদ</a:t>
            </a:r>
            <a:endParaRPr lang="en-US" sz="13800" dirty="0">
              <a:solidFill>
                <a:srgbClr val="FFFF00"/>
              </a:solidFill>
            </a:endParaRPr>
          </a:p>
        </p:txBody>
      </p:sp>
    </p:spTree>
    <p:extLst>
      <p:ext uri="{BB962C8B-B14F-4D97-AF65-F5344CB8AC3E}">
        <p14:creationId xmlns:p14="http://schemas.microsoft.com/office/powerpoint/2010/main" val="245491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32" fill="hold" grpId="1" nodeType="clickEffect">
                                  <p:stCondLst>
                                    <p:cond delay="0"/>
                                  </p:stCondLst>
                                  <p:childTnLst>
                                    <p:anim calcmode="lin" valueType="num">
                                      <p:cBhvr>
                                        <p:cTn id="16" dur="500"/>
                                        <p:tgtEl>
                                          <p:spTgt spid="2">
                                            <p:txEl>
                                              <p:pRg st="0" end="0"/>
                                            </p:txEl>
                                          </p:spTgt>
                                        </p:tgtEl>
                                        <p:attrNameLst>
                                          <p:attrName>ppt_w</p:attrName>
                                        </p:attrNameLst>
                                      </p:cBhvr>
                                      <p:tavLst>
                                        <p:tav tm="0">
                                          <p:val>
                                            <p:strVal val="ppt_w"/>
                                          </p:val>
                                        </p:tav>
                                        <p:tav tm="100000">
                                          <p:val>
                                            <p:fltVal val="0"/>
                                          </p:val>
                                        </p:tav>
                                      </p:tavLst>
                                    </p:anim>
                                    <p:anim calcmode="lin" valueType="num">
                                      <p:cBhvr>
                                        <p:cTn id="17" dur="500"/>
                                        <p:tgtEl>
                                          <p:spTgt spid="2">
                                            <p:txEl>
                                              <p:pRg st="0" end="0"/>
                                            </p:txEl>
                                          </p:spTgt>
                                        </p:tgtEl>
                                        <p:attrNameLst>
                                          <p:attrName>ppt_h</p:attrName>
                                        </p:attrNameLst>
                                      </p:cBhvr>
                                      <p:tavLst>
                                        <p:tav tm="0">
                                          <p:val>
                                            <p:strVal val="ppt_h"/>
                                          </p:val>
                                        </p:tav>
                                        <p:tav tm="100000">
                                          <p:val>
                                            <p:fltVal val="0"/>
                                          </p:val>
                                        </p:tav>
                                      </p:tavLst>
                                    </p:anim>
                                    <p:animEffect transition="out" filter="fade">
                                      <p:cBhvr>
                                        <p:cTn id="18" dur="500"/>
                                        <p:tgtEl>
                                          <p:spTgt spid="2">
                                            <p:txEl>
                                              <p:pRg st="0" end="0"/>
                                            </p:txEl>
                                          </p:spTgt>
                                        </p:tgtEl>
                                      </p:cBhvr>
                                    </p:animEffect>
                                    <p:set>
                                      <p:cBhvr>
                                        <p:cTn id="19" dur="1" fill="hold">
                                          <p:stCondLst>
                                            <p:cond delay="499"/>
                                          </p:stCondLst>
                                        </p:cTn>
                                        <p:tgtEl>
                                          <p:spTgt spid="2">
                                            <p:txEl>
                                              <p:pRg st="0" end="0"/>
                                            </p:txEl>
                                          </p:spTgt>
                                        </p:tgtEl>
                                        <p:attrNameLst>
                                          <p:attrName>style.visibility</p:attrName>
                                        </p:attrNameLst>
                                      </p:cBhvr>
                                      <p:to>
                                        <p:strVal val="hidden"/>
                                      </p:to>
                                    </p:set>
                                  </p:childTnLst>
                                </p:cTn>
                              </p:par>
                              <p:par>
                                <p:cTn id="20" presetID="53" presetClass="exit" presetSubtype="32" fill="hold" grpId="1" nodeType="withEffect">
                                  <p:stCondLst>
                                    <p:cond delay="0"/>
                                  </p:stCondLst>
                                  <p:childTnLst>
                                    <p:anim calcmode="lin" valueType="num">
                                      <p:cBhvr>
                                        <p:cTn id="21" dur="500"/>
                                        <p:tgtEl>
                                          <p:spTgt spid="2">
                                            <p:bg/>
                                          </p:spTgt>
                                        </p:tgtEl>
                                        <p:attrNameLst>
                                          <p:attrName>ppt_w</p:attrName>
                                        </p:attrNameLst>
                                      </p:cBhvr>
                                      <p:tavLst>
                                        <p:tav tm="0">
                                          <p:val>
                                            <p:strVal val="ppt_w"/>
                                          </p:val>
                                        </p:tav>
                                        <p:tav tm="100000">
                                          <p:val>
                                            <p:fltVal val="0"/>
                                          </p:val>
                                        </p:tav>
                                      </p:tavLst>
                                    </p:anim>
                                    <p:anim calcmode="lin" valueType="num">
                                      <p:cBhvr>
                                        <p:cTn id="22" dur="500"/>
                                        <p:tgtEl>
                                          <p:spTgt spid="2">
                                            <p:bg/>
                                          </p:spTgt>
                                        </p:tgtEl>
                                        <p:attrNameLst>
                                          <p:attrName>ppt_h</p:attrName>
                                        </p:attrNameLst>
                                      </p:cBhvr>
                                      <p:tavLst>
                                        <p:tav tm="0">
                                          <p:val>
                                            <p:strVal val="ppt_h"/>
                                          </p:val>
                                        </p:tav>
                                        <p:tav tm="100000">
                                          <p:val>
                                            <p:fltVal val="0"/>
                                          </p:val>
                                        </p:tav>
                                      </p:tavLst>
                                    </p:anim>
                                    <p:animEffect transition="out" filter="fade">
                                      <p:cBhvr>
                                        <p:cTn id="23" dur="500"/>
                                        <p:tgtEl>
                                          <p:spTgt spid="2">
                                            <p:bg/>
                                          </p:spTgt>
                                        </p:tgtEl>
                                      </p:cBhvr>
                                    </p:animEffect>
                                    <p:set>
                                      <p:cBhvr>
                                        <p:cTn id="24" dur="1" fill="hold">
                                          <p:stCondLst>
                                            <p:cond delay="4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54843" y="67270"/>
            <a:ext cx="2895600" cy="923330"/>
          </a:xfrm>
          <a:prstGeom prst="rect">
            <a:avLst/>
          </a:prstGeom>
          <a:solidFill>
            <a:schemeClr val="tx2">
              <a:lumMod val="20000"/>
              <a:lumOff val="80000"/>
            </a:schemeClr>
          </a:solidFill>
          <a:scene3d>
            <a:camera prst="orthographicFront"/>
            <a:lightRig rig="threePt" dir="t"/>
          </a:scene3d>
          <a:sp3d>
            <a:bevelT w="165100" prst="coolSlant"/>
          </a:sp3d>
        </p:spPr>
        <p:txBody>
          <a:bodyPr wrap="square" rtlCol="0">
            <a:spAutoFit/>
          </a:bodyPr>
          <a:lstStyle/>
          <a:p>
            <a:r>
              <a:rPr lang="en-US" sz="5400" dirty="0" smtClean="0">
                <a:latin typeface="SutonnyMJ" pitchFamily="2" charset="0"/>
                <a:cs typeface="SutonnyMJ" pitchFamily="2" charset="0"/>
              </a:rPr>
              <a:t>Dc¯’</a:t>
            </a:r>
            <a:r>
              <a:rPr lang="en-US" sz="5400" dirty="0" err="1" smtClean="0">
                <a:latin typeface="SutonnyMJ" pitchFamily="2" charset="0"/>
                <a:cs typeface="SutonnyMJ" pitchFamily="2" charset="0"/>
              </a:rPr>
              <a:t>vcbvq</a:t>
            </a:r>
            <a:r>
              <a:rPr lang="en-US" sz="5400" dirty="0" smtClean="0">
                <a:latin typeface="SutonnyMJ" pitchFamily="2" charset="0"/>
                <a:cs typeface="SutonnyMJ" pitchFamily="2" charset="0"/>
              </a:rPr>
              <a:t> </a:t>
            </a:r>
            <a:endParaRPr lang="en-US" sz="5400" dirty="0">
              <a:latin typeface="SutonnyMJ" pitchFamily="2" charset="0"/>
              <a:cs typeface="SutonnyMJ" pitchFamily="2" charset="0"/>
            </a:endParaRPr>
          </a:p>
        </p:txBody>
      </p:sp>
      <p:sp>
        <p:nvSpPr>
          <p:cNvPr id="10" name="TextBox 9"/>
          <p:cNvSpPr txBox="1"/>
          <p:nvPr/>
        </p:nvSpPr>
        <p:spPr>
          <a:xfrm>
            <a:off x="533400" y="4914275"/>
            <a:ext cx="4198454" cy="1446550"/>
          </a:xfrm>
          <a:prstGeom prst="rect">
            <a:avLst/>
          </a:prstGeom>
          <a:solidFill>
            <a:schemeClr val="accent5">
              <a:lumMod val="40000"/>
              <a:lumOff val="60000"/>
            </a:schemeClr>
          </a:solidFill>
          <a:scene3d>
            <a:camera prst="orthographicFront"/>
            <a:lightRig rig="threePt" dir="t"/>
          </a:scene3d>
          <a:sp3d>
            <a:bevelT prst="relaxedInset"/>
          </a:sp3d>
        </p:spPr>
        <p:txBody>
          <a:bodyPr wrap="square" rtlCol="0">
            <a:spAutoFit/>
          </a:bodyPr>
          <a:lstStyle/>
          <a:p>
            <a:r>
              <a:rPr lang="en-US" sz="3200" dirty="0">
                <a:latin typeface="SutonnyMJ" pitchFamily="2" charset="0"/>
              </a:rPr>
              <a:t>‡</a:t>
            </a:r>
            <a:r>
              <a:rPr lang="en-US" sz="3200" dirty="0" err="1">
                <a:latin typeface="SutonnyMJ" pitchFamily="2" charset="0"/>
              </a:rPr>
              <a:t>gvt</a:t>
            </a:r>
            <a:r>
              <a:rPr lang="en-US" sz="3200" dirty="0">
                <a:latin typeface="SutonnyMJ" pitchFamily="2" charset="0"/>
              </a:rPr>
              <a:t> </a:t>
            </a:r>
            <a:r>
              <a:rPr lang="en-US" sz="3200" dirty="0" err="1">
                <a:latin typeface="SutonnyMJ" pitchFamily="2" charset="0"/>
              </a:rPr>
              <a:t>Avey</a:t>
            </a:r>
            <a:r>
              <a:rPr lang="en-US" sz="3200" dirty="0">
                <a:latin typeface="SutonnyMJ" pitchFamily="2" charset="0"/>
              </a:rPr>
              <a:t> </a:t>
            </a:r>
            <a:r>
              <a:rPr lang="en-US" sz="3200" dirty="0" err="1">
                <a:latin typeface="SutonnyMJ" pitchFamily="2" charset="0"/>
              </a:rPr>
              <a:t>mvC</a:t>
            </a:r>
            <a:r>
              <a:rPr lang="en-US" sz="3200" dirty="0">
                <a:latin typeface="SutonnyMJ" pitchFamily="2" charset="0"/>
              </a:rPr>
              <a:t>`</a:t>
            </a:r>
          </a:p>
          <a:p>
            <a:r>
              <a:rPr lang="en-US" sz="3200" dirty="0" err="1" smtClean="0">
                <a:latin typeface="SutonnyMJ" pitchFamily="2" charset="0"/>
              </a:rPr>
              <a:t>cÖfvlK</a:t>
            </a:r>
            <a:r>
              <a:rPr lang="en-US" sz="3200" dirty="0" smtClean="0">
                <a:latin typeface="SutonnyMJ" pitchFamily="2" charset="0"/>
              </a:rPr>
              <a:t>-</a:t>
            </a:r>
            <a:r>
              <a:rPr lang="bn-BD" sz="3200" dirty="0" smtClean="0">
                <a:latin typeface="NikoshBAN" pitchFamily="2" charset="0"/>
                <a:cs typeface="NikoshBAN" pitchFamily="2" charset="0"/>
              </a:rPr>
              <a:t>যুক্তিবিদ্যা</a:t>
            </a:r>
          </a:p>
          <a:p>
            <a:r>
              <a:rPr lang="en-US" sz="2400" dirty="0" err="1" smtClean="0">
                <a:latin typeface="SutonnyMJ" pitchFamily="2" charset="0"/>
              </a:rPr>
              <a:t>h‡kvi</a:t>
            </a:r>
            <a:r>
              <a:rPr lang="en-US" sz="2400" dirty="0" smtClean="0">
                <a:latin typeface="SutonnyMJ" pitchFamily="2" charset="0"/>
              </a:rPr>
              <a:t> </a:t>
            </a:r>
            <a:r>
              <a:rPr lang="en-US" sz="2400" dirty="0" err="1">
                <a:latin typeface="SutonnyMJ" pitchFamily="2" charset="0"/>
              </a:rPr>
              <a:t>wk¶v</a:t>
            </a:r>
            <a:r>
              <a:rPr lang="en-US" sz="2400" dirty="0">
                <a:latin typeface="SutonnyMJ" pitchFamily="2" charset="0"/>
              </a:rPr>
              <a:t> †</a:t>
            </a:r>
            <a:r>
              <a:rPr lang="en-US" sz="2400" dirty="0" err="1">
                <a:latin typeface="SutonnyMJ" pitchFamily="2" charset="0"/>
              </a:rPr>
              <a:t>evW</a:t>
            </a:r>
            <a:r>
              <a:rPr lang="en-US" sz="2400" dirty="0">
                <a:latin typeface="SutonnyMJ" pitchFamily="2" charset="0"/>
              </a:rPr>
              <a:t>© </a:t>
            </a:r>
            <a:r>
              <a:rPr lang="en-US" sz="2400" dirty="0" err="1">
                <a:latin typeface="SutonnyMJ" pitchFamily="2" charset="0"/>
              </a:rPr>
              <a:t>g‡Wj</a:t>
            </a:r>
            <a:r>
              <a:rPr lang="en-US" sz="2400" dirty="0">
                <a:latin typeface="SutonnyMJ" pitchFamily="2" charset="0"/>
              </a:rPr>
              <a:t> ¯‹</a:t>
            </a:r>
            <a:r>
              <a:rPr lang="en-US" sz="2400" dirty="0" err="1">
                <a:latin typeface="SutonnyMJ" pitchFamily="2" charset="0"/>
              </a:rPr>
              <a:t>zj</a:t>
            </a:r>
            <a:r>
              <a:rPr lang="en-US" sz="2400" dirty="0">
                <a:latin typeface="SutonnyMJ" pitchFamily="2" charset="0"/>
              </a:rPr>
              <a:t> GÛ </a:t>
            </a:r>
            <a:r>
              <a:rPr lang="en-US" sz="2400" dirty="0" err="1">
                <a:latin typeface="SutonnyMJ" pitchFamily="2" charset="0"/>
              </a:rPr>
              <a:t>K‡jR</a:t>
            </a:r>
            <a:endParaRPr lang="en-US" sz="2400" dirty="0">
              <a:latin typeface="SutonnyMJ" pitchFamily="2" charset="0"/>
            </a:endParaRPr>
          </a:p>
        </p:txBody>
      </p:sp>
      <p:pic>
        <p:nvPicPr>
          <p:cNvPr id="2" name="Picture 2" descr="I:\ \Picture\IMG173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371600"/>
            <a:ext cx="3657600" cy="4876800"/>
          </a:xfrm>
          <a:prstGeom prst="roundRect">
            <a:avLst>
              <a:gd name="adj" fmla="val 8594"/>
            </a:avLst>
          </a:prstGeom>
          <a:solidFill>
            <a:srgbClr val="FFFFFF">
              <a:shade val="85000"/>
            </a:srgbClr>
          </a:solidFill>
          <a:ln>
            <a:solidFill>
              <a:schemeClr val="accent2">
                <a:lumMod val="40000"/>
                <a:lumOff val="60000"/>
              </a:schemeClr>
            </a:solidFill>
          </a:ln>
          <a:effectLst>
            <a:glow rad="228600">
              <a:schemeClr val="accent2">
                <a:satMod val="175000"/>
                <a:alpha val="40000"/>
              </a:schemeClr>
            </a:glow>
            <a:reflection blurRad="12700" stA="38000" endPos="28000" dist="5000" dir="5400000" sy="-100000" algn="bl" rotWithShape="0"/>
          </a:effectLst>
          <a:scene3d>
            <a:camera prst="orthographicFront"/>
            <a:lightRig rig="threePt" dir="t"/>
          </a:scene3d>
          <a:sp3d>
            <a:bevelT prst="angle"/>
          </a:sp3d>
          <a:extLst/>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0335052">
            <a:off x="1018139" y="1715153"/>
            <a:ext cx="3228975"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64112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381000" y="228600"/>
            <a:ext cx="8305800" cy="990600"/>
          </a:xfrm>
          <a:prstGeom prst="downArrow">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chemeClr val="tx1"/>
                </a:solidFill>
                <a:latin typeface="NikoshBAN" panose="02000000000000000000" pitchFamily="2" charset="0"/>
                <a:cs typeface="NikoshBAN" panose="02000000000000000000" pitchFamily="2" charset="0"/>
              </a:rPr>
              <a:t>পাঠ পরিচিতি </a:t>
            </a:r>
            <a:endParaRPr lang="en-US" sz="48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0" y="1447800"/>
            <a:ext cx="2438400" cy="2362200"/>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chemeClr val="tx1"/>
                </a:solidFill>
                <a:latin typeface="NikoshBAN" panose="02000000000000000000" pitchFamily="2" charset="0"/>
                <a:cs typeface="NikoshBAN" panose="02000000000000000000" pitchFamily="2" charset="0"/>
              </a:rPr>
              <a:t>যুক্তিবিদ্যা</a:t>
            </a:r>
            <a:endParaRPr lang="en-US" sz="54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3276600" y="1447800"/>
            <a:ext cx="5410200" cy="5029200"/>
          </a:xfrm>
          <a:prstGeom prst="rect">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a:solidFill>
                  <a:schemeClr val="tx1"/>
                </a:solidFill>
                <a:latin typeface="NikoshBAN" panose="02000000000000000000" pitchFamily="2" charset="0"/>
                <a:cs typeface="NikoshBAN" panose="02000000000000000000" pitchFamily="2" charset="0"/>
              </a:rPr>
              <a:t>বিষয়ঃ </a:t>
            </a:r>
            <a:r>
              <a:rPr lang="en-US" sz="7200" b="1" dirty="0" err="1">
                <a:solidFill>
                  <a:schemeClr val="tx1"/>
                </a:solidFill>
                <a:latin typeface="NikoshBAN" panose="02000000000000000000" pitchFamily="2" charset="0"/>
                <a:cs typeface="NikoshBAN" panose="02000000000000000000" pitchFamily="2" charset="0"/>
              </a:rPr>
              <a:t>যুক্তিবিদ্যা</a:t>
            </a:r>
            <a:endParaRPr lang="en-US" sz="72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৬ষ্ঠ </a:t>
            </a:r>
            <a:r>
              <a:rPr lang="en-US" sz="3600" b="1" dirty="0" err="1" smtClean="0">
                <a:solidFill>
                  <a:schemeClr val="tx1"/>
                </a:solidFill>
                <a:latin typeface="NikoshBAN" panose="02000000000000000000" pitchFamily="2" charset="0"/>
                <a:cs typeface="NikoshBAN" panose="02000000000000000000" pitchFamily="2" charset="0"/>
              </a:rPr>
              <a:t>অধ্যায়</a:t>
            </a:r>
            <a:r>
              <a:rPr lang="en-US" sz="3600" b="1" dirty="0" smtClean="0">
                <a:solidFill>
                  <a:schemeClr val="tx1"/>
                </a:solidFill>
                <a:latin typeface="NikoshBAN" panose="02000000000000000000" pitchFamily="2" charset="0"/>
                <a:cs typeface="NikoshBAN" panose="02000000000000000000" pitchFamily="2" charset="0"/>
              </a:rPr>
              <a:t> </a:t>
            </a:r>
            <a:r>
              <a:rPr lang="bn-BD" sz="3600" b="1" dirty="0">
                <a:solidFill>
                  <a:schemeClr val="tx1"/>
                </a:solidFill>
                <a:latin typeface="NikoshBAN" panose="02000000000000000000" pitchFamily="2" charset="0"/>
                <a:cs typeface="NikoshBAN" panose="02000000000000000000" pitchFamily="2" charset="0"/>
              </a:rPr>
              <a:t>-</a:t>
            </a:r>
            <a:r>
              <a:rPr lang="en-US" sz="3600" b="1" dirty="0" err="1" smtClean="0">
                <a:solidFill>
                  <a:schemeClr val="tx1"/>
                </a:solidFill>
                <a:latin typeface="NikoshBAN" panose="02000000000000000000" pitchFamily="2" charset="0"/>
                <a:cs typeface="NikoshBAN" panose="02000000000000000000" pitchFamily="2" charset="0"/>
              </a:rPr>
              <a:t>পাঠ</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a:solidFill>
                  <a:schemeClr val="tx1"/>
                </a:solidFill>
                <a:latin typeface="NikoshBAN" panose="02000000000000000000" pitchFamily="2" charset="0"/>
                <a:cs typeface="NikoshBAN" panose="02000000000000000000" pitchFamily="2" charset="0"/>
              </a:rPr>
              <a:t>নং</a:t>
            </a:r>
            <a:r>
              <a:rPr lang="en-US" sz="3600" b="1" dirty="0">
                <a:solidFill>
                  <a:schemeClr val="tx1"/>
                </a:solidFill>
                <a:latin typeface="NikoshBAN" panose="02000000000000000000" pitchFamily="2" charset="0"/>
                <a:cs typeface="NikoshBAN" panose="02000000000000000000" pitchFamily="2" charset="0"/>
              </a:rPr>
              <a:t>- </a:t>
            </a:r>
            <a:r>
              <a:rPr lang="bn-BD" sz="3600" b="1" dirty="0" smtClean="0">
                <a:solidFill>
                  <a:schemeClr val="tx1"/>
                </a:solidFill>
                <a:latin typeface="NikoshBAN" panose="02000000000000000000" pitchFamily="2" charset="0"/>
                <a:cs typeface="NikoshBAN" panose="02000000000000000000" pitchFamily="2" charset="0"/>
              </a:rPr>
              <a:t>১</a:t>
            </a:r>
            <a:endParaRPr lang="en-US" sz="3600" b="1" dirty="0">
              <a:solidFill>
                <a:schemeClr val="tx1"/>
              </a:solidFill>
              <a:latin typeface="NikoshBAN" panose="02000000000000000000" pitchFamily="2" charset="0"/>
              <a:cs typeface="NikoshBAN" panose="02000000000000000000" pitchFamily="2" charset="0"/>
            </a:endParaRPr>
          </a:p>
          <a:p>
            <a:pPr algn="ctr"/>
            <a:r>
              <a:rPr lang="bn-BD" sz="3600" b="1" dirty="0">
                <a:solidFill>
                  <a:schemeClr val="tx1"/>
                </a:solidFill>
                <a:latin typeface="NikoshBAN" panose="02000000000000000000" pitchFamily="2" charset="0"/>
                <a:cs typeface="NikoshBAN" panose="02000000000000000000" pitchFamily="2" charset="0"/>
              </a:rPr>
              <a:t>শ্রেনীঃ </a:t>
            </a:r>
            <a:r>
              <a:rPr lang="en-US" sz="3600" b="1" dirty="0" err="1">
                <a:solidFill>
                  <a:schemeClr val="tx1"/>
                </a:solidFill>
                <a:latin typeface="NikoshBAN" panose="02000000000000000000" pitchFamily="2" charset="0"/>
                <a:cs typeface="NikoshBAN" panose="02000000000000000000" pitchFamily="2" charset="0"/>
              </a:rPr>
              <a:t>একাদশ</a:t>
            </a:r>
            <a:endParaRPr lang="bn-BD" sz="36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সময়ঃ </a:t>
            </a:r>
            <a:r>
              <a:rPr lang="bn-BD" sz="3600" b="1" dirty="0">
                <a:solidFill>
                  <a:schemeClr val="tx1"/>
                </a:solidFill>
                <a:latin typeface="NikoshBAN" panose="02000000000000000000" pitchFamily="2" charset="0"/>
                <a:cs typeface="NikoshBAN" panose="02000000000000000000" pitchFamily="2" charset="0"/>
              </a:rPr>
              <a:t>৫০ মিনিট</a:t>
            </a:r>
          </a:p>
          <a:p>
            <a:pPr algn="ctr"/>
            <a:r>
              <a:rPr lang="bn-BD" sz="3600" b="1" dirty="0" smtClean="0">
                <a:solidFill>
                  <a:schemeClr val="tx1"/>
                </a:solidFill>
                <a:latin typeface="NikoshBAN" panose="02000000000000000000" pitchFamily="2" charset="0"/>
                <a:cs typeface="NikoshBAN" panose="02000000000000000000" pitchFamily="2" charset="0"/>
              </a:rPr>
              <a:t>তারিখঃ</a:t>
            </a:r>
            <a:endParaRPr lang="en-US" sz="3600" b="1" dirty="0">
              <a:solidFill>
                <a:schemeClr val="tx1"/>
              </a:solidFill>
              <a:latin typeface="NikoshBAN" panose="02000000000000000000" pitchFamily="2" charset="0"/>
              <a:cs typeface="NikoshBAN" panose="02000000000000000000" pitchFamily="2" charset="0"/>
            </a:endParaRPr>
          </a:p>
          <a:p>
            <a:pPr algn="ctr"/>
            <a:endParaRPr lang="en-US" sz="3200" b="1" dirty="0">
              <a:solidFill>
                <a:schemeClr val="tx1"/>
              </a:solidFill>
            </a:endParaRPr>
          </a:p>
        </p:txBody>
      </p:sp>
    </p:spTree>
    <p:extLst>
      <p:ext uri="{BB962C8B-B14F-4D97-AF65-F5344CB8AC3E}">
        <p14:creationId xmlns:p14="http://schemas.microsoft.com/office/powerpoint/2010/main" val="50503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down)">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xit" presetSubtype="0" fill="hold" grpId="1" nodeType="clickEffect">
                                  <p:stCondLst>
                                    <p:cond delay="0"/>
                                  </p:stCondLst>
                                  <p:childTnLst>
                                    <p:animEffect transition="out" filter="wedge">
                                      <p:cBhvr>
                                        <p:cTn id="51" dur="2000"/>
                                        <p:tgtEl>
                                          <p:spTgt spid="4">
                                            <p:txEl>
                                              <p:pRg st="0" end="0"/>
                                            </p:txEl>
                                          </p:spTgt>
                                        </p:tgtEl>
                                      </p:cBhvr>
                                    </p:animEffect>
                                    <p:set>
                                      <p:cBhvr>
                                        <p:cTn id="52" dur="1" fill="hold">
                                          <p:stCondLst>
                                            <p:cond delay="1999"/>
                                          </p:stCondLst>
                                        </p:cTn>
                                        <p:tgtEl>
                                          <p:spTgt spid="4">
                                            <p:txEl>
                                              <p:pRg st="0" end="0"/>
                                            </p:txEl>
                                          </p:spTgt>
                                        </p:tgtEl>
                                        <p:attrNameLst>
                                          <p:attrName>style.visibility</p:attrName>
                                        </p:attrNameLst>
                                      </p:cBhvr>
                                      <p:to>
                                        <p:strVal val="hidden"/>
                                      </p:to>
                                    </p:set>
                                  </p:childTnLst>
                                </p:cTn>
                              </p:par>
                              <p:par>
                                <p:cTn id="53" presetID="20" presetClass="exit" presetSubtype="0" fill="hold" grpId="1" nodeType="withEffect">
                                  <p:stCondLst>
                                    <p:cond delay="0"/>
                                  </p:stCondLst>
                                  <p:childTnLst>
                                    <p:animEffect transition="out" filter="wedge">
                                      <p:cBhvr>
                                        <p:cTn id="54" dur="2000"/>
                                        <p:tgtEl>
                                          <p:spTgt spid="4">
                                            <p:bg/>
                                          </p:spTgt>
                                        </p:tgtEl>
                                      </p:cBhvr>
                                    </p:animEffect>
                                    <p:set>
                                      <p:cBhvr>
                                        <p:cTn id="55" dur="1" fill="hold">
                                          <p:stCondLst>
                                            <p:cond delay="1999"/>
                                          </p:stCondLst>
                                        </p:cTn>
                                        <p:tgtEl>
                                          <p:spTgt spid="4">
                                            <p:bg/>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0" presetClass="exit" presetSubtype="0" fill="hold" grpId="1" nodeType="clickEffect">
                                  <p:stCondLst>
                                    <p:cond delay="0"/>
                                  </p:stCondLst>
                                  <p:childTnLst>
                                    <p:animEffect transition="out" filter="wedge">
                                      <p:cBhvr>
                                        <p:cTn id="59" dur="2000"/>
                                        <p:tgtEl>
                                          <p:spTgt spid="3">
                                            <p:txEl>
                                              <p:pRg st="0" end="0"/>
                                            </p:txEl>
                                          </p:spTgt>
                                        </p:tgtEl>
                                      </p:cBhvr>
                                    </p:animEffect>
                                    <p:set>
                                      <p:cBhvr>
                                        <p:cTn id="60" dur="1" fill="hold">
                                          <p:stCondLst>
                                            <p:cond delay="1999"/>
                                          </p:stCondLst>
                                        </p:cTn>
                                        <p:tgtEl>
                                          <p:spTgt spid="3">
                                            <p:txEl>
                                              <p:pRg st="0" end="0"/>
                                            </p:txEl>
                                          </p:spTgt>
                                        </p:tgtEl>
                                        <p:attrNameLst>
                                          <p:attrName>style.visibility</p:attrName>
                                        </p:attrNameLst>
                                      </p:cBhvr>
                                      <p:to>
                                        <p:strVal val="hidden"/>
                                      </p:to>
                                    </p:set>
                                  </p:childTnLst>
                                </p:cTn>
                              </p:par>
                              <p:par>
                                <p:cTn id="61" presetID="20" presetClass="exit" presetSubtype="0" fill="hold" grpId="1" nodeType="withEffect">
                                  <p:stCondLst>
                                    <p:cond delay="0"/>
                                  </p:stCondLst>
                                  <p:childTnLst>
                                    <p:animEffect transition="out" filter="wedge">
                                      <p:cBhvr>
                                        <p:cTn id="62" dur="2000"/>
                                        <p:tgtEl>
                                          <p:spTgt spid="3">
                                            <p:txEl>
                                              <p:pRg st="1" end="1"/>
                                            </p:txEl>
                                          </p:spTgt>
                                        </p:tgtEl>
                                      </p:cBhvr>
                                    </p:animEffect>
                                    <p:set>
                                      <p:cBhvr>
                                        <p:cTn id="63" dur="1" fill="hold">
                                          <p:stCondLst>
                                            <p:cond delay="1999"/>
                                          </p:stCondLst>
                                        </p:cTn>
                                        <p:tgtEl>
                                          <p:spTgt spid="3">
                                            <p:txEl>
                                              <p:pRg st="1" end="1"/>
                                            </p:txEl>
                                          </p:spTgt>
                                        </p:tgtEl>
                                        <p:attrNameLst>
                                          <p:attrName>style.visibility</p:attrName>
                                        </p:attrNameLst>
                                      </p:cBhvr>
                                      <p:to>
                                        <p:strVal val="hidden"/>
                                      </p:to>
                                    </p:set>
                                  </p:childTnLst>
                                </p:cTn>
                              </p:par>
                              <p:par>
                                <p:cTn id="64" presetID="20" presetClass="exit" presetSubtype="0" fill="hold" grpId="1" nodeType="withEffect">
                                  <p:stCondLst>
                                    <p:cond delay="0"/>
                                  </p:stCondLst>
                                  <p:childTnLst>
                                    <p:animEffect transition="out" filter="wedge">
                                      <p:cBhvr>
                                        <p:cTn id="65" dur="2000"/>
                                        <p:tgtEl>
                                          <p:spTgt spid="3">
                                            <p:txEl>
                                              <p:pRg st="2" end="2"/>
                                            </p:txEl>
                                          </p:spTgt>
                                        </p:tgtEl>
                                      </p:cBhvr>
                                    </p:animEffect>
                                    <p:set>
                                      <p:cBhvr>
                                        <p:cTn id="66" dur="1" fill="hold">
                                          <p:stCondLst>
                                            <p:cond delay="1999"/>
                                          </p:stCondLst>
                                        </p:cTn>
                                        <p:tgtEl>
                                          <p:spTgt spid="3">
                                            <p:txEl>
                                              <p:pRg st="2" end="2"/>
                                            </p:txEl>
                                          </p:spTgt>
                                        </p:tgtEl>
                                        <p:attrNameLst>
                                          <p:attrName>style.visibility</p:attrName>
                                        </p:attrNameLst>
                                      </p:cBhvr>
                                      <p:to>
                                        <p:strVal val="hidden"/>
                                      </p:to>
                                    </p:set>
                                  </p:childTnLst>
                                </p:cTn>
                              </p:par>
                              <p:par>
                                <p:cTn id="67" presetID="20" presetClass="exit" presetSubtype="0" fill="hold" grpId="1" nodeType="withEffect">
                                  <p:stCondLst>
                                    <p:cond delay="0"/>
                                  </p:stCondLst>
                                  <p:childTnLst>
                                    <p:animEffect transition="out" filter="wedge">
                                      <p:cBhvr>
                                        <p:cTn id="68" dur="2000"/>
                                        <p:tgtEl>
                                          <p:spTgt spid="3">
                                            <p:txEl>
                                              <p:pRg st="3" end="3"/>
                                            </p:txEl>
                                          </p:spTgt>
                                        </p:tgtEl>
                                      </p:cBhvr>
                                    </p:animEffect>
                                    <p:set>
                                      <p:cBhvr>
                                        <p:cTn id="69" dur="1" fill="hold">
                                          <p:stCondLst>
                                            <p:cond delay="1999"/>
                                          </p:stCondLst>
                                        </p:cTn>
                                        <p:tgtEl>
                                          <p:spTgt spid="3">
                                            <p:txEl>
                                              <p:pRg st="3" end="3"/>
                                            </p:txEl>
                                          </p:spTgt>
                                        </p:tgtEl>
                                        <p:attrNameLst>
                                          <p:attrName>style.visibility</p:attrName>
                                        </p:attrNameLst>
                                      </p:cBhvr>
                                      <p:to>
                                        <p:strVal val="hidden"/>
                                      </p:to>
                                    </p:set>
                                  </p:childTnLst>
                                </p:cTn>
                              </p:par>
                              <p:par>
                                <p:cTn id="70" presetID="20" presetClass="exit" presetSubtype="0" fill="hold" grpId="1" nodeType="withEffect">
                                  <p:stCondLst>
                                    <p:cond delay="0"/>
                                  </p:stCondLst>
                                  <p:childTnLst>
                                    <p:animEffect transition="out" filter="wedge">
                                      <p:cBhvr>
                                        <p:cTn id="71" dur="2000"/>
                                        <p:tgtEl>
                                          <p:spTgt spid="3">
                                            <p:txEl>
                                              <p:pRg st="4" end="4"/>
                                            </p:txEl>
                                          </p:spTgt>
                                        </p:tgtEl>
                                      </p:cBhvr>
                                    </p:animEffect>
                                    <p:set>
                                      <p:cBhvr>
                                        <p:cTn id="72" dur="1" fill="hold">
                                          <p:stCondLst>
                                            <p:cond delay="1999"/>
                                          </p:stCondLst>
                                        </p:cTn>
                                        <p:tgtEl>
                                          <p:spTgt spid="3">
                                            <p:txEl>
                                              <p:pRg st="4" end="4"/>
                                            </p:txEl>
                                          </p:spTgt>
                                        </p:tgtEl>
                                        <p:attrNameLst>
                                          <p:attrName>style.visibility</p:attrName>
                                        </p:attrNameLst>
                                      </p:cBhvr>
                                      <p:to>
                                        <p:strVal val="hidden"/>
                                      </p:to>
                                    </p:set>
                                  </p:childTnLst>
                                </p:cTn>
                              </p:par>
                              <p:par>
                                <p:cTn id="73" presetID="20" presetClass="exit" presetSubtype="0" fill="hold" grpId="1" nodeType="withEffect">
                                  <p:stCondLst>
                                    <p:cond delay="0"/>
                                  </p:stCondLst>
                                  <p:childTnLst>
                                    <p:animEffect transition="out" filter="wedge">
                                      <p:cBhvr>
                                        <p:cTn id="74" dur="2000"/>
                                        <p:tgtEl>
                                          <p:spTgt spid="3">
                                            <p:bg/>
                                          </p:spTgt>
                                        </p:tgtEl>
                                      </p:cBhvr>
                                    </p:animEffect>
                                    <p:set>
                                      <p:cBhvr>
                                        <p:cTn id="75" dur="1" fill="hold">
                                          <p:stCondLst>
                                            <p:cond delay="1999"/>
                                          </p:stCondLst>
                                        </p:cTn>
                                        <p:tgtEl>
                                          <p:spTgt spid="3">
                                            <p:bg/>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0" presetClass="exit" presetSubtype="0" fill="hold" grpId="1" nodeType="clickEffect">
                                  <p:stCondLst>
                                    <p:cond delay="0"/>
                                  </p:stCondLst>
                                  <p:childTnLst>
                                    <p:animEffect transition="out" filter="wedge">
                                      <p:cBhvr>
                                        <p:cTn id="79" dur="2000"/>
                                        <p:tgtEl>
                                          <p:spTgt spid="2"/>
                                        </p:tgtEl>
                                      </p:cBhvr>
                                    </p:animEffect>
                                    <p:set>
                                      <p:cBhvr>
                                        <p:cTn id="8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2" grpId="0" animBg="1"/>
      <p:bldP spid="2" grpId="1" animBg="1"/>
      <p:bldP spid="3" grpId="0" animBg="1"/>
      <p:bldP spid="3"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838200" y="0"/>
            <a:ext cx="7315200" cy="1219200"/>
          </a:xfrm>
          <a:prstGeom prst="cloud">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a:solidFill>
                  <a:schemeClr val="bg1"/>
                </a:solidFill>
              </a:rPr>
              <a:t>পাঠ </a:t>
            </a:r>
            <a:r>
              <a:rPr lang="bn-BD" sz="4800" b="1" dirty="0" smtClean="0">
                <a:solidFill>
                  <a:schemeClr val="bg1"/>
                </a:solidFill>
              </a:rPr>
              <a:t>ঘোষণা</a:t>
            </a:r>
            <a:endParaRPr lang="en-US" sz="4800" b="1" dirty="0">
              <a:solidFill>
                <a:schemeClr val="bg1"/>
              </a:solidFill>
            </a:endParaRPr>
          </a:p>
        </p:txBody>
      </p:sp>
      <p:sp>
        <p:nvSpPr>
          <p:cNvPr id="8" name="Right Arrow 7"/>
          <p:cNvSpPr/>
          <p:nvPr/>
        </p:nvSpPr>
        <p:spPr>
          <a:xfrm>
            <a:off x="0" y="1905000"/>
            <a:ext cx="3276600" cy="1981200"/>
          </a:xfrm>
          <a:prstGeom prst="rightArrow">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rgbClr val="FFFF00"/>
                </a:solidFill>
                <a:latin typeface="NikoshBAN" panose="02000000000000000000" pitchFamily="2" charset="0"/>
                <a:cs typeface="NikoshBAN" panose="02000000000000000000" pitchFamily="2" charset="0"/>
              </a:rPr>
              <a:t>শি</a:t>
            </a:r>
            <a:r>
              <a:rPr lang="en-US" sz="6600" dirty="0" err="1">
                <a:solidFill>
                  <a:srgbClr val="FFFF00"/>
                </a:solidFill>
                <a:latin typeface="NikoshBAN" panose="02000000000000000000" pitchFamily="2" charset="0"/>
                <a:cs typeface="NikoshBAN" panose="02000000000000000000" pitchFamily="2" charset="0"/>
              </a:rPr>
              <a:t>রো</a:t>
            </a:r>
            <a:r>
              <a:rPr lang="bn-BD" sz="6600" dirty="0" smtClean="0">
                <a:solidFill>
                  <a:srgbClr val="FFFF00"/>
                </a:solidFill>
                <a:latin typeface="NikoshBAN" panose="02000000000000000000" pitchFamily="2" charset="0"/>
                <a:cs typeface="NikoshBAN" panose="02000000000000000000" pitchFamily="2" charset="0"/>
              </a:rPr>
              <a:t>নাম</a:t>
            </a:r>
            <a:endParaRPr lang="en-US" sz="6600" dirty="0">
              <a:solidFill>
                <a:srgbClr val="FFFF00"/>
              </a:solidFill>
              <a:latin typeface="NikoshBAN" panose="02000000000000000000" pitchFamily="2" charset="0"/>
              <a:cs typeface="NikoshBAN" panose="02000000000000000000" pitchFamily="2" charset="0"/>
            </a:endParaRPr>
          </a:p>
        </p:txBody>
      </p:sp>
      <p:sp>
        <p:nvSpPr>
          <p:cNvPr id="9" name="Flowchart: Alternate Process 8"/>
          <p:cNvSpPr/>
          <p:nvPr/>
        </p:nvSpPr>
        <p:spPr>
          <a:xfrm>
            <a:off x="3297382" y="1752600"/>
            <a:ext cx="5867400" cy="4953000"/>
          </a:xfrm>
          <a:prstGeom prst="flowChartAlternateProcess">
            <a:avLst/>
          </a:prstGeom>
          <a:blipFill dpi="0" rotWithShape="1">
            <a:blip r:embed="rId4">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solidFill>
                  <a:srgbClr val="FF0000"/>
                </a:solidFill>
                <a:latin typeface="NikoshBAN" panose="02000000000000000000" pitchFamily="2" charset="0"/>
                <a:cs typeface="NikoshBAN" panose="02000000000000000000" pitchFamily="2" charset="0"/>
              </a:rPr>
              <a:t>ব্যাখ্যা</a:t>
            </a:r>
            <a:endParaRPr lang="en-US" sz="72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774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heel(1)">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7">
                                            <p:txEl>
                                              <p:pRg st="0" end="0"/>
                                            </p:txEl>
                                          </p:spTgt>
                                        </p:tgtEl>
                                      </p:cBhvr>
                                    </p:animEffect>
                                    <p:set>
                                      <p:cBhvr>
                                        <p:cTn id="37" dur="1" fill="hold">
                                          <p:stCondLst>
                                            <p:cond delay="1999"/>
                                          </p:stCondLst>
                                        </p:cTn>
                                        <p:tgtEl>
                                          <p:spTgt spid="7">
                                            <p:txEl>
                                              <p:pRg st="0" end="0"/>
                                            </p:txEl>
                                          </p:spTgt>
                                        </p:tgtEl>
                                        <p:attrNameLst>
                                          <p:attrName>style.visibility</p:attrName>
                                        </p:attrNameLst>
                                      </p:cBhvr>
                                      <p:to>
                                        <p:strVal val="hidden"/>
                                      </p:to>
                                    </p:set>
                                  </p:childTnLst>
                                </p:cTn>
                              </p:par>
                              <p:par>
                                <p:cTn id="38" presetID="20" presetClass="exit" presetSubtype="0" fill="hold" grpId="1" nodeType="withEffect">
                                  <p:stCondLst>
                                    <p:cond delay="0"/>
                                  </p:stCondLst>
                                  <p:childTnLst>
                                    <p:animEffect transition="out" filter="wedge">
                                      <p:cBhvr>
                                        <p:cTn id="39" dur="2000"/>
                                        <p:tgtEl>
                                          <p:spTgt spid="7">
                                            <p:bg/>
                                          </p:spTgt>
                                        </p:tgtEl>
                                      </p:cBhvr>
                                    </p:animEffect>
                                    <p:set>
                                      <p:cBhvr>
                                        <p:cTn id="40" dur="1" fill="hold">
                                          <p:stCondLst>
                                            <p:cond delay="1999"/>
                                          </p:stCondLst>
                                        </p:cTn>
                                        <p:tgtEl>
                                          <p:spTgt spid="7">
                                            <p:bg/>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0" presetClass="exit" presetSubtype="0" fill="hold" grpId="1" nodeType="clickEffect">
                                  <p:stCondLst>
                                    <p:cond delay="0"/>
                                  </p:stCondLst>
                                  <p:childTnLst>
                                    <p:animEffect transition="out" filter="wedge">
                                      <p:cBhvr>
                                        <p:cTn id="44" dur="2000"/>
                                        <p:tgtEl>
                                          <p:spTgt spid="8">
                                            <p:txEl>
                                              <p:pRg st="0" end="0"/>
                                            </p:txEl>
                                          </p:spTgt>
                                        </p:tgtEl>
                                      </p:cBhvr>
                                    </p:animEffect>
                                    <p:set>
                                      <p:cBhvr>
                                        <p:cTn id="45" dur="1" fill="hold">
                                          <p:stCondLst>
                                            <p:cond delay="1999"/>
                                          </p:stCondLst>
                                        </p:cTn>
                                        <p:tgtEl>
                                          <p:spTgt spid="8">
                                            <p:txEl>
                                              <p:pRg st="0" end="0"/>
                                            </p:txEl>
                                          </p:spTgt>
                                        </p:tgtEl>
                                        <p:attrNameLst>
                                          <p:attrName>style.visibility</p:attrName>
                                        </p:attrNameLst>
                                      </p:cBhvr>
                                      <p:to>
                                        <p:strVal val="hidden"/>
                                      </p:to>
                                    </p:set>
                                  </p:childTnLst>
                                </p:cTn>
                              </p:par>
                              <p:par>
                                <p:cTn id="46" presetID="20" presetClass="exit" presetSubtype="0" fill="hold" grpId="1" nodeType="withEffect">
                                  <p:stCondLst>
                                    <p:cond delay="0"/>
                                  </p:stCondLst>
                                  <p:childTnLst>
                                    <p:animEffect transition="out" filter="wedge">
                                      <p:cBhvr>
                                        <p:cTn id="47" dur="2000"/>
                                        <p:tgtEl>
                                          <p:spTgt spid="8">
                                            <p:bg/>
                                          </p:spTgt>
                                        </p:tgtEl>
                                      </p:cBhvr>
                                    </p:animEffect>
                                    <p:set>
                                      <p:cBhvr>
                                        <p:cTn id="48" dur="1" fill="hold">
                                          <p:stCondLst>
                                            <p:cond delay="1999"/>
                                          </p:stCondLst>
                                        </p:cTn>
                                        <p:tgtEl>
                                          <p:spTgt spid="8">
                                            <p:bg/>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0" presetClass="exit" presetSubtype="0" fill="hold" grpId="1" nodeType="clickEffect">
                                  <p:stCondLst>
                                    <p:cond delay="0"/>
                                  </p:stCondLst>
                                  <p:childTnLst>
                                    <p:animEffect transition="out" filter="wedge">
                                      <p:cBhvr>
                                        <p:cTn id="52" dur="2000"/>
                                        <p:tgtEl>
                                          <p:spTgt spid="9">
                                            <p:txEl>
                                              <p:pRg st="0" end="0"/>
                                            </p:txEl>
                                          </p:spTgt>
                                        </p:tgtEl>
                                      </p:cBhvr>
                                    </p:animEffect>
                                    <p:set>
                                      <p:cBhvr>
                                        <p:cTn id="53" dur="1" fill="hold">
                                          <p:stCondLst>
                                            <p:cond delay="1999"/>
                                          </p:stCondLst>
                                        </p:cTn>
                                        <p:tgtEl>
                                          <p:spTgt spid="9">
                                            <p:txEl>
                                              <p:pRg st="0" end="0"/>
                                            </p:txEl>
                                          </p:spTgt>
                                        </p:tgtEl>
                                        <p:attrNameLst>
                                          <p:attrName>style.visibility</p:attrName>
                                        </p:attrNameLst>
                                      </p:cBhvr>
                                      <p:to>
                                        <p:strVal val="hidden"/>
                                      </p:to>
                                    </p:set>
                                  </p:childTnLst>
                                </p:cTn>
                              </p:par>
                              <p:par>
                                <p:cTn id="54" presetID="20" presetClass="exit" presetSubtype="0" fill="hold" grpId="1" nodeType="withEffect">
                                  <p:stCondLst>
                                    <p:cond delay="0"/>
                                  </p:stCondLst>
                                  <p:childTnLst>
                                    <p:animEffect transition="out" filter="wedge">
                                      <p:cBhvr>
                                        <p:cTn id="55" dur="2000"/>
                                        <p:tgtEl>
                                          <p:spTgt spid="9">
                                            <p:bg/>
                                          </p:spTgt>
                                        </p:tgtEl>
                                      </p:cBhvr>
                                    </p:animEffect>
                                    <p:set>
                                      <p:cBhvr>
                                        <p:cTn id="56" dur="1" fill="hold">
                                          <p:stCondLst>
                                            <p:cond delay="19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build="allAtOnce" animBg="1"/>
      <p:bldP spid="8" grpId="0" animBg="1"/>
      <p:bldP spid="8" grpId="1" build="allAtOnce" animBg="1"/>
      <p:bldP spid="9" grpId="0" animBg="1"/>
      <p:bldP spid="9"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411357"/>
            <a:ext cx="7414708" cy="3491948"/>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sz="2800" dirty="0">
                <a:latin typeface="NikoshBAN" pitchFamily="2" charset="0"/>
                <a:cs typeface="NikoshBAN" pitchFamily="2" charset="0"/>
              </a:rPr>
              <a:t>ব্যাখ্যার ইংরেজি প্রতিশব্দ হলো Explanation.   ইংরেজি   Explanation শব্দের  ল্যাটিন শব্দ   Explano থেকে উদ্ভূত।  Explano শব্দটির রয়েছে দুটি অংশ।  যথা,  Exএবং plano. Ex শব্দের অর্থ হচ্ছে  Out of  বা পূর্বাবস্থা এবং   plano শব্দের অর্থ হচ্ছে  to wake plain   বা সহজ করা। সুতরাং শব্দের অর্থগত দিক থেকে ব্যাখ্যা বলতে বোঝায় কোন পূর্বাবস্থাকে সহজ বা সুস্পষ্টরূপে প্রকাশ করা বা উপস্থাপন করা।</a:t>
            </a:r>
            <a:endParaRPr lang="en-US" sz="2800" dirty="0">
              <a:latin typeface="NikoshBAN" pitchFamily="2" charset="0"/>
              <a:cs typeface="NikoshBAN" pitchFamily="2" charset="0"/>
            </a:endParaRPr>
          </a:p>
          <a:p>
            <a:pPr marL="68580" indent="0">
              <a:buNone/>
            </a:pPr>
            <a:r>
              <a:rPr lang="en-US" sz="2800" dirty="0">
                <a:latin typeface="NikoshBAN" pitchFamily="2" charset="0"/>
                <a:cs typeface="NikoshBAN" pitchFamily="2" charset="0"/>
              </a:rPr>
              <a:t> </a:t>
            </a:r>
            <a:endParaRPr lang="bn-BD" sz="2800" dirty="0" smtClean="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কোন </a:t>
            </a:r>
            <a:r>
              <a:rPr lang="bn-BD" sz="2800" dirty="0">
                <a:latin typeface="NikoshBAN" pitchFamily="2" charset="0"/>
                <a:cs typeface="NikoshBAN" pitchFamily="2" charset="0"/>
              </a:rPr>
              <a:t>জটিল, দুর্বোধ্য ও অস্পষ্ট বা রহস্যময় ঘটনাকে সুস্পষ্ট, সহজবোধ্য এবং সকলের বোধগম্য করে তুলে ধরাকেই বলা হয় ব্যাখ্যা।</a:t>
            </a:r>
            <a:endParaRPr lang="en-US" sz="2800" dirty="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353186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bn-BD" dirty="0">
                <a:latin typeface="NikoshBAN" pitchFamily="2" charset="0"/>
                <a:cs typeface="NikoshBAN" pitchFamily="2" charset="0"/>
              </a:rPr>
              <a:t>ব্যাখ্যার </a:t>
            </a:r>
            <a:r>
              <a:rPr lang="bn-BD" dirty="0" smtClean="0">
                <a:latin typeface="NikoshBAN" pitchFamily="2" charset="0"/>
                <a:cs typeface="NikoshBAN" pitchFamily="2" charset="0"/>
              </a:rPr>
              <a:t>বৈশিষ্ট্য</a:t>
            </a:r>
            <a:endParaRPr lang="en-US" dirty="0"/>
          </a:p>
        </p:txBody>
      </p:sp>
      <p:sp>
        <p:nvSpPr>
          <p:cNvPr id="3" name="Content Placeholder 2"/>
          <p:cNvSpPr>
            <a:spLocks noGrp="1"/>
          </p:cNvSpPr>
          <p:nvPr>
            <p:ph idx="1"/>
          </p:nvPr>
        </p:nvSpPr>
        <p:spPr>
          <a:xfrm>
            <a:off x="1066800" y="1371600"/>
            <a:ext cx="7414708" cy="3508977"/>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dirty="0" smtClean="0">
                <a:latin typeface="NikoshBAN" pitchFamily="2" charset="0"/>
                <a:cs typeface="NikoshBAN" pitchFamily="2" charset="0"/>
              </a:rPr>
              <a:t>১</a:t>
            </a:r>
            <a:r>
              <a:rPr lang="bn-BD" dirty="0">
                <a:latin typeface="NikoshBAN" pitchFamily="2" charset="0"/>
                <a:cs typeface="NikoshBAN" pitchFamily="2" charset="0"/>
              </a:rPr>
              <a:t>. ব্যাখ্যা কোন সাধারণ নিয়ম সম্পর্কে হতে পারে। আবার বিশেষ বিষয় বা ঘটনা সম্পর্কেও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ব্যাখ্যা কোন সাধারণ নিয়ম প্রতিষ্ঠার উদ্দেশ্য হতে পারে। আবার সাধারণ বা ব্যাপকতর নিয়মের অধীন কোন কম ব্যাপক নিয়ম বা নির্দিষ্ট কোন বিষয় সম্পর্কে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৩. অস্পষ্ট, দুর্বোধ্য বা রহস্যময় কোন বিষয়কে স্পষ্ট বা সহজবোধ্য ধারণা করার চেষ্টা করা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৪. ঘটনার প্রকৃত কারণ বা নিয়ন্ত্রণকারী শক্তি সম্পর্কে স্পষ্ট ধারণা দেওয়া হয়।</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৫. ব্যাখ্যাকারীর অবস্থান, বোধশক্তি বা স্থান-কাল-পাত্রভেদে ব্যাখ্যা বিভিন্ন রকম হতে পারে।</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৬. ব্যাখ্যা যথার্থ হতে পারে আবার ভ্রান্তও হতে পারে।</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977423"/>
            <a:ext cx="7414708" cy="3508977"/>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sz="2800" dirty="0">
                <a:latin typeface="NikoshBAN" pitchFamily="2" charset="0"/>
                <a:cs typeface="NikoshBAN" pitchFamily="2" charset="0"/>
              </a:rPr>
              <a:t>ব্যাখ্যার প্রকারভেদ</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ব্যাখ্যাকে দুইভাগে ভাগ করা হয়। যথা,</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১. বৈজ্ঞানিক ব্যাখ্যা</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লৌকিক ব্যাখ্যা</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dirty="0">
                <a:latin typeface="NikoshBAN" pitchFamily="2" charset="0"/>
                <a:cs typeface="NikoshBAN" pitchFamily="2" charset="0"/>
              </a:rPr>
              <a:t>১. বৈজ্ঞানিক ব্যাখ্যা:প্রকৃতির নিয়মকানুন অনুযায়ী ঘটনাবলীর কার্যকারণ সম্পর্ক আবিষ্কার করে কোন ঘটনার ব্যাখ্যা প্রদান করাই হচ্ছে বৈজ্ঞানিক ব্যাখ্যা।</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জড়বস্তু ভূমিতে পতনের কারণ ব্যাখ্যার জন্য নিউটন মাধ্যাকর্ষনের নিয়মটিকে প্রকল্পের আকারে অনুমান করেন। এরপর তিনি ঘটনাকে জোয়ার-ভাটা, গ্রহ-নক্ষত্র এর গতিবিধি ইত্যাদি বিষয়ের সাথে সংযুক্ত করেন। সবশেষে তিনি এদের সবগুলোকে মাধ্যাকর্ষণ নিয়মের অধীন এনে আলোচ্য বিষয়টির ব্যাখ্যা প্রদান করেন।</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২. লৌকিক ব্যাখ্যা: যে ব্যাখ্যায় অদৃশ্য বা অপ্রাকৃতিক কোন শক্তির আশ্রয় নিয়ে কোন ঘটনা সম্পর্কে ব্যাখ্যা প্রদান করা হয় তাকে লৌকিক ব্যাখ্যা বলে।</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ওলাবিবির আবির্ভাবের কারনেই কলেরা রোগ হয়।</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bn-BD" dirty="0">
                <a:latin typeface="NikoshBAN" pitchFamily="2" charset="0"/>
                <a:cs typeface="NikoshBAN" pitchFamily="2" charset="0"/>
              </a:rPr>
              <a:t>বৈজ্ঞানিক ব্যাখ্যার </a:t>
            </a:r>
            <a:r>
              <a:rPr lang="bn-BD" dirty="0" smtClean="0">
                <a:latin typeface="NikoshBAN" pitchFamily="2" charset="0"/>
                <a:cs typeface="NikoshBAN" pitchFamily="2" charset="0"/>
              </a:rPr>
              <a:t>বৈশিষ্ট্য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5"/>
          </a:lnRef>
          <a:fillRef idx="2">
            <a:schemeClr val="accent5"/>
          </a:fillRef>
          <a:effectRef idx="1">
            <a:schemeClr val="accent5"/>
          </a:effectRef>
          <a:fontRef idx="minor">
            <a:schemeClr val="dk1"/>
          </a:fontRef>
        </p:style>
        <p:txBody>
          <a:bodyPr>
            <a:noAutofit/>
          </a:bodyPr>
          <a:lstStyle/>
          <a:p>
            <a:pPr marL="68580" indent="0">
              <a:buNone/>
            </a:pPr>
            <a:r>
              <a:rPr lang="bn-BD" sz="2800" dirty="0" smtClean="0">
                <a:latin typeface="NikoshBAN" pitchFamily="2" charset="0"/>
                <a:cs typeface="NikoshBAN" pitchFamily="2" charset="0"/>
              </a:rPr>
              <a:t>১</a:t>
            </a:r>
            <a:r>
              <a:rPr lang="bn-BD" sz="2800" dirty="0">
                <a:latin typeface="NikoshBAN" pitchFamily="2" charset="0"/>
                <a:cs typeface="NikoshBAN" pitchFamily="2" charset="0"/>
              </a:rPr>
              <a:t>. প্রাকৃতিক জগতে কোন একটি ঘটনা বুঝতে গেলে ঘটনার কারণ কী তা আমাদের নির্ধারণ করতে হয়।</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সব বৈজ্ঞানিক ব্যাখ্যাতেই একটি কথা ধরে নিতে হয় যে, কোন একটি বৈজ্ঞানিক বিধি বা নিয়মকেই ভ্যাখ্যা করতে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৩. ব্যাখ্যা দানের প্রচেষ্টাস এক জায়গায় ধামাতে হবে, যেখানে সূত্রগুলো আরো ব্যাপক ও মৌলিক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৪. বৈজ্ঞানিক ব্যাখ্যার ক্ষেত্রে নিয়মকেই প্রধান্য দিতে হবে।</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৫. বিজ্ঞানের সার্বিক বিষয়গুলো যা আমাদের অভিজ্ঞতাকে বেশি প্রাধান্য দিতে হবে।</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1073</TotalTime>
  <Words>701</Words>
  <Application>Microsoft Office PowerPoint</Application>
  <PresentationFormat>On-screen Show (4:3)</PresentationFormat>
  <Paragraphs>68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Century Gothic</vt:lpstr>
      <vt:lpstr>NikoshBAN</vt:lpstr>
      <vt:lpstr>SutonnyMJ</vt:lpstr>
      <vt:lpstr>Vrinda</vt:lpstr>
      <vt:lpstr>Wingdings 2</vt:lpstr>
      <vt:lpstr>Austin</vt:lpstr>
      <vt:lpstr>PowerPoint Presentation</vt:lpstr>
      <vt:lpstr>PowerPoint Presentation</vt:lpstr>
      <vt:lpstr>PowerPoint Presentation</vt:lpstr>
      <vt:lpstr>PowerPoint Presentation</vt:lpstr>
      <vt:lpstr>ব্যাখ্যা </vt:lpstr>
      <vt:lpstr>ব্যাখ্যার বৈশিষ্ট্য</vt:lpstr>
      <vt:lpstr>ব্যাখ্যা </vt:lpstr>
      <vt:lpstr>ব্যাখ্যা </vt:lpstr>
      <vt:lpstr>বৈজ্ঞানিক ব্যাখ্যার বৈশিষ্ট্য </vt:lpstr>
      <vt:lpstr>লৌকিক ব্যাখ্যার বৈশিষ্ট্য </vt:lpstr>
      <vt:lpstr>বৈজ্ঞানিক ব্যাখ্যা ও লৌকিক ব্যাখ্যার পার্থক্য </vt:lpstr>
      <vt:lpstr>বৈজ্ঞানিক ব্যাখ্যা ও লৌকিক ব্যাখ্যার পার্থক্য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 Laptop</dc:creator>
  <cp:lastModifiedBy>jsmsc</cp:lastModifiedBy>
  <cp:revision>114</cp:revision>
  <dcterms:created xsi:type="dcterms:W3CDTF">2016-01-27T05:27:11Z</dcterms:created>
  <dcterms:modified xsi:type="dcterms:W3CDTF">2017-05-19T00:43:55Z</dcterms:modified>
</cp:coreProperties>
</file>