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888" r:id="rId2"/>
  </p:sldMasterIdLst>
  <p:notesMasterIdLst>
    <p:notesMasterId r:id="rId22"/>
  </p:notesMasterIdLst>
  <p:sldIdLst>
    <p:sldId id="301" r:id="rId3"/>
    <p:sldId id="276" r:id="rId4"/>
    <p:sldId id="273" r:id="rId5"/>
    <p:sldId id="284" r:id="rId6"/>
    <p:sldId id="290" r:id="rId7"/>
    <p:sldId id="291" r:id="rId8"/>
    <p:sldId id="292" r:id="rId9"/>
    <p:sldId id="293" r:id="rId10"/>
    <p:sldId id="294" r:id="rId11"/>
    <p:sldId id="295" r:id="rId12"/>
    <p:sldId id="281" r:id="rId13"/>
    <p:sldId id="282" r:id="rId14"/>
    <p:sldId id="283" r:id="rId15"/>
    <p:sldId id="285" r:id="rId16"/>
    <p:sldId id="287" r:id="rId17"/>
    <p:sldId id="300" r:id="rId18"/>
    <p:sldId id="272" r:id="rId19"/>
    <p:sldId id="275" r:id="rId20"/>
    <p:sldId id="263" r:id="rId21"/>
  </p:sldIdLst>
  <p:sldSz cx="9144000" cy="5715000" type="screen16x10"/>
  <p:notesSz cx="9144000" cy="6858000"/>
  <p:defaultTextStyle>
    <a:defPPr>
      <a:defRPr lang="en-US"/>
    </a:defPPr>
    <a:lvl1pPr marL="0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21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85" d="100"/>
          <a:sy n="85" d="100"/>
        </p:scale>
        <p:origin x="936" y="6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4EB29-6FF5-446E-B3AF-7E6591222D0E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514350"/>
            <a:ext cx="4114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AF6DC-A90D-4EF1-BF2D-790AD181C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07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18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48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8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637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03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7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3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07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99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17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7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96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29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8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0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4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0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2"/>
            <a:ext cx="2133600" cy="3042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4B9B-3D90-4084-B31E-FBE4DB8320CE}" type="datetimeFigureOut">
              <a:rPr lang="en-US" smtClean="0"/>
              <a:pPr/>
              <a:t>5/19/2017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2"/>
            <a:ext cx="2895600" cy="3042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2"/>
            <a:ext cx="2133600" cy="3042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slow">
    <p:plus/>
  </p:transition>
  <p:timing>
    <p:tnLst>
      <p:par>
        <p:cTn id="1" dur="indefinite" restart="never" nodeType="tmRoot"/>
      </p:par>
    </p:tnLst>
  </p:timing>
  <p:txStyles>
    <p:titleStyle>
      <a:lvl1pPr algn="ctr" defTabSz="9143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0" indent="-285739" algn="l" defTabSz="91436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8" indent="-228591" algn="l" defTabSz="91436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3"/>
            <a:ext cx="8229600" cy="3771636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13232"/>
              <a:t>19/05/2017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13232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2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713232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462" indent="-267462" algn="l" defTabSz="71323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9501" indent="-222885" algn="l" defTabSz="71323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156" indent="-178308" algn="l" defTabSz="71323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indent="-178308" algn="l" defTabSz="71323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388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153400" cy="1371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b="1" dirty="0" err="1"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স্বা</a:t>
            </a:r>
            <a:r>
              <a:rPr lang="as-IN" sz="7200" b="1" dirty="0">
                <a:solidFill>
                  <a:srgbClr val="FF0000"/>
                </a:solidFill>
                <a:latin typeface="TonnyMJ " pitchFamily="2" charset="0"/>
                <a:cs typeface="SutonnyMJ" pitchFamily="2" charset="0"/>
              </a:rPr>
              <a:t>গতম</a:t>
            </a:r>
            <a:endParaRPr lang="en-US" sz="7200" b="1" dirty="0">
              <a:solidFill>
                <a:srgbClr val="FF0000"/>
              </a:solidFill>
              <a:latin typeface="TonnyMJ 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57700"/>
            <a:ext cx="8001000" cy="1257300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endParaRPr lang="en-US" sz="28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as-IN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যুক্তিবিদ্যা 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২য়</a:t>
            </a:r>
            <a:r>
              <a:rPr lang="as-IN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পত্র</a:t>
            </a:r>
          </a:p>
          <a:p>
            <a:r>
              <a:rPr lang="en-US" sz="2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দ্বা</a:t>
            </a:r>
            <a:r>
              <a:rPr lang="as-IN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দশ</a:t>
            </a:r>
            <a:r>
              <a:rPr lang="as-IN" sz="28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মানবিক বিভাগ</a:t>
            </a:r>
            <a:endParaRPr lang="en-US" sz="48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images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409700"/>
            <a:ext cx="35052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44734677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11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9042"/>
            <a:ext cx="8229600" cy="45339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আংশিক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আংশিক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অজ্ঞতাই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সংঘটনের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মাত্রা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নির্ধারণের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মাপকাঠি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কেননা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আংশিক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অজ্ঞতার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মাত্রাই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বুঝিয়ে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কখন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জানা-অজানার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মধ্যস্থিত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দোদুল্যমানতাই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প্রকৃতিগত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10698919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11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5339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যুক্তিবিদ্যায়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রয়েছে।যুক্তিবিদ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জেভন্স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‘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সম্পূর্ণভাবে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আত্মগত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নির্ভরশীল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ব্যাপারের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বিশ্বাসের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মাত্রার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’।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কার্ভেথ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রীড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বিশ্বাসী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‘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আত্মগত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;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বস্তুগত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সবসময়ই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বস্তুগত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’।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কার্ভেথ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রীড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মতের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নিম্নের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যুক্তিগুলো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ইপস্থাপন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6829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11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5339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প্রথমত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মানসিক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বিশ্বাস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বিশ্বাস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কখনো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ভগ্নাংশের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চাকরি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চাকরির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প্রতিযোগিতা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পরীক্ষায়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অংশগ্রহণ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পরীক্ষায়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উত্তীর্ণ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মৌখিক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পরীক্ষা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এসেছি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কিছুক্ষণ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ডাকবে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তারপর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ডাকা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গেল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এভাবে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একেকটি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ঘোষণার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ভাবছি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পরেরটিই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চাকরিটি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পেয়ে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ইতিমধ্যে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অনেকের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গেল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অথচ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এখনো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ডাকা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এখণ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যতই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আসছে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রোল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ডাকার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ততই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বাড়ছে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3802276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11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5339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দ্বিতীয়ত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বিশ্বাস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একইরূপ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বাস্তবতার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সামঞ্জস্যপূর্ণ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বিশ্বাস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একান্তই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চিন্তাধারার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সমন্বয়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একারণেই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বিশ্বাস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মতেই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রকম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শ্মশানের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চাদনী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রাতে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যাওয়ার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কাপড়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চোপড়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অনেকেই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বিশ্বাস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প্রেতাত্মা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এগুলোর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কোনিট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3802276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11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5339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তৃতীয়ত: কেবলমাত্র মানুষের মনের অবস্থার উপর সম্ভাবনা নির্ভর করে না, এটি অভিজ্ঞতার উপরও নির্ভরশীল। তাই সম্ভাবনার বিষয়টি অভিজ্ঞতার সাথে ঘনিষ্ঠ সম্পর্কে আবদ্ধ।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সম্ভাব্যতা আরোহের উপর আর আরোহ বাস্তব অভিজ্ঞতার উপর নির্ভরশীল বলে সম্ভাবনার ভিত্তি আত্মগত হতে পারে না।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চতুর্থত: শুধুমাত্র বিশ্বাস সম্ভাবনার ভিত্তি হতে পারে না। কেননা বিশ্বাস প্রবণতার সাথে সম্ভাবনার কোন সম্পর্ক নাও থাকতে পারে। কিন্তু সম্ভাবনার সাথে তথ্যের সম্পর্ক বর্তমান।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3094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11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5339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পঞ্চমত: সম্ভাবনা যদি আত্মগত হতো তাহলে এটি যুক্তিবিদ্যার আলোচ্য বিষয় না হয়ে মনোবিজ্ঞানের আলোচনার অন্তর্গত হতো। তাই সম্ভাবনা যেহেতু যুক্তিবিদ্যার আলোচ্য বিষয় সেহেতু এটিকে বস্তুগত বলে স্বীকার করে নিতে হয়।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 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সুতরাং বলা যায় যে, সম্ভাবনার ভিত্তি শুধু আত্মগত নয়; বরং আত্মগত ও বস্তুগত দুটি দিকই রয়েছে। সম্ভাবনার আত্মগত ভিত্তি হলো বিশ্বাস। আর বস্তুগত ভিত্তি হলো প্রতক্ষণলব্ধ অভিজ্ঞতা।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3094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11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en-US" sz="2800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সম্ভাব্যতার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সম্ভাব্যতা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উপ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নির্ভরশীল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কিনা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5339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নির্ভরশীল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নির্ভরশীল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কিছুই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ভরপুর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দাড়িয়ে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আছে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নির্ভরশীল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নিশ্চয়তা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বহন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আরোহ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অনুমানে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16050181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5029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s-IN" sz="5400" b="1" dirty="0">
                <a:latin typeface="NikoshBAN" pitchFamily="2" charset="0"/>
                <a:cs typeface="NikoshBAN" pitchFamily="2" charset="0"/>
              </a:rPr>
              <a:t>উন্ম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ু</a:t>
            </a:r>
            <a:r>
              <a:rPr lang="as-IN" sz="5400" b="1" dirty="0">
                <a:latin typeface="NikoshBAN" pitchFamily="2" charset="0"/>
                <a:cs typeface="NikoshBAN" pitchFamily="2" charset="0"/>
              </a:rPr>
              <a:t>ক্ত প্রশ্ন যুক্তি</a:t>
            </a:r>
            <a:r>
              <a:rPr lang="as-IN" sz="5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5400" b="1" dirty="0">
                <a:latin typeface="SutonnyMJ" pitchFamily="2" charset="0"/>
                <a:cs typeface="SutonnyMJ" pitchFamily="2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Open Question Argument</a:t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77109" y="1841500"/>
            <a:ext cx="90170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1"/>
          <p:cNvGrpSpPr/>
          <p:nvPr/>
        </p:nvGrpSpPr>
        <p:grpSpPr>
          <a:xfrm>
            <a:off x="838201" y="723900"/>
            <a:ext cx="7889402" cy="4603568"/>
            <a:chOff x="685800" y="304800"/>
            <a:chExt cx="7889402" cy="2735915"/>
          </a:xfrm>
        </p:grpSpPr>
        <p:sp>
          <p:nvSpPr>
            <p:cNvPr id="4" name="Can 3"/>
            <p:cNvSpPr/>
            <p:nvPr/>
          </p:nvSpPr>
          <p:spPr>
            <a:xfrm>
              <a:off x="2222503" y="762000"/>
              <a:ext cx="4571999" cy="1027914"/>
            </a:xfrm>
            <a:prstGeom prst="can">
              <a:avLst>
                <a:gd name="adj" fmla="val 1647"/>
              </a:avLst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s-IN" sz="7200" b="1" spc="-15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বাড়ীর কাজ</a:t>
              </a:r>
              <a:endParaRPr lang="en-US" sz="72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941"/>
            <a:stretch/>
          </p:blipFill>
          <p:spPr>
            <a:xfrm>
              <a:off x="685800" y="304800"/>
              <a:ext cx="2228851" cy="1752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941"/>
            <a:stretch/>
          </p:blipFill>
          <p:spPr>
            <a:xfrm>
              <a:off x="6248400" y="304800"/>
              <a:ext cx="2286000" cy="1752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2" name="Rectangle 1"/>
            <p:cNvSpPr/>
            <p:nvPr/>
          </p:nvSpPr>
          <p:spPr>
            <a:xfrm>
              <a:off x="752930" y="2682511"/>
              <a:ext cx="7822272" cy="3582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5800" y="3543301"/>
            <a:ext cx="8153400" cy="646327"/>
          </a:xfrm>
          <a:prstGeom prst="rect">
            <a:avLst/>
          </a:prstGeom>
          <a:solidFill>
            <a:srgbClr val="FF0000"/>
          </a:solidFill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   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সম্ভাব্যতা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আকস্মিকতার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পড়ে আসবে।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972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8136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4" descr="PE01561_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181100"/>
            <a:ext cx="8305800" cy="4038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206500"/>
            <a:ext cx="5257800" cy="2540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0" tIns="35661" rIns="71320" bIns="35661" anchor="ctr"/>
          <a:lstStyle/>
          <a:p>
            <a:pPr algn="ctr" defTabSz="713203">
              <a:defRPr/>
            </a:pPr>
            <a:endParaRPr lang="en-US" sz="25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064000"/>
            <a:ext cx="8534400" cy="1270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0" tIns="35661" rIns="71320" bIns="35661" anchor="ctr"/>
          <a:lstStyle/>
          <a:p>
            <a:pPr algn="ctr" defTabSz="713203"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460500"/>
            <a:ext cx="4994564" cy="20320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71320" tIns="35661" rIns="71320" bIns="35661"/>
          <a:lstStyle/>
          <a:p>
            <a:pPr defTabSz="713203"/>
            <a:r>
              <a:rPr lang="bn-BD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3100" dirty="0">
              <a:solidFill>
                <a:srgbClr val="FFFF00"/>
              </a:solidFill>
              <a:latin typeface="SutonnyMJ" pitchFamily="2" charset="0"/>
            </a:endParaRPr>
          </a:p>
          <a:p>
            <a:pPr defTabSz="713203"/>
            <a:r>
              <a:rPr lang="bn-BD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100" dirty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31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defTabSz="713203"/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200" dirty="0">
              <a:solidFill>
                <a:srgbClr val="FFFF00"/>
              </a:solidFill>
              <a:latin typeface="SutonnyMJ" pitchFamily="2" charset="0"/>
            </a:endParaRPr>
          </a:p>
          <a:p>
            <a:pPr defTabSz="713203" eaLnBrk="0" hangingPunct="0"/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G1299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206500"/>
            <a:ext cx="2286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xplosion 1 7"/>
          <p:cNvSpPr/>
          <p:nvPr/>
        </p:nvSpPr>
        <p:spPr>
          <a:xfrm>
            <a:off x="2302004" y="-332826"/>
            <a:ext cx="3420999" cy="1518513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lIns="71320" tIns="35661" rIns="71320" bIns="35661" rtlCol="0" anchor="ctr"/>
          <a:lstStyle/>
          <a:p>
            <a:pPr algn="ctr" defTabSz="713203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50459"/>
            <a:ext cx="3676650" cy="1336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2577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86740"/>
            <a:ext cx="8382000" cy="26517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48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আজকের আলোচ্য বিষয়</a:t>
            </a:r>
            <a:r>
              <a:rPr lang="as-IN" sz="8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80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43300"/>
            <a:ext cx="8458200" cy="1600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3">
              <a:buNone/>
            </a:pPr>
            <a:r>
              <a:rPr lang="en-US" sz="8000" dirty="0" err="1">
                <a:latin typeface="NikoshBAN" pitchFamily="2" charset="0"/>
                <a:cs typeface="NikoshBAN" pitchFamily="2" charset="0"/>
              </a:rPr>
              <a:t>সম্ভাবনার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ভিত্তি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11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সম্ভাব্যতা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9042"/>
            <a:ext cx="8229600" cy="45339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যেটির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ঘটা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অবহিত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অবগত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কীনস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‘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বচন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সংগৃহীত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সাক্ষ্য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প্রমাণের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বিষয়গত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সম্বন্ধ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সাক্ষ্য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প্রমাণের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বৃদ্ধির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বচনের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সম্ভাব্যতা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পরিমাপযোগ্য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’।</a:t>
            </a:r>
          </a:p>
        </p:txBody>
      </p:sp>
    </p:spTree>
    <p:extLst>
      <p:ext uri="{BB962C8B-B14F-4D97-AF65-F5344CB8AC3E}">
        <p14:creationId xmlns:p14="http://schemas.microsoft.com/office/powerpoint/2010/main" val="191215112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11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সম্ভাব্যতা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9042"/>
            <a:ext cx="8229600" cy="45339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সম্ভাব্যতা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বিষয়টির যৌক্তিক আলোচনার সূত্রপাত ঘটেছিল সপ্তদশ শতাব্দীর প্রায় মধ্যভাগে। বিজ্ঞানী গ্যালিলিও দু এক জায়গায় মন্তব্য করলেও বস্তুত: সম্ভাব্যতা তত্ত্বের বিশ্লেষণের প্রথম সূচনা হয়েছিল প্যাসকেল (১৬২৩-১৬৬২) এবং ফারমা (১৬০১-১৬৬৫) নামে দুইজন প্রখ্যাত বিজ্ঞানীর পত্র আলাপের মধ্য দিয়ে সম্ভাব্যতা তত্ত্বের  প্রাথমিক ভিত্তি রচিত হয়। পরবর্তীতে গণিতবিদ বারনৌলি ৯১৬৫৪-১৭০৫) এবং জ্যোতির্বিজ্ঞানী ল্যাপ্লাস সম্ভাব্যতা তত্ত্বের সুদূরপ্রসারী প্রভাব বিস্তার করে এই তত্ত্ব সমকালীন যুক্তিবিদ্যায় গুরুত্ব স্থান অধিকার করে।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94991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11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9042"/>
            <a:ext cx="8229600" cy="45339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লৌকিক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কথাটি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ঘটনাটি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মাত্রায়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আকাশে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মেঘের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ঘনঘটা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ছেলেকে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এখর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বাইরে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যাওয়া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অধিকমাত্রায়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নিদর্দেশ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90537684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11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9042"/>
            <a:ext cx="8229600" cy="45339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জ্ঞানের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সীমাবদ্ধতার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যথার্থ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জ্ঞানের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অভাবে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সববিষয়ে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নির্ভুল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সক্ষম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গরমের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হঠা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ঠান্ডা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বাতাস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দূরে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কোথায়ও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বৃষ্টি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৩.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সতর্কতামূলক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যিনি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বক্তব্যটি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সতর্কতার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যথন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তিনিই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কাজটি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90537684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811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9042"/>
            <a:ext cx="8229600" cy="45339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৪.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বিজ্ঞানসম্মত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প্রকল্প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মতবাদকেও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বিবেচনা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বিজ্ঞানী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আইনস্টাইনের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স্বরূপ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‘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ফোটেম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তত্ত্ব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যথার্থ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ডারউইনের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বিবর্তনবাদ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৫.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গ্রহণযোগ্য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অঞ্চালে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কলেরা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রোগে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১০০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লোকের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মৃত্যুর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দাড়াবে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90537684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11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/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9042"/>
            <a:ext cx="8229600" cy="45339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৬.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মাত্রাটি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নিশ্চয়তার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স্তরে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পৌছে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মুদ্রকে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ছুড়ে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পিঠ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স্তরের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মাত্রাটি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দাড়ায়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১:২।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৭.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সম্ভাব্যতার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গাণিতিক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মাত্রাটি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অনিশ্চয়তা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এ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যাওয়ার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ঢাকায়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পৌছানোর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অনিশ্চিত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কেননা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দিনই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যাওয়ার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৯৯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বিস্তৃত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10698919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</TotalTime>
  <Words>1071</Words>
  <Application>Microsoft Office PowerPoint</Application>
  <PresentationFormat>On-screen Show (16:10)</PresentationFormat>
  <Paragraphs>68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NikoshBAN</vt:lpstr>
      <vt:lpstr>SutonnyEMJ</vt:lpstr>
      <vt:lpstr>SutonnyMJ</vt:lpstr>
      <vt:lpstr>Times New Roman</vt:lpstr>
      <vt:lpstr>TonnyMJ </vt:lpstr>
      <vt:lpstr>Office Theme</vt:lpstr>
      <vt:lpstr>3_Office Theme</vt:lpstr>
      <vt:lpstr>স্বাগতম</vt:lpstr>
      <vt:lpstr>PowerPoint Presentation</vt:lpstr>
      <vt:lpstr>আজকের আলোচ্য বিষয়:</vt:lpstr>
      <vt:lpstr>সম্ভাব্যতা</vt:lpstr>
      <vt:lpstr>সম্ভাব্যতা</vt:lpstr>
      <vt:lpstr>সম্ভাব্যতার প্রকৃতি</vt:lpstr>
      <vt:lpstr>সম্ভাব্যতার প্রকৃতি</vt:lpstr>
      <vt:lpstr>সম্ভাব্যতার প্রকৃতি</vt:lpstr>
      <vt:lpstr>সম্ভাব্যতার প্রকৃতি</vt:lpstr>
      <vt:lpstr>সম্ভাব্যতার প্রকৃতি</vt:lpstr>
      <vt:lpstr>সম্ভাবনার ভিত্তি</vt:lpstr>
      <vt:lpstr>সম্ভাবনার ভিত্তি</vt:lpstr>
      <vt:lpstr>সম্ভাবনার ভিত্তি</vt:lpstr>
      <vt:lpstr>সম্ভাবনার ভিত্তি</vt:lpstr>
      <vt:lpstr>সম্ভাবনার ভিত্তি</vt:lpstr>
      <vt:lpstr>আরোহ সম্ভাব্যতার উপর না সম্ভাব্যতা আরোহের উপ নির্ভরশীল কিনা</vt:lpstr>
      <vt:lpstr>উন্মুক্ত প্রশ্ন যুক্তি  Open Question Argument ?</vt:lpstr>
      <vt:lpstr>PowerPoint Presentation</vt:lpstr>
      <vt:lpstr>সবাইকে 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bcpsc</dc:creator>
  <cp:lastModifiedBy>jsmsc</cp:lastModifiedBy>
  <cp:revision>272</cp:revision>
  <dcterms:created xsi:type="dcterms:W3CDTF">2015-01-15T15:51:54Z</dcterms:created>
  <dcterms:modified xsi:type="dcterms:W3CDTF">2017-05-19T01:41:17Z</dcterms:modified>
</cp:coreProperties>
</file>