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8"/>
  </p:notesMasterIdLst>
  <p:sldIdLst>
    <p:sldId id="256" r:id="rId2"/>
    <p:sldId id="273" r:id="rId3"/>
    <p:sldId id="258" r:id="rId4"/>
    <p:sldId id="262" r:id="rId5"/>
    <p:sldId id="265" r:id="rId6"/>
    <p:sldId id="284" r:id="rId7"/>
    <p:sldId id="285" r:id="rId8"/>
    <p:sldId id="286" r:id="rId9"/>
    <p:sldId id="287" r:id="rId10"/>
    <p:sldId id="288" r:id="rId11"/>
    <p:sldId id="289" r:id="rId12"/>
    <p:sldId id="266" r:id="rId13"/>
    <p:sldId id="267" r:id="rId14"/>
    <p:sldId id="264" r:id="rId15"/>
    <p:sldId id="268" r:id="rId16"/>
    <p:sldId id="269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326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38574F-3EFF-4733-8DB6-C748533369C2}" type="datetimeFigureOut">
              <a:rPr lang="en-US" smtClean="0"/>
              <a:pPr/>
              <a:t>5/20/2017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D15157-5950-4646-BDAC-14021D81C8E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6500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D15157-5950-4646-BDAC-14021D81C8E8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3925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19D679-24D6-4E9F-B604-7E1CF43B23AF}" type="datetimeFigureOut">
              <a:rPr lang="en-US" smtClean="0"/>
              <a:pPr/>
              <a:t>5/20/2017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D3DAAF-440D-4C80-91EE-678E910A677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19D679-24D6-4E9F-B604-7E1CF43B23AF}" type="datetimeFigureOut">
              <a:rPr lang="en-US" smtClean="0"/>
              <a:pPr/>
              <a:t>5/20/2017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D3DAAF-440D-4C80-91EE-678E910A67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19D679-24D6-4E9F-B604-7E1CF43B23AF}" type="datetimeFigureOut">
              <a:rPr lang="en-US" smtClean="0"/>
              <a:pPr/>
              <a:t>5/20/2017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D3DAAF-440D-4C80-91EE-678E910A67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19D679-24D6-4E9F-B604-7E1CF43B23AF}" type="datetimeFigureOut">
              <a:rPr lang="en-US" smtClean="0"/>
              <a:pPr/>
              <a:t>5/20/2017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D3DAAF-440D-4C80-91EE-678E910A67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19D679-24D6-4E9F-B604-7E1CF43B23AF}" type="datetimeFigureOut">
              <a:rPr lang="en-US" smtClean="0"/>
              <a:pPr/>
              <a:t>5/20/2017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D3DAAF-440D-4C80-91EE-678E910A677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19D679-24D6-4E9F-B604-7E1CF43B23AF}" type="datetimeFigureOut">
              <a:rPr lang="en-US" smtClean="0"/>
              <a:pPr/>
              <a:t>5/20/2017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D3DAAF-440D-4C80-91EE-678E910A67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19D679-24D6-4E9F-B604-7E1CF43B23AF}" type="datetimeFigureOut">
              <a:rPr lang="en-US" smtClean="0"/>
              <a:pPr/>
              <a:t>5/20/2017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D3DAAF-440D-4C80-91EE-678E910A677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19D679-24D6-4E9F-B604-7E1CF43B23AF}" type="datetimeFigureOut">
              <a:rPr lang="en-US" smtClean="0"/>
              <a:pPr/>
              <a:t>5/20/2017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D3DAAF-440D-4C80-91EE-678E910A67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19D679-24D6-4E9F-B604-7E1CF43B23AF}" type="datetimeFigureOut">
              <a:rPr lang="en-US" smtClean="0"/>
              <a:pPr/>
              <a:t>5/20/2017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D3DAAF-440D-4C80-91EE-678E910A67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19D679-24D6-4E9F-B604-7E1CF43B23AF}" type="datetimeFigureOut">
              <a:rPr lang="en-US" smtClean="0"/>
              <a:pPr/>
              <a:t>5/20/2017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D3DAAF-440D-4C80-91EE-678E910A67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6019D679-24D6-4E9F-B604-7E1CF43B23AF}" type="datetimeFigureOut">
              <a:rPr lang="en-US" smtClean="0"/>
              <a:pPr/>
              <a:t>5/20/2017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A9D3DAAF-440D-4C80-91EE-678E910A67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6019D679-24D6-4E9F-B604-7E1CF43B23AF}" type="datetimeFigureOut">
              <a:rPr lang="en-US" smtClean="0"/>
              <a:pPr/>
              <a:t>5/20/2017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A9D3DAAF-440D-4C80-91EE-678E910A677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14829" y="3657600"/>
            <a:ext cx="2180771" cy="2590800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val 1"/>
          <p:cNvSpPr/>
          <p:nvPr/>
        </p:nvSpPr>
        <p:spPr>
          <a:xfrm>
            <a:off x="1066800" y="914400"/>
            <a:ext cx="1752600" cy="1981200"/>
          </a:xfrm>
          <a:prstGeom prst="ellipse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6705600" y="914400"/>
            <a:ext cx="1752600" cy="1981200"/>
          </a:xfrm>
          <a:prstGeom prst="ellipse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352800" y="3657600"/>
            <a:ext cx="2180771" cy="2590800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943600" y="3629891"/>
            <a:ext cx="2180771" cy="2590800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Hexagon 2"/>
          <p:cNvSpPr/>
          <p:nvPr/>
        </p:nvSpPr>
        <p:spPr>
          <a:xfrm>
            <a:off x="2895600" y="1073727"/>
            <a:ext cx="3685309" cy="1704109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US" sz="4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লাল</a:t>
            </a:r>
            <a:r>
              <a:rPr lang="en-US" sz="4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গোলাপ</a:t>
            </a:r>
            <a:r>
              <a:rPr lang="en-US" sz="4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শুভেচ্ছা</a:t>
            </a:r>
            <a:endParaRPr lang="en-US" sz="44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6561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3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4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4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5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5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6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2" grpId="0" animBg="1"/>
      <p:bldP spid="2" grpId="1" animBg="1"/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3" grpId="0" animBg="1"/>
      <p:bldP spid="3" grpId="1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3200" y="512064"/>
            <a:ext cx="4038600" cy="9144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err="1">
                <a:latin typeface="NikoshBAN" pitchFamily="2" charset="0"/>
                <a:cs typeface="NikoshBAN" pitchFamily="2" charset="0"/>
              </a:rPr>
              <a:t>সহানুমানের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রূপ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মূর্তি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/>
            </a:r>
            <a:br>
              <a:rPr lang="en-US" dirty="0">
                <a:latin typeface="NikoshBAN" pitchFamily="2" charset="0"/>
                <a:cs typeface="NikoshBAN" pitchFamily="2" charset="0"/>
              </a:rPr>
            </a:br>
            <a:r>
              <a:rPr lang="en-US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en-US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</a:br>
            <a:endParaRPr lang="en-US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marL="68580" indent="0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বৈধমূর্তি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নির্ণয়</a:t>
            </a:r>
            <a:endParaRPr lang="en-US" dirty="0">
              <a:latin typeface="NikoshBAN" pitchFamily="2" charset="0"/>
              <a:cs typeface="NikoshBAN" pitchFamily="2" charset="0"/>
            </a:endParaRPr>
          </a:p>
          <a:p>
            <a:pPr marL="68580" indent="0">
              <a:buNone/>
            </a:pPr>
            <a:r>
              <a:rPr lang="en-US" dirty="0">
                <a:latin typeface="NikoshBAN" pitchFamily="2" charset="0"/>
                <a:cs typeface="NikoshBAN" pitchFamily="2" charset="0"/>
              </a:rPr>
              <a:t> </a:t>
            </a:r>
          </a:p>
          <a:p>
            <a:pPr marL="68580" indent="0">
              <a:buNone/>
            </a:pPr>
            <a:r>
              <a:rPr lang="en-US" dirty="0">
                <a:latin typeface="NikoshBAN" pitchFamily="2" charset="0"/>
                <a:cs typeface="NikoshBAN" pitchFamily="2" charset="0"/>
              </a:rPr>
              <a:t>AA     	EA		IA		OA</a:t>
            </a:r>
          </a:p>
          <a:p>
            <a:pPr marL="68580" indent="0">
              <a:buNone/>
            </a:pPr>
            <a:r>
              <a:rPr lang="en-US" dirty="0">
                <a:latin typeface="NikoshBAN" pitchFamily="2" charset="0"/>
                <a:cs typeface="NikoshBAN" pitchFamily="2" charset="0"/>
              </a:rPr>
              <a:t>AE		EE		IE		OE</a:t>
            </a:r>
          </a:p>
          <a:p>
            <a:pPr marL="68580" indent="0">
              <a:buNone/>
            </a:pPr>
            <a:r>
              <a:rPr lang="en-US" dirty="0">
                <a:latin typeface="NikoshBAN" pitchFamily="2" charset="0"/>
                <a:cs typeface="NikoshBAN" pitchFamily="2" charset="0"/>
              </a:rPr>
              <a:t>AI		EI		II		OI</a:t>
            </a:r>
          </a:p>
          <a:p>
            <a:pPr marL="68580" indent="0">
              <a:buNone/>
            </a:pPr>
            <a:r>
              <a:rPr lang="en-US" dirty="0">
                <a:latin typeface="NikoshBAN" pitchFamily="2" charset="0"/>
                <a:cs typeface="NikoshBAN" pitchFamily="2" charset="0"/>
              </a:rPr>
              <a:t>AO		EO		IO		OO</a:t>
            </a:r>
          </a:p>
          <a:p>
            <a:pPr marL="68580" indent="0">
              <a:buNone/>
            </a:pPr>
            <a:r>
              <a:rPr lang="en-US" dirty="0">
                <a:latin typeface="NikoshBAN" pitchFamily="2" charset="0"/>
                <a:cs typeface="NikoshBAN" pitchFamily="2" charset="0"/>
              </a:rPr>
              <a:t> </a:t>
            </a:r>
          </a:p>
          <a:p>
            <a:pPr marL="68580" indent="0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এই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গুলোর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মধ্যে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৮টি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হলো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বৈধ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মূর্তি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68580" indent="0">
              <a:buNone/>
            </a:pPr>
            <a:r>
              <a:rPr lang="en-US" dirty="0">
                <a:latin typeface="NikoshBAN" pitchFamily="2" charset="0"/>
                <a:cs typeface="NikoshBAN" pitchFamily="2" charset="0"/>
              </a:rPr>
              <a:t>AA,  AE, AI, AO, EA, EI, IA , OA </a:t>
            </a:r>
          </a:p>
          <a:p>
            <a:pPr marL="68580" indent="0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এই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আটটি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মূর্তির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প্রত্যেকটি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আবার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সব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সংস্থানে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বৈধ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হবে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একথা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বলা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যাবে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না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। </a:t>
            </a:r>
          </a:p>
        </p:txBody>
      </p:sp>
    </p:spTree>
    <p:extLst>
      <p:ext uri="{BB962C8B-B14F-4D97-AF65-F5344CB8AC3E}">
        <p14:creationId xmlns:p14="http://schemas.microsoft.com/office/powerpoint/2010/main" val="1437293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3200" y="512064"/>
            <a:ext cx="4038600" cy="9144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err="1">
                <a:latin typeface="NikoshBAN" pitchFamily="2" charset="0"/>
                <a:cs typeface="NikoshBAN" pitchFamily="2" charset="0"/>
              </a:rPr>
              <a:t>সহানুমানের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রূপ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মূর্তি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/>
            </a:r>
            <a:br>
              <a:rPr lang="en-US" dirty="0">
                <a:latin typeface="NikoshBAN" pitchFamily="2" charset="0"/>
                <a:cs typeface="NikoshBAN" pitchFamily="2" charset="0"/>
              </a:rPr>
            </a:br>
            <a:r>
              <a:rPr lang="en-US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en-US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</a:br>
            <a:endParaRPr lang="en-US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marL="68580" indent="0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চারটি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সংস্থানের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বৈধ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মূর্তিসমূহ</a:t>
            </a:r>
            <a:endParaRPr lang="en-US" dirty="0">
              <a:latin typeface="NikoshBAN" pitchFamily="2" charset="0"/>
              <a:cs typeface="NikoshBAN" pitchFamily="2" charset="0"/>
            </a:endParaRPr>
          </a:p>
          <a:p>
            <a:pPr marL="68580" indent="0">
              <a:buNone/>
            </a:pPr>
            <a:r>
              <a:rPr lang="en-US" dirty="0">
                <a:latin typeface="NikoshBAN" pitchFamily="2" charset="0"/>
                <a:cs typeface="NikoshBAN" pitchFamily="2" charset="0"/>
              </a:rPr>
              <a:t>১ম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সংস্থানে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৪টি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বৈধ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মূর্তি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:  BARBARA (AAA), CELARENT(EAE),  DARII(AII), FERIO(EIO) </a:t>
            </a:r>
          </a:p>
          <a:p>
            <a:pPr marL="68580" indent="0">
              <a:buNone/>
            </a:pPr>
            <a:r>
              <a:rPr lang="en-US" dirty="0">
                <a:latin typeface="NikoshBAN" pitchFamily="2" charset="0"/>
                <a:cs typeface="NikoshBAN" pitchFamily="2" charset="0"/>
              </a:rPr>
              <a:t>২য়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সংস্থানে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৪টি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বৈধ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মূর্তি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:  CESARE(EAE),M CAMESTRES(AEE), FESTINO(EIO), BAROCO(AOO)</a:t>
            </a:r>
          </a:p>
          <a:p>
            <a:pPr marL="68580" indent="0">
              <a:buNone/>
            </a:pPr>
            <a:r>
              <a:rPr lang="en-US" dirty="0">
                <a:latin typeface="NikoshBAN" pitchFamily="2" charset="0"/>
                <a:cs typeface="NikoshBAN" pitchFamily="2" charset="0"/>
              </a:rPr>
              <a:t> ৩য়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সংস্থানে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৬টি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বৈধ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মূর্তি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:  DARAPTI(AAI), DISAMIS(IAI), DATISI(AII), FELAPTON(EAO), BOCARDO(OAO), FERISON(EIO)</a:t>
            </a:r>
          </a:p>
          <a:p>
            <a:pPr marL="68580" indent="0">
              <a:buNone/>
            </a:pPr>
            <a:r>
              <a:rPr lang="en-US" dirty="0">
                <a:latin typeface="NikoshBAN" pitchFamily="2" charset="0"/>
                <a:cs typeface="NikoshBAN" pitchFamily="2" charset="0"/>
              </a:rPr>
              <a:t>৪র্থ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সংস্থানে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৫টি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বৈধ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মূর্তি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:   BARMANTIP(AAI), CAMENES(AEE), DIMARIS(IAI), FESAPO(EAO), FRESISON(EIO)</a:t>
            </a:r>
          </a:p>
        </p:txBody>
      </p:sp>
    </p:spTree>
    <p:extLst>
      <p:ext uri="{BB962C8B-B14F-4D97-AF65-F5344CB8AC3E}">
        <p14:creationId xmlns:p14="http://schemas.microsoft.com/office/powerpoint/2010/main" val="2722224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981200" y="304800"/>
            <a:ext cx="5562600" cy="1676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8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দলীয় </a:t>
            </a:r>
            <a:r>
              <a:rPr lang="bn-BD" sz="8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80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8450" y="1981200"/>
            <a:ext cx="6388100" cy="32385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85800" y="5486400"/>
            <a:ext cx="7924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সংস্থান ব্যাখ্যা কর। 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0994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6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8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26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6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8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6" dur="15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5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14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2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build="allAtOnce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otched Right Arrow 3"/>
          <p:cNvSpPr/>
          <p:nvPr/>
        </p:nvSpPr>
        <p:spPr>
          <a:xfrm>
            <a:off x="0" y="0"/>
            <a:ext cx="3124200" cy="190500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জোড়ায় </a:t>
            </a:r>
            <a:r>
              <a:rPr lang="bn-BD" sz="3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36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3810000" y="152400"/>
            <a:ext cx="5181600" cy="5105400"/>
          </a:xfrm>
          <a:prstGeom prst="ellipse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838200" y="5257800"/>
            <a:ext cx="8153400" cy="92333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5400" dirty="0" err="1">
                <a:latin typeface="NikoshBAN" pitchFamily="2" charset="0"/>
                <a:cs typeface="NikoshBAN" pitchFamily="2" charset="0"/>
              </a:rPr>
              <a:t>চারটি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সংস্থানের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বৈধ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মূর্তিসমূহ</a:t>
            </a:r>
            <a:r>
              <a:rPr lang="bn-BD" sz="54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bn-BD" sz="5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লেখ।</a:t>
            </a:r>
            <a:endParaRPr lang="en-US" sz="54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2522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" decel="100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3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1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" decel="100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9" presetClass="exit" presetSubtype="0" accel="10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8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9" dur="15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5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149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build="allAtOnce" animBg="1"/>
      <p:bldP spid="5" grpId="0" animBg="1"/>
      <p:bldP spid="5" grpI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orizontal Scroll 3"/>
          <p:cNvSpPr/>
          <p:nvPr/>
        </p:nvSpPr>
        <p:spPr>
          <a:xfrm>
            <a:off x="2292927" y="519545"/>
            <a:ext cx="5029200" cy="1752600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6000" dirty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17964" y="2623066"/>
            <a:ext cx="7273636" cy="323165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১।</a:t>
            </a:r>
            <a:r>
              <a:rPr lang="bn-BD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১ম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সংস্থানে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কয়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টি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বৈধ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মূর্তি</a:t>
            </a: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 আছে?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endParaRPr lang="bn-BD" sz="44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২।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২য়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সংস্থানে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400" dirty="0">
                <a:latin typeface="NikoshBAN" pitchFamily="2" charset="0"/>
                <a:cs typeface="NikoshBAN" pitchFamily="2" charset="0"/>
              </a:rPr>
              <a:t>কয়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টি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বৈধ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মূর্তি</a:t>
            </a:r>
            <a:r>
              <a:rPr lang="bn-BD" sz="4400" dirty="0">
                <a:latin typeface="NikoshBAN" pitchFamily="2" charset="0"/>
                <a:cs typeface="NikoshBAN" pitchFamily="2" charset="0"/>
              </a:rPr>
              <a:t> আছে?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endParaRPr lang="bn-BD" sz="44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৩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৩য়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সংস্থানে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>
                <a:latin typeface="NikoshBAN" pitchFamily="2" charset="0"/>
                <a:cs typeface="NikoshBAN" pitchFamily="2" charset="0"/>
              </a:rPr>
              <a:t>কয়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টি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বৈধ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মূর্তি</a:t>
            </a:r>
            <a:r>
              <a:rPr lang="bn-BD" sz="3600" dirty="0">
                <a:latin typeface="NikoshBAN" pitchFamily="2" charset="0"/>
                <a:cs typeface="NikoshBAN" pitchFamily="2" charset="0"/>
              </a:rPr>
              <a:t> আছে?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endParaRPr lang="bn-BD" sz="36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৪</a:t>
            </a:r>
            <a:r>
              <a:rPr lang="bn-BD" sz="3600" dirty="0">
                <a:latin typeface="NikoshBAN" pitchFamily="2" charset="0"/>
                <a:cs typeface="NikoshBAN" pitchFamily="2" charset="0"/>
              </a:rPr>
              <a:t>।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৪র্থ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সংস্থানে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>
                <a:latin typeface="NikoshBAN" pitchFamily="2" charset="0"/>
                <a:cs typeface="NikoshBAN" pitchFamily="2" charset="0"/>
              </a:rPr>
              <a:t>কয়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টি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বৈধ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মূর্তি</a:t>
            </a:r>
            <a:r>
              <a:rPr lang="bn-BD" sz="3600" dirty="0">
                <a:latin typeface="NikoshBAN" pitchFamily="2" charset="0"/>
                <a:cs typeface="NikoshBAN" pitchFamily="2" charset="0"/>
              </a:rPr>
              <a:t> আছে?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endParaRPr lang="bn-BD" sz="3600" dirty="0">
              <a:latin typeface="NikoshBAN" pitchFamily="2" charset="0"/>
              <a:cs typeface="NikoshBAN" pitchFamily="2" charset="0"/>
            </a:endParaRPr>
          </a:p>
          <a:p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690255" y="3722132"/>
            <a:ext cx="632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0515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" decel="100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3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1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" decel="100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9" presetClass="exit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9" presetClass="exit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9" presetClass="exit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9" presetClass="exit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build="allAtOnce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orizontal Scroll 3"/>
          <p:cNvSpPr/>
          <p:nvPr/>
        </p:nvSpPr>
        <p:spPr>
          <a:xfrm>
            <a:off x="1447800" y="609600"/>
            <a:ext cx="6248400" cy="1752600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বাড়ির </a:t>
            </a:r>
            <a:r>
              <a:rPr lang="bn-BD" sz="4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4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85800" y="2362200"/>
            <a:ext cx="7924800" cy="3657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সংস্থান পড়ে আসবে</a:t>
            </a:r>
            <a:endParaRPr lang="en-US" sz="48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6288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9" presetClass="exit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1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" decel="100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8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1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3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4" dur="1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7" dur="1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build="allAtOnce" animBg="1"/>
      <p:bldP spid="5" grpId="0" animBg="1"/>
      <p:bldP spid="5" grpId="1" build="allAtOnce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orizontal Scroll 3"/>
          <p:cNvSpPr/>
          <p:nvPr/>
        </p:nvSpPr>
        <p:spPr>
          <a:xfrm>
            <a:off x="1371600" y="1447800"/>
            <a:ext cx="6858000" cy="3733800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600" dirty="0" smtClean="0">
                <a:solidFill>
                  <a:srgbClr val="FF0000"/>
                </a:solidFill>
              </a:rPr>
              <a:t>সবাইকে ধন্যবাদ</a:t>
            </a:r>
            <a:endParaRPr lang="en-US" sz="6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3206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47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1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evel 2"/>
          <p:cNvSpPr/>
          <p:nvPr/>
        </p:nvSpPr>
        <p:spPr>
          <a:xfrm>
            <a:off x="3505200" y="1447800"/>
            <a:ext cx="5257800" cy="3048000"/>
          </a:xfrm>
          <a:prstGeom prst="bevel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3200" dirty="0">
              <a:solidFill>
                <a:prstClr val="white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Bevel 3"/>
          <p:cNvSpPr/>
          <p:nvPr/>
        </p:nvSpPr>
        <p:spPr>
          <a:xfrm>
            <a:off x="457200" y="4876800"/>
            <a:ext cx="8534400" cy="1524000"/>
          </a:xfrm>
          <a:prstGeom prst="bevel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6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E-mail: abusayedjsmsc1@ gmail.com</a:t>
            </a:r>
            <a:endParaRPr lang="en-US" sz="3600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3733801" y="1752600"/>
            <a:ext cx="4994564" cy="2438400"/>
          </a:xfrm>
          <a:prstGeom prst="rect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/>
          <a:lstStyle/>
          <a:p>
            <a:r>
              <a:rPr lang="bn-BD" sz="40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মোঃ আবু সাঈদ</a:t>
            </a:r>
            <a:endParaRPr lang="en-US" sz="4000" dirty="0" smtClean="0">
              <a:solidFill>
                <a:srgbClr val="FFFF00"/>
              </a:solidFill>
              <a:latin typeface="SutonnyMJ" pitchFamily="2" charset="0"/>
            </a:endParaRPr>
          </a:p>
          <a:p>
            <a:r>
              <a:rPr lang="bn-BD" sz="40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প্রভাষক</a:t>
            </a:r>
            <a:r>
              <a:rPr lang="en-US" sz="4000" dirty="0" smtClean="0">
                <a:solidFill>
                  <a:srgbClr val="FFFF00"/>
                </a:solidFill>
                <a:latin typeface="SutonnyEMJ" pitchFamily="2" charset="0"/>
              </a:rPr>
              <a:t>-</a:t>
            </a:r>
            <a:r>
              <a:rPr lang="bn-BD" sz="40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যুক্তি</a:t>
            </a:r>
            <a:r>
              <a:rPr lang="bn-IN" sz="40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বিদ্যা</a:t>
            </a:r>
            <a:endParaRPr lang="en-US" sz="4000" dirty="0" smtClean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2800" dirty="0" err="1" smtClean="0">
                <a:solidFill>
                  <a:srgbClr val="FFFF00"/>
                </a:solidFill>
                <a:latin typeface="SutonnyMJ" pitchFamily="2" charset="0"/>
              </a:rPr>
              <a:t>h‡kvi</a:t>
            </a:r>
            <a:r>
              <a:rPr lang="en-US" sz="2800" dirty="0" smtClean="0">
                <a:solidFill>
                  <a:srgbClr val="FFFF00"/>
                </a:solidFill>
                <a:latin typeface="SutonnyMJ" pitchFamily="2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SutonnyMJ" pitchFamily="2" charset="0"/>
              </a:rPr>
              <a:t>wk¶v</a:t>
            </a:r>
            <a:r>
              <a:rPr lang="en-US" sz="2800" dirty="0" smtClean="0">
                <a:solidFill>
                  <a:srgbClr val="FFFF00"/>
                </a:solidFill>
                <a:latin typeface="SutonnyMJ" pitchFamily="2" charset="0"/>
              </a:rPr>
              <a:t> †</a:t>
            </a:r>
            <a:r>
              <a:rPr lang="en-US" sz="2800" dirty="0" err="1" smtClean="0">
                <a:solidFill>
                  <a:srgbClr val="FFFF00"/>
                </a:solidFill>
                <a:latin typeface="SutonnyMJ" pitchFamily="2" charset="0"/>
              </a:rPr>
              <a:t>evW</a:t>
            </a:r>
            <a:r>
              <a:rPr lang="en-US" sz="2800" dirty="0" smtClean="0">
                <a:solidFill>
                  <a:srgbClr val="FFFF00"/>
                </a:solidFill>
                <a:latin typeface="SutonnyMJ" pitchFamily="2" charset="0"/>
              </a:rPr>
              <a:t>© </a:t>
            </a:r>
            <a:r>
              <a:rPr lang="en-US" sz="2800" dirty="0" err="1" smtClean="0">
                <a:solidFill>
                  <a:srgbClr val="FFFF00"/>
                </a:solidFill>
                <a:latin typeface="SutonnyMJ" pitchFamily="2" charset="0"/>
              </a:rPr>
              <a:t>g‡Wj</a:t>
            </a:r>
            <a:r>
              <a:rPr lang="en-US" sz="2800" dirty="0" smtClean="0">
                <a:solidFill>
                  <a:srgbClr val="FFFF00"/>
                </a:solidFill>
                <a:latin typeface="SutonnyMJ" pitchFamily="2" charset="0"/>
              </a:rPr>
              <a:t> ¯‹</a:t>
            </a:r>
            <a:r>
              <a:rPr lang="en-US" sz="2800" dirty="0" err="1" smtClean="0">
                <a:solidFill>
                  <a:srgbClr val="FFFF00"/>
                </a:solidFill>
                <a:latin typeface="SutonnyMJ" pitchFamily="2" charset="0"/>
              </a:rPr>
              <a:t>zj</a:t>
            </a:r>
            <a:r>
              <a:rPr lang="en-US" sz="2800" dirty="0" smtClean="0">
                <a:solidFill>
                  <a:srgbClr val="FFFF00"/>
                </a:solidFill>
                <a:latin typeface="SutonnyMJ" pitchFamily="2" charset="0"/>
              </a:rPr>
              <a:t> GÛ </a:t>
            </a:r>
            <a:r>
              <a:rPr lang="en-US" sz="2800" dirty="0" err="1" smtClean="0">
                <a:solidFill>
                  <a:srgbClr val="FFFF00"/>
                </a:solidFill>
                <a:latin typeface="SutonnyMJ" pitchFamily="2" charset="0"/>
              </a:rPr>
              <a:t>K‡jR</a:t>
            </a:r>
            <a:endParaRPr lang="en-US" sz="2800" dirty="0" smtClean="0">
              <a:solidFill>
                <a:srgbClr val="FFFF00"/>
              </a:solidFill>
              <a:latin typeface="SutonnyMJ" pitchFamily="2" charset="0"/>
            </a:endParaRPr>
          </a:p>
          <a:p>
            <a:pPr eaLnBrk="0" hangingPunct="0"/>
            <a:endParaRPr lang="en-US" sz="36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Explosion 1 7"/>
          <p:cNvSpPr/>
          <p:nvPr/>
        </p:nvSpPr>
        <p:spPr>
          <a:xfrm>
            <a:off x="2302004" y="-399391"/>
            <a:ext cx="3420999" cy="1822215"/>
          </a:xfrm>
          <a:prstGeom prst="irregularSeal1">
            <a:avLst/>
          </a:prstGeom>
          <a:solidFill>
            <a:srgbClr val="5B9BD5"/>
          </a:solidFill>
          <a:ln w="12700" cap="flat" cmpd="sng" algn="ctr">
            <a:solidFill>
              <a:srgbClr val="C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endParaRPr lang="en-US" kern="0">
              <a:solidFill>
                <a:sysClr val="window" lastClr="FFFFFF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0123" y="-180551"/>
            <a:ext cx="3676650" cy="160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73" y="0"/>
            <a:ext cx="1295400" cy="1357520"/>
          </a:xfrm>
          <a:prstGeom prst="rect">
            <a:avLst/>
          </a:prstGeom>
        </p:spPr>
      </p:pic>
      <p:pic>
        <p:nvPicPr>
          <p:cNvPr id="2" name="Picture 2" descr="E:\ \Picture\A0087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411949"/>
            <a:ext cx="2677193" cy="3227095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8611133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Left-Right Arrow 3"/>
          <p:cNvSpPr/>
          <p:nvPr/>
        </p:nvSpPr>
        <p:spPr>
          <a:xfrm>
            <a:off x="762000" y="272212"/>
            <a:ext cx="6778752" cy="124663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dirty="0">
                <a:solidFill>
                  <a:schemeClr val="accent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 পরিচিতি </a:t>
            </a:r>
            <a:endParaRPr lang="en-US" sz="5400" dirty="0">
              <a:solidFill>
                <a:schemeClr val="accent6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Flowchart: Process 4"/>
          <p:cNvSpPr/>
          <p:nvPr/>
        </p:nvSpPr>
        <p:spPr>
          <a:xfrm>
            <a:off x="609600" y="1752600"/>
            <a:ext cx="8001000" cy="487680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6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বিষয়ঃ </a:t>
            </a:r>
            <a:r>
              <a:rPr lang="en-US" sz="66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যুক্তিবিদ্যা</a:t>
            </a:r>
            <a:endParaRPr lang="en-US" sz="6600" dirty="0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দ্বিতীয়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অধ্যায়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পাট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নং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bn-BD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endParaRPr lang="en-US" sz="3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32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শ্রেনীঃ </a:t>
            </a:r>
            <a:r>
              <a:rPr lang="en-US" sz="3200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একাদশ</a:t>
            </a:r>
            <a:endParaRPr lang="bn-BD" sz="32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মোট শিক্ষার্থীঃ </a:t>
            </a:r>
          </a:p>
          <a:p>
            <a:pPr algn="ctr"/>
            <a:r>
              <a:rPr lang="bn-BD" sz="32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উপস্থিত </a:t>
            </a:r>
            <a:r>
              <a:rPr lang="bn-BD" sz="32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শিক্ষার্থীঃ</a:t>
            </a:r>
            <a:endParaRPr lang="bn-BD" sz="32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সময়ঃ ৫০ মিনিট</a:t>
            </a:r>
          </a:p>
          <a:p>
            <a:pPr algn="ctr"/>
            <a:endParaRPr lang="en-US" sz="2800" dirty="0">
              <a:solidFill>
                <a:srgbClr val="C0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02673" y="3048000"/>
            <a:ext cx="2057400" cy="1828800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যুক্তিবিদ্যা</a:t>
            </a:r>
            <a:endParaRPr lang="en-US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2363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46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49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5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55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58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61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4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6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7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5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76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9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80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3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84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88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1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9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5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96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01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6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10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0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111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build="allAtOnce" animBg="1"/>
      <p:bldP spid="5" grpId="0" animBg="1"/>
      <p:bldP spid="5" grpId="1" build="allAtOnce" animBg="1"/>
      <p:bldP spid="3" grpId="0" animBg="1"/>
      <p:bldP spid="3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orizontal Scroll 3"/>
          <p:cNvSpPr/>
          <p:nvPr/>
        </p:nvSpPr>
        <p:spPr>
          <a:xfrm>
            <a:off x="1004455" y="34636"/>
            <a:ext cx="6781800" cy="1676400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dirty="0">
                <a:latin typeface="NikoshBAN" pitchFamily="2" charset="0"/>
                <a:cs typeface="NikoshBAN" pitchFamily="2" charset="0"/>
              </a:rPr>
              <a:t>পাঠ </a:t>
            </a:r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ঘোষণা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Notched Right Arrow 5"/>
          <p:cNvSpPr/>
          <p:nvPr/>
        </p:nvSpPr>
        <p:spPr>
          <a:xfrm>
            <a:off x="-20782" y="1724891"/>
            <a:ext cx="2715491" cy="137160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অধ্যায়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Horizontal Scroll 6"/>
          <p:cNvSpPr/>
          <p:nvPr/>
        </p:nvSpPr>
        <p:spPr>
          <a:xfrm>
            <a:off x="2729345" y="1572491"/>
            <a:ext cx="5791200" cy="1676400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৬ষ্ঠ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Notched Right Arrow 7"/>
          <p:cNvSpPr/>
          <p:nvPr/>
        </p:nvSpPr>
        <p:spPr>
          <a:xfrm>
            <a:off x="55418" y="3408218"/>
            <a:ext cx="2639291" cy="175260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</a:t>
            </a:r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রো</a:t>
            </a:r>
            <a:r>
              <a:rPr lang="bn-BD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নাম</a:t>
            </a:r>
            <a:endParaRPr lang="en-US" sz="40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Horizontal Scroll 8"/>
          <p:cNvSpPr/>
          <p:nvPr/>
        </p:nvSpPr>
        <p:spPr>
          <a:xfrm>
            <a:off x="2743199" y="3394364"/>
            <a:ext cx="5777345" cy="1905000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সংস্থান</a:t>
            </a:r>
            <a:endParaRPr lang="en-US" sz="44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6494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2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2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56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2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59" dur="2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64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2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67" dur="2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72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2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75" dur="20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80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2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83" dur="20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88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2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91" dur="2000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build="allAtOnce" animBg="1"/>
      <p:bldP spid="6" grpId="0" animBg="1"/>
      <p:bldP spid="6" grpId="1" build="allAtOnce" animBg="1"/>
      <p:bldP spid="7" grpId="0" animBg="1"/>
      <p:bldP spid="7" grpId="1" build="allAtOnce" animBg="1"/>
      <p:bldP spid="8" grpId="0" animBg="1"/>
      <p:bldP spid="8" grpId="1" build="allAtOnce" animBg="1"/>
      <p:bldP spid="9" grpId="0" animBg="1"/>
      <p:bldP spid="9" grpId="1" build="allAtOnce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ame 3"/>
          <p:cNvSpPr/>
          <p:nvPr/>
        </p:nvSpPr>
        <p:spPr>
          <a:xfrm>
            <a:off x="3429000" y="609600"/>
            <a:ext cx="3733800" cy="990600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7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সংস্থান</a:t>
            </a:r>
            <a:endParaRPr lang="en-US" sz="72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381000" y="2057400"/>
            <a:ext cx="8686800" cy="2743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 err="1">
                <a:latin typeface="NikoshBAN" pitchFamily="2" charset="0"/>
                <a:cs typeface="NikoshBAN" pitchFamily="2" charset="0"/>
              </a:rPr>
              <a:t>দুটি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আশ্রয়বাক্যে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মধ্যপদের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হেতু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পদের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অবস্থানের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উপর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নির্ভর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সহানুমান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আকার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লাভ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তাকে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সহানুমানের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আকার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সংস্থান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2800" dirty="0">
                <a:latin typeface="NikoshBAN" pitchFamily="2" charset="0"/>
                <a:cs typeface="NikoshBAN" pitchFamily="2" charset="0"/>
              </a:rPr>
              <a:t> </a:t>
            </a:r>
          </a:p>
          <a:p>
            <a:r>
              <a:rPr lang="bn-BD" sz="2800" dirty="0">
                <a:latin typeface="NikoshBAN" pitchFamily="2" charset="0"/>
                <a:cs typeface="NikoshBAN" pitchFamily="2" charset="0"/>
              </a:rPr>
              <a:t>কার্ভেথ রীড বলেন, “সহানুমানের আশ্রয়বাক্য দুটিতে মধ্যপদের অবস্থানকে কেন্দ্র করে সহানুমানটি যেরূপ লাভ করে তাকে সংস্থান বা আকার বলে।“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1172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3200" y="512064"/>
            <a:ext cx="4038600" cy="9144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err="1">
                <a:latin typeface="NikoshBAN" pitchFamily="2" charset="0"/>
                <a:cs typeface="NikoshBAN" pitchFamily="2" charset="0"/>
              </a:rPr>
              <a:t>সহানুমানের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রূপ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মূর্তি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/>
            </a:r>
            <a:br>
              <a:rPr lang="en-US" dirty="0">
                <a:latin typeface="NikoshBAN" pitchFamily="2" charset="0"/>
                <a:cs typeface="NikoshBAN" pitchFamily="2" charset="0"/>
              </a:rPr>
            </a:br>
            <a:r>
              <a:rPr lang="en-US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en-US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</a:br>
            <a:endParaRPr lang="en-US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68580" indent="0">
              <a:buNone/>
            </a:pP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সহানুমানের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ব্যবহৃত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যুক্তিবাক্যগুলোর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গুল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পরিমাণ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অনুসারে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সহানুমানের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যে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আকার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নির্ধারিত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হয়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তাকে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সহানুমানের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রূপ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মূর্তি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68580" indent="0">
              <a:buNone/>
            </a:pPr>
            <a:r>
              <a:rPr lang="en-US" dirty="0">
                <a:latin typeface="NikoshBAN" pitchFamily="2" charset="0"/>
                <a:cs typeface="NikoshBAN" pitchFamily="2" charset="0"/>
              </a:rPr>
              <a:t> </a:t>
            </a:r>
          </a:p>
          <a:p>
            <a:pPr marL="68580" indent="0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সহানুমানে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Mood 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মূর্তি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কথাটিকে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তিনটি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ভিন্ন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অর্থে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প্রকাশ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হয়েছে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।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যথা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,</a:t>
            </a:r>
          </a:p>
        </p:txBody>
      </p:sp>
    </p:spTree>
    <p:extLst>
      <p:ext uri="{BB962C8B-B14F-4D97-AF65-F5344CB8AC3E}">
        <p14:creationId xmlns:p14="http://schemas.microsoft.com/office/powerpoint/2010/main" val="3919969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3200" y="512064"/>
            <a:ext cx="4038600" cy="9144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err="1">
                <a:latin typeface="NikoshBAN" pitchFamily="2" charset="0"/>
                <a:cs typeface="NikoshBAN" pitchFamily="2" charset="0"/>
              </a:rPr>
              <a:t>সহানুমানের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রূপ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মূর্তি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/>
            </a:r>
            <a:br>
              <a:rPr lang="en-US" dirty="0">
                <a:latin typeface="NikoshBAN" pitchFamily="2" charset="0"/>
                <a:cs typeface="NikoshBAN" pitchFamily="2" charset="0"/>
              </a:rPr>
            </a:br>
            <a:r>
              <a:rPr lang="en-US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en-US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</a:br>
            <a:endParaRPr lang="en-US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marL="68580" indent="0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প্রথমত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: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সহানুমানের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আশ্রয়বাক্যগুলোর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গুণ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পরিমাণ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অনুসারে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সহানুমারে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যে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ভিন্ন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ভিন্ন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আকার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রূপ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হয়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তাকে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মূর্তি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68580" indent="0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আমরা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জানি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গুণ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পরিমাণ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অনুসারে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যুক্তিবাক্য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চার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প্রকার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।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আর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এই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চার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প্রকার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যুক্তিবাক্যের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দুই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আশ্রয়বাক্যে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বিভিন্নভাবে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ব্যবহার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হলে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প্রতিটি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সংস্থানে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আশ্রয়বাক্যের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মোট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১৬টি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মূর্তি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পাওয়া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যায়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।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যথা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,</a:t>
            </a:r>
          </a:p>
          <a:p>
            <a:pPr marL="68580" indent="0">
              <a:buNone/>
            </a:pPr>
            <a:r>
              <a:rPr lang="en-US" dirty="0">
                <a:latin typeface="NikoshBAN" pitchFamily="2" charset="0"/>
                <a:cs typeface="NikoshBAN" pitchFamily="2" charset="0"/>
              </a:rPr>
              <a:t>AA     	EA		IA		OA</a:t>
            </a:r>
          </a:p>
          <a:p>
            <a:pPr marL="68580" indent="0">
              <a:buNone/>
            </a:pPr>
            <a:r>
              <a:rPr lang="en-US" dirty="0">
                <a:latin typeface="NikoshBAN" pitchFamily="2" charset="0"/>
                <a:cs typeface="NikoshBAN" pitchFamily="2" charset="0"/>
              </a:rPr>
              <a:t>AE		EE		IE		OE</a:t>
            </a:r>
          </a:p>
          <a:p>
            <a:pPr marL="68580" indent="0">
              <a:buNone/>
            </a:pPr>
            <a:r>
              <a:rPr lang="en-US" dirty="0">
                <a:latin typeface="NikoshBAN" pitchFamily="2" charset="0"/>
                <a:cs typeface="NikoshBAN" pitchFamily="2" charset="0"/>
              </a:rPr>
              <a:t>AI		EI		II		OI</a:t>
            </a:r>
          </a:p>
          <a:p>
            <a:pPr marL="68580" indent="0">
              <a:buNone/>
            </a:pPr>
            <a:r>
              <a:rPr lang="en-US" dirty="0">
                <a:latin typeface="NikoshBAN" pitchFamily="2" charset="0"/>
                <a:cs typeface="NikoshBAN" pitchFamily="2" charset="0"/>
              </a:rPr>
              <a:t>AO		EO		IO		OO</a:t>
            </a:r>
          </a:p>
          <a:p>
            <a:pPr marL="68580" indent="0">
              <a:buNone/>
            </a:pPr>
            <a:r>
              <a:rPr lang="en-US" dirty="0">
                <a:latin typeface="NikoshBAN" pitchFamily="2" charset="0"/>
                <a:cs typeface="NikoshBAN" pitchFamily="2" charset="0"/>
              </a:rPr>
              <a:t> </a:t>
            </a:r>
          </a:p>
          <a:p>
            <a:pPr marL="68580" indent="0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এই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মূর্তিগুলোর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প্রত্যেকটি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আবার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চারটি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বিভিন্ন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সংস্থানে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ব্যবহার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যায়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।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সুতরাং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মুর্তির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সংখ্যা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দাড়ায়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১৬ ×৪=৬৪টি</a:t>
            </a:r>
          </a:p>
        </p:txBody>
      </p:sp>
    </p:spTree>
    <p:extLst>
      <p:ext uri="{BB962C8B-B14F-4D97-AF65-F5344CB8AC3E}">
        <p14:creationId xmlns:p14="http://schemas.microsoft.com/office/powerpoint/2010/main" val="1437293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3200" y="512064"/>
            <a:ext cx="4038600" cy="9144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err="1">
                <a:latin typeface="NikoshBAN" pitchFamily="2" charset="0"/>
                <a:cs typeface="NikoshBAN" pitchFamily="2" charset="0"/>
              </a:rPr>
              <a:t>সহানুমানের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রূপ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মূর্তি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/>
            </a:r>
            <a:br>
              <a:rPr lang="en-US" dirty="0">
                <a:latin typeface="NikoshBAN" pitchFamily="2" charset="0"/>
                <a:cs typeface="NikoshBAN" pitchFamily="2" charset="0"/>
              </a:rPr>
            </a:br>
            <a:r>
              <a:rPr lang="en-US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en-US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</a:br>
            <a:endParaRPr lang="en-US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68580" indent="0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দ্বিতীয়ত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: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ব্যাপক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অর্থে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সহানুমানের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আশ্রয়বাক্য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দুটি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সিদ্ধান্তের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গুণ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পরিমাণ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অনুসারে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সহানুমারে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যে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ভিন্ন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ভিন্ন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আকার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রূপ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হয়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তাকে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মূর্তি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68580" indent="0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এই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অর্থে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উপরিউক্ত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মূর্তি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আবার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চার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প্রকার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হতে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পারে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।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যেমন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,  AA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মূর্তির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সাথে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সিদ্ধান্ত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যোগ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করলে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 AAA, AAE, AAI, AAO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 AA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মূর্তিগুলো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পাওয়া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যায়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।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অর্থা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ৎ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মোট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মূর্তির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সংখ্যা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দাড়ায়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৬৪ ×৪=২৫৬টি</a:t>
            </a:r>
          </a:p>
        </p:txBody>
      </p:sp>
    </p:spTree>
    <p:extLst>
      <p:ext uri="{BB962C8B-B14F-4D97-AF65-F5344CB8AC3E}">
        <p14:creationId xmlns:p14="http://schemas.microsoft.com/office/powerpoint/2010/main" val="1437293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3200" y="512064"/>
            <a:ext cx="4038600" cy="9144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err="1">
                <a:latin typeface="NikoshBAN" pitchFamily="2" charset="0"/>
                <a:cs typeface="NikoshBAN" pitchFamily="2" charset="0"/>
              </a:rPr>
              <a:t>সহানুমানের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রূপ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মূর্তি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/>
            </a:r>
            <a:br>
              <a:rPr lang="en-US" dirty="0">
                <a:latin typeface="NikoshBAN" pitchFamily="2" charset="0"/>
                <a:cs typeface="NikoshBAN" pitchFamily="2" charset="0"/>
              </a:rPr>
            </a:br>
            <a:r>
              <a:rPr lang="en-US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en-US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</a:br>
            <a:endParaRPr lang="en-US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68580" indent="0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তৃতীয়ত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: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সংকীর্ণ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অর্থে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সহানুমানের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যেসব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আশ্রয়বাক্য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যুক্তিসম্মতভাবে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সিদ্ধান্ত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গৃহীত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হয়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তাকে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যুক্তিসিদ্ধ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মূর্তি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।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সুতরাং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মূর্তি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যদি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শুধু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বৈধ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মূর্তিগুলোকেই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নিদর্দেশ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তাহলে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চারটি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সংস্থান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মিলিয়ে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মোট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১৯টি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বৈধ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মূর্তি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পাওয়া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যায়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।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এগুলোকে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যথার্থ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মূর্তি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বুঝানো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হয়েছে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। </a:t>
            </a:r>
          </a:p>
          <a:p>
            <a:pPr marL="68580" indent="0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আর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যেসব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আশ্রয়বাক্যগুলো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সঠিক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সিদ্ধান্ত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পাওয়া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যায়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না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ক্ষেত্রে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সিদ্ধান্ত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টানলে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অনুপপত্তি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ঘটে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তাদেরকে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অবৈধ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মূর্তি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বলা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হয়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1437293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2072</TotalTime>
  <Words>442</Words>
  <Application>Microsoft Office PowerPoint</Application>
  <PresentationFormat>On-screen Show (4:3)</PresentationFormat>
  <Paragraphs>71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8" baseType="lpstr">
      <vt:lpstr>Calibri</vt:lpstr>
      <vt:lpstr>Consolas</vt:lpstr>
      <vt:lpstr>Corbel</vt:lpstr>
      <vt:lpstr>NikoshBAN</vt:lpstr>
      <vt:lpstr>SutonnyEMJ</vt:lpstr>
      <vt:lpstr>SutonnyMJ</vt:lpstr>
      <vt:lpstr>Times New Roman</vt:lpstr>
      <vt:lpstr>Vrinda</vt:lpstr>
      <vt:lpstr>Wingdings</vt:lpstr>
      <vt:lpstr>Wingdings 2</vt:lpstr>
      <vt:lpstr>Wingdings 3</vt:lpstr>
      <vt:lpstr>Metro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সহানুমানের রূপ বা মূর্তি  </vt:lpstr>
      <vt:lpstr>সহানুমানের রূপ বা মূর্তি  </vt:lpstr>
      <vt:lpstr>সহানুমানের রূপ বা মূর্তি  </vt:lpstr>
      <vt:lpstr>সহানুমানের রূপ বা মূর্তি  </vt:lpstr>
      <vt:lpstr>সহানুমানের রূপ বা মূর্তি  </vt:lpstr>
      <vt:lpstr>সহানুমানের রূপ বা মূর্তি  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DOEL Laptop</dc:creator>
  <cp:lastModifiedBy>jsmsc</cp:lastModifiedBy>
  <cp:revision>145</cp:revision>
  <dcterms:created xsi:type="dcterms:W3CDTF">2016-01-23T05:40:41Z</dcterms:created>
  <dcterms:modified xsi:type="dcterms:W3CDTF">2017-05-20T00:03:12Z</dcterms:modified>
</cp:coreProperties>
</file>