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D9BF-D6A7-4345-A21E-E2EDD7F3F8B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20A8F-C29F-4717-A55D-C7393C2C6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0A8F-C29F-4717-A55D-C7393C2C60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4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4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7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3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6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06D5-5490-474B-B24E-F22DA3BF4B4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A53C-D80D-4C25-877E-611039A3B489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4781" y="0"/>
            <a:ext cx="11400440" cy="6858001"/>
            <a:chOff x="0" y="0"/>
            <a:chExt cx="9133469" cy="685283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</p:grpSp>
      <p:sp>
        <p:nvSpPr>
          <p:cNvPr id="17" name="TextBox 13"/>
          <p:cNvSpPr txBox="1"/>
          <p:nvPr userDrawn="1"/>
        </p:nvSpPr>
        <p:spPr>
          <a:xfrm>
            <a:off x="2713393" y="6367909"/>
            <a:ext cx="5914532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88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Md.</a:t>
            </a:r>
            <a:r>
              <a:rPr lang="en-US" sz="1688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 Nazmul </a:t>
            </a:r>
            <a:r>
              <a:rPr lang="en-US" sz="1688" baseline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Hoque</a:t>
            </a:r>
            <a:r>
              <a:rPr lang="en-US" sz="1688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 </a:t>
            </a:r>
            <a:r>
              <a:rPr lang="en-US" sz="1313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(B. </a:t>
            </a:r>
            <a:r>
              <a:rPr lang="en-US" sz="1313" baseline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Sc</a:t>
            </a:r>
            <a:r>
              <a:rPr lang="en-US" sz="1313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, B. Ed</a:t>
            </a:r>
            <a:r>
              <a:rPr lang="en-US" sz="1688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)  nazhoq71@gmail.com</a:t>
            </a:r>
            <a:endParaRPr lang="en-US" sz="1688" dirty="0">
              <a:solidFill>
                <a:schemeClr val="accent1">
                  <a:lumMod val="40000"/>
                  <a:lumOff val="60000"/>
                </a:schemeClr>
              </a:solidFill>
              <a:latin typeface="Imprint MT Shadow" panose="04020605060303030202" pitchFamily="82" charset="0"/>
              <a:cs typeface="Andalus" panose="02020603050405020304" pitchFamily="18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80671" y="131459"/>
            <a:ext cx="970585" cy="9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jp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nazhoq7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9.png"/><Relationship Id="rId4" Type="http://schemas.openxmlformats.org/officeDocument/2006/relationships/image" Target="../media/image80.pn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0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2948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835" y="1431558"/>
            <a:ext cx="3757973" cy="468239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grpSp>
        <p:nvGrpSpPr>
          <p:cNvPr id="4" name="Group 3"/>
          <p:cNvGrpSpPr/>
          <p:nvPr/>
        </p:nvGrpSpPr>
        <p:grpSpPr>
          <a:xfrm rot="18351942">
            <a:off x="6325899" y="1525660"/>
            <a:ext cx="974833" cy="3875930"/>
            <a:chOff x="1568723" y="2690511"/>
            <a:chExt cx="1040358" cy="38587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164">
              <a:off x="1568723" y="2690511"/>
              <a:ext cx="678387" cy="37980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164">
              <a:off x="1930692" y="2751262"/>
              <a:ext cx="678389" cy="3798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8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4" presetClass="entr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34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48148E-6 L 0 -0.07222 " pathEditMode="relative" rAng="0" ptsTypes="AA">
                                          <p:cBhvr>
                                            <p:cTn id="14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7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8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4" presetClass="entr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34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48148E-6 L 0 -0.07222 " pathEditMode="relative" rAng="0" ptsTypes="AA">
                                          <p:cBhvr>
                                            <p:cTn id="14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7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8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488" y="3462487"/>
            <a:ext cx="8148029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দোকানদার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কেজির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১৬০০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যাওয়ায়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১৫০০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8017" y="1265595"/>
            <a:ext cx="2258952" cy="87145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5063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5063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63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5063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2" cstate="print"/>
          <a:srcRect l="48173" r="-1"/>
          <a:stretch/>
        </p:blipFill>
        <p:spPr>
          <a:xfrm>
            <a:off x="5526005" y="482987"/>
            <a:ext cx="1170864" cy="2201740"/>
          </a:xfrm>
          <a:prstGeom prst="rect">
            <a:avLst/>
          </a:prstGeom>
        </p:spPr>
      </p:pic>
      <p:pic>
        <p:nvPicPr>
          <p:cNvPr id="5" name="Picture 4" descr="Baby_Boy_Girl4.png"/>
          <p:cNvPicPr>
            <a:picLocks noChangeAspect="1"/>
          </p:cNvPicPr>
          <p:nvPr/>
        </p:nvPicPr>
        <p:blipFill rotWithShape="1">
          <a:blip r:embed="rId2" cstate="print"/>
          <a:srcRect r="50918"/>
          <a:stretch/>
        </p:blipFill>
        <p:spPr>
          <a:xfrm>
            <a:off x="4432061" y="480161"/>
            <a:ext cx="1108808" cy="220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" y="2681901"/>
            <a:ext cx="3098042" cy="30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29596 -0.0020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29518 0.0023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4410">
            <a:off x="4497035" y="878811"/>
            <a:ext cx="1050930" cy="3891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7245" y="106631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49" y="1199619"/>
            <a:ext cx="25138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408751" y="2372600"/>
            <a:ext cx="3560647" cy="17741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" name="TextBox 5"/>
          <p:cNvSpPr txBox="1"/>
          <p:nvPr/>
        </p:nvSpPr>
        <p:spPr>
          <a:xfrm>
            <a:off x="7505852" y="976025"/>
            <a:ext cx="25138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6874353" y="1699734"/>
            <a:ext cx="3560647" cy="17741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43" y="2069811"/>
            <a:ext cx="3280577" cy="18515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719" y="5246676"/>
            <a:ext cx="25138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352" y="4146732"/>
            <a:ext cx="25138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096" y="4026659"/>
            <a:ext cx="25138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4706" y="5246676"/>
            <a:ext cx="25138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25388 0.3504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4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53257"/>
              </p:ext>
            </p:extLst>
          </p:nvPr>
        </p:nvGraphicFramePr>
        <p:xfrm>
          <a:off x="699796" y="118635"/>
          <a:ext cx="10104192" cy="609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2096"/>
                <a:gridCol w="5052096"/>
              </a:tblGrid>
              <a:tr h="706470">
                <a:tc>
                  <a:txBody>
                    <a:bodyPr/>
                    <a:lstStyle/>
                    <a:p>
                      <a:pPr marL="0" marR="0" indent="0" algn="ctr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লাভ</a:t>
                      </a:r>
                      <a:endParaRPr lang="en-US" sz="3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348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82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8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8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1102268" y="997743"/>
            <a:ext cx="1904440" cy="94890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38" y="941775"/>
            <a:ext cx="1879643" cy="1060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6708" y="1149030"/>
            <a:ext cx="25138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684" y="802289"/>
            <a:ext cx="216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376" y="1149029"/>
            <a:ext cx="25138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8" y="2305594"/>
            <a:ext cx="2203640" cy="1083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9108" y="2524307"/>
            <a:ext cx="25138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683" y="2247307"/>
            <a:ext cx="216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26" y="2342635"/>
            <a:ext cx="1927555" cy="1009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53828" y="2524307"/>
            <a:ext cx="25138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66" y="3636202"/>
            <a:ext cx="2493122" cy="10819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2380" y="3853999"/>
            <a:ext cx="25138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4555" y="3629307"/>
            <a:ext cx="216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45" y="3629307"/>
            <a:ext cx="2203640" cy="10837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37315" y="3899585"/>
            <a:ext cx="25138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>
            <a:off x="854989" y="4964977"/>
            <a:ext cx="3013626" cy="11589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79589" y="5221294"/>
            <a:ext cx="25138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5180" y="4990066"/>
            <a:ext cx="216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2400" r="2300" b="50000"/>
          <a:stretch/>
        </p:blipFill>
        <p:spPr>
          <a:xfrm>
            <a:off x="6345525" y="4983344"/>
            <a:ext cx="2669480" cy="110538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2" name="TextBox 21"/>
          <p:cNvSpPr txBox="1"/>
          <p:nvPr/>
        </p:nvSpPr>
        <p:spPr>
          <a:xfrm>
            <a:off x="8538281" y="5221293"/>
            <a:ext cx="25138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/>
      <p:bldP spid="9" grpId="0"/>
      <p:bldP spid="10" grpId="0" build="allAtOnce"/>
      <p:bldP spid="12" grpId="0"/>
      <p:bldP spid="14" grpId="0"/>
      <p:bldP spid="15" grpId="0" build="allAtOnce"/>
      <p:bldP spid="17" grpId="0"/>
      <p:bldP spid="19" grpId="0"/>
      <p:bldP spid="20" grpId="0" build="allAtOnce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3364" y="562708"/>
            <a:ext cx="4787544" cy="797988"/>
            <a:chOff x="1106908" y="1460027"/>
            <a:chExt cx="6808951" cy="1274967"/>
          </a:xfrm>
        </p:grpSpPr>
        <p:sp>
          <p:nvSpPr>
            <p:cNvPr id="3" name="TextBox 2"/>
            <p:cNvSpPr txBox="1"/>
            <p:nvPr/>
          </p:nvSpPr>
          <p:spPr>
            <a:xfrm>
              <a:off x="1879975" y="1460027"/>
              <a:ext cx="2749928" cy="83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শতকরায়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1106908" y="2320139"/>
              <a:ext cx="6808951" cy="414855"/>
              <a:chOff x="3946478" y="3668136"/>
              <a:chExt cx="6146038" cy="69299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85230" y="3697702"/>
                <a:ext cx="5131558" cy="551986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47" y="2163655"/>
            <a:ext cx="10004403" cy="42614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3450" y="2314526"/>
            <a:ext cx="10515601" cy="41441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 rot="5400000">
            <a:off x="-614388" y="900058"/>
            <a:ext cx="2633278" cy="13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63" presetClass="path" presetSubtype="0" accel="22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3.33333E-6 L 0.74347 -0.00578 " pathEditMode="relative" rAng="0" ptsTypes="AA" p14:bounceEnd="40000">
                                          <p:cBhvr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167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1" presetClass="entr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3.7037E-6 L 0.00014 0.07939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95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4 0.07939 L 0.00028 0.23333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23472 L 0.00014 0.43819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xit" presetSubtype="10" fill="hold" grpId="4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15" grpId="2" animBg="1"/>
          <p:bldP spid="15" grpId="3" animBg="1"/>
          <p:bldP spid="15" grpId="4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63" presetClass="path" presetSubtype="0" accel="2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3.33333E-6 L 0.74347 -0.00578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167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1" presetClass="entr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3.7037E-6 L 0.00014 0.07939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95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4 0.07939 L 0.00028 0.23333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.23472 L 0.00014 0.43819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xit" presetSubtype="10" fill="hold" grpId="4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15" grpId="2" animBg="1"/>
          <p:bldP spid="15" grpId="3" animBg="1"/>
          <p:bldP spid="15" grpId="4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920" y="1178719"/>
            <a:ext cx="24657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aby_Boy_Girl4.png"/>
          <p:cNvPicPr>
            <a:picLocks noChangeAspect="1"/>
          </p:cNvPicPr>
          <p:nvPr/>
        </p:nvPicPr>
        <p:blipFill rotWithShape="1">
          <a:blip r:embed="rId2" cstate="print"/>
          <a:srcRect l="48173" r="-1"/>
          <a:stretch/>
        </p:blipFill>
        <p:spPr>
          <a:xfrm>
            <a:off x="9274875" y="326623"/>
            <a:ext cx="1170864" cy="2201740"/>
          </a:xfrm>
          <a:prstGeom prst="rect">
            <a:avLst/>
          </a:prstGeom>
        </p:spPr>
      </p:pic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2" cstate="print"/>
          <a:srcRect r="50918"/>
          <a:stretch/>
        </p:blipFill>
        <p:spPr>
          <a:xfrm>
            <a:off x="677893" y="392567"/>
            <a:ext cx="1108808" cy="2201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893" y="4419852"/>
            <a:ext cx="10618464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৮৪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715" y="2062761"/>
            <a:ext cx="3145809" cy="2536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706" y="2349298"/>
            <a:ext cx="2249619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2.59259E-6 L -0.51575 0.00856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94" y="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0.14219 -0.00162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09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5 0.00556 L 0.55313 0.00116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156" y="-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 0.00833 L -0.10638 0.01134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74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8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3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2.59259E-6 L -0.51575 0.00856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94" y="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0.14219 -0.00162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09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5 0.00556 L 0.55313 0.00116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156" y="-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 0.00833 L -0.10638 0.01134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74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0074286">
            <a:off x="685471" y="1057448"/>
            <a:ext cx="2543838" cy="2183501"/>
            <a:chOff x="-66534" y="609033"/>
            <a:chExt cx="4878930" cy="44350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9" b="96667" l="278" r="98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49818">
              <a:off x="-66534" y="609033"/>
              <a:ext cx="3429000" cy="3429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9" b="96667" l="278" r="98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30706">
              <a:off x="530774" y="788173"/>
              <a:ext cx="3429000" cy="3429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9" b="96667" l="278" r="98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8919">
              <a:off x="950261" y="1057024"/>
              <a:ext cx="3429000" cy="3429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9" b="96667" l="278" r="98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8025">
              <a:off x="1383396" y="1615041"/>
              <a:ext cx="3429000" cy="34290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20725535">
            <a:off x="8060753" y="770721"/>
            <a:ext cx="2464721" cy="2076379"/>
            <a:chOff x="6544854" y="624932"/>
            <a:chExt cx="5054894" cy="48147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15" b="100000" l="163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5" t="32917" r="545" b="3131"/>
            <a:stretch/>
          </p:blipFill>
          <p:spPr>
            <a:xfrm rot="5840118">
              <a:off x="5017247" y="2152539"/>
              <a:ext cx="4556252" cy="15010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15" b="100000" l="163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5" t="32917" r="545" b="3131"/>
            <a:stretch/>
          </p:blipFill>
          <p:spPr>
            <a:xfrm rot="6781421">
              <a:off x="5703048" y="2195759"/>
              <a:ext cx="4556252" cy="15010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15" b="100000" l="163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5" t="32917" r="545" b="3131"/>
            <a:stretch/>
          </p:blipFill>
          <p:spPr>
            <a:xfrm rot="7822497">
              <a:off x="6328884" y="2411059"/>
              <a:ext cx="4556252" cy="15010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15" b="100000" l="163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5" t="32917" r="545" b="3131"/>
            <a:stretch/>
          </p:blipFill>
          <p:spPr>
            <a:xfrm rot="8455102">
              <a:off x="7043496" y="2872855"/>
              <a:ext cx="4556252" cy="15010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02597" y="134383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2597" y="134383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2597" y="134383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1226" y="268278"/>
            <a:ext cx="396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290" y="842857"/>
            <a:ext cx="2757628" cy="2328439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524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08334" y="880875"/>
            <a:ext cx="2757628" cy="2339083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0" h="1524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3339" y="3204185"/>
            <a:ext cx="484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1171" y="3180334"/>
            <a:ext cx="443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২৭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61683" y="1073093"/>
            <a:ext cx="166863" cy="3573721"/>
            <a:chOff x="5353050" y="1317802"/>
            <a:chExt cx="266700" cy="554019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353050" y="1317802"/>
              <a:ext cx="95250" cy="508299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10200" y="1470202"/>
              <a:ext cx="95250" cy="5082998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67350" y="1622602"/>
              <a:ext cx="95250" cy="508299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524500" y="1775002"/>
              <a:ext cx="95250" cy="508299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33471" y="3699531"/>
            <a:ext cx="393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136" y="4194877"/>
            <a:ext cx="393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 × ৪ = ১৪৪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82187" y="3684089"/>
            <a:ext cx="393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22286" y="4125111"/>
            <a:ext cx="393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 × ৫ = ১৩৫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211" y="3694271"/>
            <a:ext cx="156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9844" y="4663852"/>
            <a:ext cx="104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6930" y="3678829"/>
            <a:ext cx="18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8607" y="4742389"/>
            <a:ext cx="578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চকলেটের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1503" y="4189617"/>
            <a:ext cx="14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১৪৪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04958" y="4695384"/>
            <a:ext cx="104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44080" y="4114754"/>
            <a:ext cx="1769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১৩৫)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14540" y="4734400"/>
            <a:ext cx="2257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=২৭৯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5708" y="5347533"/>
            <a:ext cx="652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চকলেটের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661" y="5347532"/>
            <a:ext cx="66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909507" y="5131794"/>
                <a:ext cx="4756520" cy="960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২৭৯</m:t>
                          </m:r>
                        </m:num>
                        <m:den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৯</m:t>
                          </m:r>
                        </m:den>
                      </m:f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৩১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507" y="5131794"/>
                <a:ext cx="4756520" cy="960776"/>
              </a:xfrm>
              <a:prstGeom prst="rect">
                <a:avLst/>
              </a:prstGeom>
              <a:blipFill rotWithShape="0">
                <a:blip r:embed="rId6"/>
                <a:stretch>
                  <a:fillRect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29278" y="5941369"/>
            <a:ext cx="7822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78434" y="5961271"/>
            <a:ext cx="415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(৩১ + ২)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৩৩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7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0847 0.1490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46098 0.1564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6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4718 0.083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83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025 0.0884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 animBg="1"/>
      <p:bldP spid="17" grpId="0" animBg="1"/>
      <p:bldP spid="18" grpId="0"/>
      <p:bldP spid="19" grpId="0"/>
      <p:bldP spid="25" grpId="0"/>
      <p:bldP spid="26" grpId="0"/>
      <p:bldP spid="27" grpId="0"/>
      <p:bldP spid="28" grpId="0"/>
      <p:bldP spid="29" grpId="0"/>
      <p:bldP spid="29" grpId="1"/>
      <p:bldP spid="31" grpId="0"/>
      <p:bldP spid="31" grpId="1"/>
      <p:bldP spid="33" grpId="0"/>
      <p:bldP spid="33" grpId="1"/>
      <p:bldP spid="35" grpId="0"/>
      <p:bldP spid="35" grpId="1"/>
      <p:bldP spid="36" grpId="0"/>
      <p:bldP spid="37" grpId="0"/>
      <p:bldP spid="38" grpId="0"/>
      <p:bldP spid="38" grpId="1"/>
      <p:bldP spid="38" grpId="2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401" y="3985712"/>
            <a:ext cx="10618464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ডজন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১০১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ডজন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৯০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ডজন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ডজন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72502" y="295553"/>
            <a:ext cx="4884996" cy="864555"/>
            <a:chOff x="1106908" y="1505407"/>
            <a:chExt cx="6947549" cy="1229589"/>
          </a:xfrm>
        </p:grpSpPr>
        <p:sp>
          <p:nvSpPr>
            <p:cNvPr id="4" name="TextBox 3"/>
            <p:cNvSpPr txBox="1"/>
            <p:nvPr/>
          </p:nvSpPr>
          <p:spPr>
            <a:xfrm>
              <a:off x="1399224" y="1505407"/>
              <a:ext cx="6378037" cy="798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 flipV="1">
              <a:off x="1106908" y="2310611"/>
              <a:ext cx="6947549" cy="424385"/>
              <a:chOff x="3946478" y="3668136"/>
              <a:chExt cx="6271142" cy="708913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7030A0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70C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01" y="1646010"/>
            <a:ext cx="4377307" cy="1761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090" y="1563681"/>
            <a:ext cx="4377307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832" y="290171"/>
            <a:ext cx="6765733" cy="646331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36" y="1226944"/>
            <a:ext cx="10787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কোনোটাই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10493" y="3942156"/>
            <a:ext cx="609600" cy="6096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586836" y="1226944"/>
            <a:ext cx="116131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AutoNum type="romanLcParenBoth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লাভ =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ক্রয়মূল্য –ক্রয়মূল্য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লাভ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ক্রয়মূল্য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= ক্রয়মূল্য – বিক্রয়মূল্য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(ক)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(ii)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ও  (iii)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(গ) (ii) ও (iii)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(ঘ)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, (ii) ও (iii)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559" y="1195134"/>
            <a:ext cx="108624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শার্ট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%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শার্টটির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42023" y="4105579"/>
            <a:ext cx="609600" cy="6096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9" name="Oval 8"/>
          <p:cNvSpPr/>
          <p:nvPr/>
        </p:nvSpPr>
        <p:spPr>
          <a:xfrm>
            <a:off x="1531239" y="3932360"/>
            <a:ext cx="609600" cy="6096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10" name="Oval 9"/>
          <p:cNvSpPr/>
          <p:nvPr/>
        </p:nvSpPr>
        <p:spPr>
          <a:xfrm>
            <a:off x="1044036" y="3189240"/>
            <a:ext cx="488404" cy="52372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1533" y="1465943"/>
            <a:ext cx="13099956" cy="3970318"/>
            <a:chOff x="265783" y="6114143"/>
            <a:chExt cx="13099956" cy="3970318"/>
          </a:xfrm>
        </p:grpSpPr>
        <p:sp>
          <p:nvSpPr>
            <p:cNvPr id="6" name="TextBox 5"/>
            <p:cNvSpPr txBox="1"/>
            <p:nvPr/>
          </p:nvSpPr>
          <p:spPr>
            <a:xfrm>
              <a:off x="265783" y="6114143"/>
              <a:ext cx="1095466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দুইটি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দ্রব্যের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ক্রয়মূল্য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দ্রব্যের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বিক্রয়মূল্য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২৬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অপরটির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বিক্রিয়মূল্য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৩৪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৪.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    </a:t>
              </a:r>
              <a:endPara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১০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(খ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১৬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১৬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২৪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8087" y="7271461"/>
              <a:ext cx="8077652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৫.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এতে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শতকরা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(ক) ২৪%</a:t>
              </a: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(খ) ২০%</a:t>
              </a: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(গ) ১৬%</a:t>
              </a: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(ঘ) ১০ %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5920836" y="3684540"/>
            <a:ext cx="488404" cy="52372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757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/>
      <p:bldP spid="5" grpId="1"/>
      <p:bldP spid="7" grpId="0"/>
      <p:bldP spid="7" grpId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2502" y="295553"/>
            <a:ext cx="4884996" cy="864555"/>
            <a:chOff x="1106908" y="1505407"/>
            <a:chExt cx="6947549" cy="1229589"/>
          </a:xfrm>
        </p:grpSpPr>
        <p:sp>
          <p:nvSpPr>
            <p:cNvPr id="3" name="TextBox 2"/>
            <p:cNvSpPr txBox="1"/>
            <p:nvPr/>
          </p:nvSpPr>
          <p:spPr>
            <a:xfrm>
              <a:off x="1399224" y="1505407"/>
              <a:ext cx="6378037" cy="798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1106908" y="2310611"/>
              <a:ext cx="6947549" cy="424385"/>
              <a:chOff x="3946478" y="3668136"/>
              <a:chExt cx="6271142" cy="70891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752164" y="2662239"/>
            <a:ext cx="1061846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৪৪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210" y="704184"/>
            <a:ext cx="94086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252" y="2706906"/>
            <a:ext cx="2438619" cy="3038493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 rot="5400000">
            <a:off x="-244943" y="3915063"/>
            <a:ext cx="2620795" cy="13839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0815028">
            <a:off x="366860" y="2351210"/>
            <a:ext cx="1101826" cy="3798010"/>
            <a:chOff x="1249807" y="2327148"/>
            <a:chExt cx="1101826" cy="37980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164">
              <a:off x="1249807" y="2327148"/>
              <a:ext cx="678389" cy="37980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164">
              <a:off x="1673244" y="2327148"/>
              <a:ext cx="678389" cy="3798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9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4" presetClass="entr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34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4.07407E-6 L 2.22222E-6 -0.07223 " pathEditMode="relative" rAng="0" ptsTypes="AA">
                                          <p:cBhvr>
                                            <p:cTn id="14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7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8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9" fill="hold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24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 p14:presetBounceEnd="3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-4.44444E-6 7.40741E-7 L 0.48778 -0.0331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89" y="-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9" fill="hold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decel="5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2.22222E-6 4.07407E-6 L 0.42569 -0.00718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278" y="-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4" presetClass="entr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34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4.07407E-6 L 2.22222E-6 -0.07223 " pathEditMode="relative" rAng="0" ptsTypes="AA">
                                          <p:cBhvr>
                                            <p:cTn id="14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7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8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24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-4.44444E-6 7.40741E-7 L 0.48778 -0.0331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89" y="-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decel="5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2.22222E-6 4.07407E-6 L 0.42569 -0.00718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278" y="-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496" y="1797323"/>
            <a:ext cx="5736690" cy="576183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0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09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30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9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309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1486" y="2379995"/>
            <a:ext cx="5456907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40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বি,এসসি;বি,এড</a:t>
            </a:r>
            <a:r>
              <a:rPr lang="bn-BD" sz="14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40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1496" y="2955745"/>
            <a:ext cx="5993014" cy="121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শ্রীধরগুড়নই</a:t>
            </a:r>
            <a:r>
              <a:rPr lang="en-US" sz="14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14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14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আত্রাই</a:t>
            </a:r>
            <a:r>
              <a:rPr lang="en-US" sz="14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14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9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hlinkClick r:id="rId2"/>
              </a:rPr>
              <a:t>nazhoq71@gmail.com</a:t>
            </a:r>
            <a:endParaRPr lang="en-US" sz="197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197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9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7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19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০১৭২৪৬৬৭১66</a:t>
            </a:r>
          </a:p>
          <a:p>
            <a:r>
              <a:rPr lang="en-US" sz="197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বিভাগ-রাজশাহী</a:t>
            </a:r>
            <a:r>
              <a:rPr lang="en-US" sz="19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97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জেলা-নওগাঁ</a:t>
            </a:r>
            <a:r>
              <a:rPr lang="en-US" sz="19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97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উপজেলা-আত্রাই</a:t>
            </a:r>
            <a:endParaRPr lang="en-US" sz="19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8136" y="1131641"/>
            <a:ext cx="10299795" cy="501386"/>
            <a:chOff x="3946478" y="3668136"/>
            <a:chExt cx="6271142" cy="708913"/>
          </a:xfrm>
        </p:grpSpPr>
        <p:sp>
          <p:nvSpPr>
            <p:cNvPr id="6" name="Freeform 5"/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7030A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70C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5529625" y="1769630"/>
            <a:ext cx="669898" cy="4262449"/>
            <a:chOff x="10687943" y="744298"/>
            <a:chExt cx="1280321" cy="671469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7" name="Freeform 16"/>
            <p:cNvSpPr/>
            <p:nvPr/>
          </p:nvSpPr>
          <p:spPr>
            <a:xfrm flipH="1">
              <a:off x="10687943" y="744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10758455" y="896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10828967" y="10490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10899479" y="12014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10969991" y="13538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11040503" y="1506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11111015" y="1658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</p:grpSp>
      <p:pic>
        <p:nvPicPr>
          <p:cNvPr id="24" name="Picture 23" descr="15590214_944740005662733_5217326500359961621_n copy.jpg"/>
          <p:cNvPicPr>
            <a:picLocks noChangeAspect="1"/>
          </p:cNvPicPr>
          <p:nvPr/>
        </p:nvPicPr>
        <p:blipFill rotWithShape="1">
          <a:blip r:embed="rId3" cstate="print"/>
          <a:srcRect b="14422"/>
          <a:stretch/>
        </p:blipFill>
        <p:spPr>
          <a:xfrm>
            <a:off x="1426968" y="4305553"/>
            <a:ext cx="1737448" cy="1778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607173" y="1785697"/>
            <a:ext cx="2400349" cy="19286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defTabSz="593854"/>
            <a:r>
              <a:rPr lang="en-US" sz="98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9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98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98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088161" indent="-2088161" algn="ctr"/>
            <a:r>
              <a:rPr lang="en-US" sz="98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9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98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  <a:endParaRPr lang="en-US" sz="98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088161" indent="-2088161" algn="ctr"/>
            <a:r>
              <a:rPr lang="en-US" sz="98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9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98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  <a:endParaRPr lang="en-US" sz="98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033091" indent="-2033091" algn="ctr"/>
            <a:r>
              <a:rPr lang="en-US" sz="984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98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১৯-১০-২০১৯</a:t>
            </a:r>
            <a:endParaRPr lang="en-US" sz="98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403" y="4127948"/>
            <a:ext cx="1409801" cy="175659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7" name="TextBox 26"/>
          <p:cNvSpPr txBox="1"/>
          <p:nvPr/>
        </p:nvSpPr>
        <p:spPr>
          <a:xfrm>
            <a:off x="2771961" y="391837"/>
            <a:ext cx="5736690" cy="76944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279" y="337851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8279" y="5475479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দোকানদার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বিক্রয়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করছে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8279" y="337851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দোকানদার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279" y="5475479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279" y="337851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8279" y="5475479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ভাল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279" y="337851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8279" y="5475479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279" y="337851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8279" y="5475479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ক্ষতি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8279" y="337851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ব্যাবসায়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721" y="5499542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অথবা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91" y="1748225"/>
            <a:ext cx="4916660" cy="3159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2" y="1748226"/>
            <a:ext cx="4900022" cy="315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30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630" y="2722103"/>
            <a:ext cx="9362773" cy="189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501" spc="47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লাভ-ক্ষতি</a:t>
            </a:r>
            <a:endParaRPr lang="en-US" sz="11501" spc="4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864e778088ca988974d5c19af1ece1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47" y="633868"/>
            <a:ext cx="2312509" cy="187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2253083" y="1379567"/>
            <a:ext cx="4884996" cy="896463"/>
            <a:chOff x="1106908" y="1460027"/>
            <a:chExt cx="6947549" cy="1274969"/>
          </a:xfrm>
        </p:grpSpPr>
        <p:sp>
          <p:nvSpPr>
            <p:cNvPr id="5" name="TextBox 4"/>
            <p:cNvSpPr txBox="1"/>
            <p:nvPr/>
          </p:nvSpPr>
          <p:spPr>
            <a:xfrm>
              <a:off x="1879975" y="1460027"/>
              <a:ext cx="2460389" cy="798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আজকের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পাঠ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 flipV="1">
              <a:off x="1106908" y="2310611"/>
              <a:ext cx="6947549" cy="424385"/>
              <a:chOff x="3946478" y="3668136"/>
              <a:chExt cx="6271142" cy="708913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7030A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913001" y="538729"/>
            <a:ext cx="5673245" cy="5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7203" y="4791141"/>
            <a:ext cx="8551622" cy="8428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826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755" y="710615"/>
            <a:ext cx="9655342" cy="879812"/>
            <a:chOff x="288765" y="529389"/>
            <a:chExt cx="10299031" cy="938466"/>
          </a:xfrm>
        </p:grpSpPr>
        <p:sp>
          <p:nvSpPr>
            <p:cNvPr id="3" name="TextBox 2"/>
            <p:cNvSpPr txBox="1"/>
            <p:nvPr/>
          </p:nvSpPr>
          <p:spPr>
            <a:xfrm>
              <a:off x="1882956" y="529389"/>
              <a:ext cx="8343885" cy="84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পাঠ</a:t>
              </a:r>
              <a:r>
                <a:rPr lang="en-US" sz="4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শেষে</a:t>
              </a:r>
              <a:r>
                <a:rPr lang="en-US" sz="4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শিক্ষার্থীরা</a:t>
              </a:r>
              <a:r>
                <a:rPr lang="en-US" sz="4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8765" y="1275348"/>
              <a:ext cx="10299031" cy="192507"/>
              <a:chOff x="1347537" y="1347537"/>
              <a:chExt cx="10299031" cy="19250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47537" y="1347537"/>
                <a:ext cx="984183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499937" y="1427748"/>
                <a:ext cx="9841831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652337" y="1483896"/>
                <a:ext cx="9841831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804737" y="1540044"/>
                <a:ext cx="984183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Rectangle 8"/>
          <p:cNvSpPr/>
          <p:nvPr/>
        </p:nvSpPr>
        <p:spPr>
          <a:xfrm>
            <a:off x="919496" y="2109292"/>
            <a:ext cx="9951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লাভ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 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লাভ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লাভ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 হার নির্ণয় করতে 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লাভ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 সমাধান করতে পারবে।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81" y="1181669"/>
            <a:ext cx="7874759" cy="4776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48355" y="118297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8355" y="118297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বলপেনের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61375" y="123112"/>
            <a:ext cx="2342787" cy="5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8243" y="2132327"/>
            <a:ext cx="401612" cy="2969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10644" y="2284727"/>
            <a:ext cx="401612" cy="2969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63044" y="2437127"/>
            <a:ext cx="401612" cy="2969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5443" y="2589527"/>
            <a:ext cx="401614" cy="2969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67842" y="2741927"/>
            <a:ext cx="401614" cy="2969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20242" y="2894329"/>
            <a:ext cx="401614" cy="2969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72643" y="3046727"/>
            <a:ext cx="401612" cy="29696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5044" y="3120298"/>
            <a:ext cx="401612" cy="2969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77444" y="3272698"/>
            <a:ext cx="401612" cy="29696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29844" y="3425098"/>
            <a:ext cx="401612" cy="29696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2243" y="3495610"/>
            <a:ext cx="401612" cy="2969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4642" y="3634360"/>
            <a:ext cx="401613" cy="29696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14" y="930653"/>
            <a:ext cx="689046" cy="25516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38" y="941533"/>
            <a:ext cx="689046" cy="25516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62" y="938765"/>
            <a:ext cx="689046" cy="25516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86" y="935997"/>
            <a:ext cx="689046" cy="25516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0" y="933229"/>
            <a:ext cx="689046" cy="25516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34" y="930461"/>
            <a:ext cx="689046" cy="25516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58" y="914045"/>
            <a:ext cx="689046" cy="25516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82" y="938573"/>
            <a:ext cx="689046" cy="25516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06" y="922157"/>
            <a:ext cx="689046" cy="25516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30" y="919389"/>
            <a:ext cx="689046" cy="25516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54" y="902973"/>
            <a:ext cx="689046" cy="25516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78" y="886557"/>
            <a:ext cx="689046" cy="25516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48355" y="118297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বলপেন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8355" y="118297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বলপেন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48355" y="118297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বলপেনকে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48355" y="118297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ডজন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9679" y="938573"/>
            <a:ext cx="5573800" cy="265204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29559" y="785807"/>
            <a:ext cx="196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80927" y="652526"/>
            <a:ext cx="304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365" y="3802463"/>
            <a:ext cx="1053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0365" y="4649340"/>
            <a:ext cx="1053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40801" y="3745507"/>
            <a:ext cx="4825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বলপেনের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31756" y="3590619"/>
                <a:ext cx="5633915" cy="103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উত্তরঃ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৬০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=৫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56" y="3590619"/>
                <a:ext cx="5633915" cy="1038618"/>
              </a:xfrm>
              <a:prstGeom prst="rect">
                <a:avLst/>
              </a:prstGeom>
              <a:blipFill rotWithShape="0">
                <a:blip r:embed="rId4"/>
                <a:stretch>
                  <a:fillRect l="-3896" b="-1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567409" y="4665182"/>
            <a:ext cx="6455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বলপেনের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307014" y="4492389"/>
                <a:ext cx="5633915" cy="105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উত্তরঃ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৭২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=৬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014" y="4492389"/>
                <a:ext cx="5633915" cy="1050159"/>
              </a:xfrm>
              <a:prstGeom prst="rect">
                <a:avLst/>
              </a:prstGeom>
              <a:blipFill rotWithShape="0">
                <a:blip r:embed="rId5"/>
                <a:stretch>
                  <a:fillRect l="-3896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9" y="1444755"/>
            <a:ext cx="2151270" cy="9335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9" y="2123771"/>
            <a:ext cx="1801387" cy="88592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-71249" y="3020294"/>
            <a:ext cx="2342787" cy="5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৬০টাকা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53" y="1293436"/>
            <a:ext cx="2151270" cy="9335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2400" r="2300" b="50000"/>
          <a:stretch/>
        </p:blipFill>
        <p:spPr>
          <a:xfrm>
            <a:off x="8789006" y="1716755"/>
            <a:ext cx="2175715" cy="90092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91" y="2292043"/>
            <a:ext cx="1769322" cy="92678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702976" y="3269580"/>
            <a:ext cx="2342787" cy="5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৭২টাকা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00134" y="5695916"/>
            <a:ext cx="7588872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3850" y="5695915"/>
            <a:ext cx="5533749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"/>
                            </p:stCondLst>
                            <p:childTnLst>
                              <p:par>
                                <p:cTn id="2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 animBg="1"/>
      <p:bldP spid="35" grpId="0"/>
      <p:bldP spid="36" grpId="0"/>
      <p:bldP spid="37" grpId="0"/>
      <p:bldP spid="37" grpId="1"/>
      <p:bldP spid="38" grpId="0"/>
      <p:bldP spid="38" grpId="1"/>
      <p:bldP spid="39" grpId="0"/>
      <p:bldP spid="40" grpId="0"/>
      <p:bldP spid="41" grpId="0"/>
      <p:bldP spid="42" grpId="0"/>
      <p:bldP spid="45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670" y="1056096"/>
            <a:ext cx="9635036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669" y="3283628"/>
            <a:ext cx="1100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লাভ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= বিক্রয়মূল্য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– ক্রয়মুল্য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= ৬টাকা-৫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টাকা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=১টাকা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669" y="4326055"/>
            <a:ext cx="1098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ল্যের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670" y="2229339"/>
            <a:ext cx="9635036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1307829">
            <a:off x="3402149" y="1523053"/>
            <a:ext cx="4529998" cy="2292826"/>
            <a:chOff x="870136" y="1033796"/>
            <a:chExt cx="5987820" cy="43404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18283" y1="78571" x2="18283" y2="78571"/>
                          <a14:backgroundMark x1="24792" y1="82512" x2="24792" y2="82512"/>
                          <a14:backgroundMark x1="28947" y1="83498" x2="28947" y2="83498"/>
                          <a14:backgroundMark x1="35180" y1="85714" x2="35180" y2="85714"/>
                          <a14:backgroundMark x1="35180" y1="85714" x2="40305" y2="87438"/>
                          <a14:backgroundMark x1="40997" y1="87931" x2="44460" y2="88670"/>
                          <a14:backgroundMark x1="36288" y1="86453" x2="9418" y2="77340"/>
                          <a14:backgroundMark x1="76177" y1="79310" x2="61773" y2="92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7" t="10076" r="14663" b="8439"/>
            <a:stretch/>
          </p:blipFill>
          <p:spPr>
            <a:xfrm rot="17772150">
              <a:off x="137987" y="1765945"/>
              <a:ext cx="4047001" cy="258270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18283" y1="78571" x2="18283" y2="78571"/>
                          <a14:backgroundMark x1="24792" y1="82512" x2="24792" y2="82512"/>
                          <a14:backgroundMark x1="28947" y1="83498" x2="28947" y2="83498"/>
                          <a14:backgroundMark x1="35180" y1="85714" x2="35180" y2="85714"/>
                          <a14:backgroundMark x1="35180" y1="85714" x2="40305" y2="87438"/>
                          <a14:backgroundMark x1="40997" y1="87931" x2="44460" y2="88670"/>
                          <a14:backgroundMark x1="36288" y1="86453" x2="9418" y2="77340"/>
                          <a14:backgroundMark x1="76177" y1="79310" x2="61773" y2="92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7" t="10076" r="14663" b="8439"/>
            <a:stretch/>
          </p:blipFill>
          <p:spPr>
            <a:xfrm rot="17772150">
              <a:off x="1273026" y="1863754"/>
              <a:ext cx="4047001" cy="25827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18283" y1="78571" x2="18283" y2="78571"/>
                          <a14:backgroundMark x1="24792" y1="82512" x2="24792" y2="82512"/>
                          <a14:backgroundMark x1="28947" y1="83498" x2="28947" y2="83498"/>
                          <a14:backgroundMark x1="35180" y1="85714" x2="35180" y2="85714"/>
                          <a14:backgroundMark x1="35180" y1="85714" x2="40305" y2="87438"/>
                          <a14:backgroundMark x1="40997" y1="87931" x2="44460" y2="88670"/>
                          <a14:backgroundMark x1="36288" y1="86453" x2="9418" y2="77340"/>
                          <a14:backgroundMark x1="76177" y1="79310" x2="61773" y2="92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7" t="10076" r="14663" b="8439"/>
            <a:stretch/>
          </p:blipFill>
          <p:spPr>
            <a:xfrm rot="17772150">
              <a:off x="2408065" y="1961563"/>
              <a:ext cx="4047001" cy="25827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18283" y1="78571" x2="18283" y2="78571"/>
                          <a14:backgroundMark x1="24792" y1="82512" x2="24792" y2="82512"/>
                          <a14:backgroundMark x1="28947" y1="83498" x2="28947" y2="83498"/>
                          <a14:backgroundMark x1="35180" y1="85714" x2="35180" y2="85714"/>
                          <a14:backgroundMark x1="35180" y1="85714" x2="40305" y2="87438"/>
                          <a14:backgroundMark x1="40997" y1="87931" x2="44460" y2="88670"/>
                          <a14:backgroundMark x1="36288" y1="86453" x2="9418" y2="77340"/>
                          <a14:backgroundMark x1="76177" y1="79310" x2="61773" y2="92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7" t="10076" r="14663" b="8439"/>
            <a:stretch/>
          </p:blipFill>
          <p:spPr>
            <a:xfrm rot="17772150">
              <a:off x="3543104" y="2059372"/>
              <a:ext cx="4047001" cy="258270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479645" y="387453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9645" y="387453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9645" y="387453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0778" y="1300972"/>
            <a:ext cx="5008444" cy="252544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524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645" y="387453"/>
            <a:ext cx="877551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63" y="1241251"/>
            <a:ext cx="25138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2400" r="2300" b="50000"/>
          <a:stretch/>
        </p:blipFill>
        <p:spPr>
          <a:xfrm>
            <a:off x="615462" y="2251597"/>
            <a:ext cx="2370291" cy="9815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4" name="TextBox 13"/>
          <p:cNvSpPr txBox="1"/>
          <p:nvPr/>
        </p:nvSpPr>
        <p:spPr>
          <a:xfrm>
            <a:off x="8420246" y="976025"/>
            <a:ext cx="25138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72" y="1686616"/>
            <a:ext cx="1801387" cy="885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8651725" y="1966469"/>
            <a:ext cx="1879643" cy="9365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40" y="2299643"/>
            <a:ext cx="1927555" cy="10096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26" y="2705774"/>
            <a:ext cx="1879643" cy="10608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53800" y="4373851"/>
            <a:ext cx="7588872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6027" y="4437378"/>
            <a:ext cx="5533749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772" y="3394062"/>
            <a:ext cx="25138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04479" y="3786211"/>
            <a:ext cx="25138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7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1" grpId="0"/>
      <p:bldP spid="12" grpId="0" animBg="1"/>
      <p:bldP spid="14" grpId="0" animBg="1"/>
      <p:bldP spid="19" grpId="0"/>
      <p:bldP spid="20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670" y="1056096"/>
            <a:ext cx="9635036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669" y="3283628"/>
            <a:ext cx="1100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ক্ষতি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= ক্রয়মুল্য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–বিক্রয়মূল্য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= (২০-১৮)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টাকা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=২টাকা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669" y="4326055"/>
            <a:ext cx="1098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্যের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670" y="2229339"/>
            <a:ext cx="9635036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685</Words>
  <Application>Microsoft Office PowerPoint</Application>
  <PresentationFormat>Custom</PresentationFormat>
  <Paragraphs>156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Andalus</vt:lpstr>
      <vt:lpstr>Angsana New</vt:lpstr>
      <vt:lpstr>Arial</vt:lpstr>
      <vt:lpstr>Calibri</vt:lpstr>
      <vt:lpstr>Calibri Light</vt:lpstr>
      <vt:lpstr>Cambria Math</vt:lpstr>
      <vt:lpstr>Imprint MT Shadow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129</cp:revision>
  <dcterms:created xsi:type="dcterms:W3CDTF">2019-09-17T17:32:18Z</dcterms:created>
  <dcterms:modified xsi:type="dcterms:W3CDTF">2019-10-19T22:00:20Z</dcterms:modified>
</cp:coreProperties>
</file>