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9" r:id="rId3"/>
    <p:sldId id="260" r:id="rId4"/>
    <p:sldId id="264" r:id="rId5"/>
    <p:sldId id="261" r:id="rId6"/>
    <p:sldId id="262" r:id="rId7"/>
    <p:sldId id="266" r:id="rId8"/>
    <p:sldId id="271" r:id="rId9"/>
    <p:sldId id="265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DA31B-B0CF-4515-BAA2-2D51A0A5A7A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0E343-D6D2-4CDD-98B6-B40B08D5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7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সম্মানিত</a:t>
            </a:r>
            <a:r>
              <a:rPr lang="bn-BD" baseline="0" dirty="0" smtClean="0"/>
              <a:t> শিক্ষকমন্ডলী আপনারা ইচ্ছে করলে এই </a:t>
            </a:r>
            <a:r>
              <a:rPr lang="en-US" baseline="0" dirty="0" smtClean="0"/>
              <a:t>slide </a:t>
            </a:r>
            <a:r>
              <a:rPr lang="bn-BD" baseline="0" dirty="0" smtClean="0"/>
              <a:t>টি </a:t>
            </a:r>
            <a:r>
              <a:rPr lang="en-US" baseline="0" dirty="0" smtClean="0"/>
              <a:t>Hide </a:t>
            </a:r>
            <a:r>
              <a:rPr lang="bn-BD" baseline="0" dirty="0" smtClean="0"/>
              <a:t>করে রাখতে পারবেন। </a:t>
            </a:r>
            <a:r>
              <a:rPr lang="en-US" baseline="0" dirty="0" smtClean="0"/>
              <a:t>Hide </a:t>
            </a:r>
            <a:r>
              <a:rPr lang="bn-BD" baseline="0" dirty="0" smtClean="0"/>
              <a:t>করার পদ্ধতি হলো রিবন বার এর </a:t>
            </a:r>
            <a:r>
              <a:rPr lang="en-US" baseline="0" dirty="0" smtClean="0"/>
              <a:t>Slide Show </a:t>
            </a:r>
            <a:r>
              <a:rPr lang="bn-BD" baseline="0" dirty="0" smtClean="0"/>
              <a:t>তে ক্লিক করে </a:t>
            </a:r>
            <a:r>
              <a:rPr lang="en-US" baseline="0" dirty="0" smtClean="0"/>
              <a:t>Hide Slide </a:t>
            </a:r>
            <a:r>
              <a:rPr lang="bn-BD" baseline="0" dirty="0" smtClean="0"/>
              <a:t>এর উপর ক্লিক করলে </a:t>
            </a:r>
            <a:r>
              <a:rPr lang="en-US" baseline="0" dirty="0" smtClean="0"/>
              <a:t>hide </a:t>
            </a:r>
            <a:r>
              <a:rPr lang="bn-BD" baseline="0" dirty="0" smtClean="0"/>
              <a:t> হয়ে যাবে। এক্ষেত্রে </a:t>
            </a:r>
            <a:r>
              <a:rPr lang="en-US" baseline="0" dirty="0" smtClean="0"/>
              <a:t>f5 </a:t>
            </a:r>
            <a:r>
              <a:rPr lang="bn-BD" baseline="0" dirty="0" smtClean="0"/>
              <a:t>চেপে </a:t>
            </a:r>
            <a:r>
              <a:rPr lang="en-US" baseline="0" dirty="0" smtClean="0"/>
              <a:t>Slide Show </a:t>
            </a:r>
            <a:r>
              <a:rPr lang="bn-BD" baseline="0" dirty="0" smtClean="0"/>
              <a:t>করলে </a:t>
            </a:r>
            <a:r>
              <a:rPr lang="en-US" baseline="0" dirty="0" smtClean="0"/>
              <a:t>Hide </a:t>
            </a:r>
            <a:r>
              <a:rPr lang="bn-BD" baseline="0" dirty="0" smtClean="0"/>
              <a:t>করা </a:t>
            </a:r>
            <a:r>
              <a:rPr lang="en-US" baseline="0" dirty="0" smtClean="0"/>
              <a:t>page </a:t>
            </a:r>
            <a:r>
              <a:rPr lang="bn-BD" baseline="0" dirty="0" smtClean="0"/>
              <a:t>আর দেখা যাবে না। 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66375-9C64-46B1-8744-953F369684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37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67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374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81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59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8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2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7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90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1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63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74B95-8360-4172-8EAC-E5EA9E6D3A40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8F931-4B55-47FC-B841-271031AD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3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hyperlink" Target="mailto:Email-zakirhossen78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608" y="1925867"/>
            <a:ext cx="11448288" cy="3999445"/>
          </a:xfrm>
          <a:prstGeom prst="rect">
            <a:avLst/>
          </a:prstGeom>
          <a:noFill/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just"/>
            <a:r>
              <a:rPr lang="en-US" sz="4400" b="1" dirty="0">
                <a:solidFill>
                  <a:schemeClr val="tx1"/>
                </a:solidFill>
                <a:latin typeface="Book Antiqua" panose="02040602050305030304" pitchFamily="18" charset="0"/>
              </a:rPr>
              <a:t>Dear colleagues,</a:t>
            </a:r>
          </a:p>
          <a:p>
            <a:pPr algn="just"/>
            <a:r>
              <a:rPr lang="en-US" sz="4400" b="1" dirty="0">
                <a:solidFill>
                  <a:schemeClr val="tx1"/>
                </a:solidFill>
                <a:latin typeface="Book Antiqua" panose="02040602050305030304" pitchFamily="18" charset="0"/>
              </a:rPr>
              <a:t>I like to request you to follow the instructions below the note options before going to the  class so t hat the class may be effective to the students</a:t>
            </a:r>
            <a:r>
              <a:rPr lang="en-US" sz="4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  <a:endParaRPr lang="en-US" sz="44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1508" y="726831"/>
            <a:ext cx="6998676" cy="1015663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</a:bodyPr>
          <a:lstStyle/>
          <a:p>
            <a:r>
              <a:rPr lang="en-US" sz="6000" b="1" u="sng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Note for the teachers</a:t>
            </a:r>
            <a:endParaRPr lang="en-US" sz="6000" b="1" u="sng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4871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841" y="3220872"/>
            <a:ext cx="11546007" cy="2123658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social networking services?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 the name of some social networking services.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354842" y="286603"/>
            <a:ext cx="4653886" cy="1528549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Single work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7246963" y="286603"/>
            <a:ext cx="4653886" cy="1528549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Time-5 minutes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029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07" y="168584"/>
            <a:ext cx="4503761" cy="6423283"/>
          </a:xfrm>
          <a:prstGeom prst="rect">
            <a:avLst/>
          </a:prstGeom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TextBox 2"/>
          <p:cNvSpPr txBox="1"/>
          <p:nvPr/>
        </p:nvSpPr>
        <p:spPr>
          <a:xfrm>
            <a:off x="4933668" y="570621"/>
            <a:ext cx="7083188" cy="2800767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this services…..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to connect people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Sharing interests and activities across the borders.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3668" y="4417455"/>
            <a:ext cx="7083188" cy="1569660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 the user feel that they live in a global village.</a:t>
            </a:r>
          </a:p>
        </p:txBody>
      </p:sp>
    </p:spTree>
    <p:extLst>
      <p:ext uri="{BB962C8B-B14F-4D97-AF65-F5344CB8AC3E}">
        <p14:creationId xmlns:p14="http://schemas.microsoft.com/office/powerpoint/2010/main" val="103375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5152" y="178765"/>
            <a:ext cx="9062114" cy="707886"/>
          </a:xfrm>
          <a:prstGeom prst="rect">
            <a:avLst/>
          </a:prstGeom>
          <a:solidFill>
            <a:srgbClr val="00B050"/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are social network expanding so fast?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246" y="1536306"/>
            <a:ext cx="11723427" cy="707886"/>
          </a:xfrm>
          <a:prstGeom prst="rect">
            <a:avLst/>
          </a:prstGeom>
          <a:solidFill>
            <a:srgbClr val="00B050"/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Firstly, most of social services are cost-free.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0247" y="3019776"/>
            <a:ext cx="11723427" cy="1323439"/>
          </a:xfrm>
          <a:prstGeom prst="rect">
            <a:avLst/>
          </a:prstGeom>
          <a:solidFill>
            <a:srgbClr val="00B050"/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Secondly, it is like presenting yourself before the entire world and know other people.it is easy and simple.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248" y="5113783"/>
            <a:ext cx="11723427" cy="1323439"/>
          </a:xfrm>
          <a:prstGeom prst="rect">
            <a:avLst/>
          </a:prstGeom>
          <a:solidFill>
            <a:srgbClr val="00B050"/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Thirdly, Social network allows users to upload pictures, multimedia contents and modify the profile.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67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716" y="559559"/>
            <a:ext cx="11723427" cy="1323439"/>
          </a:xfrm>
          <a:prstGeom prst="rect">
            <a:avLst/>
          </a:prstGeom>
          <a:solidFill>
            <a:srgbClr val="00B050"/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Fourthly, networks allows users to post blog entries and dedicated comment from friends and other users.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4716" y="4189863"/>
            <a:ext cx="11723427" cy="2554545"/>
          </a:xfrm>
          <a:prstGeom prst="rect">
            <a:avLst/>
          </a:prstGeom>
          <a:solidFill>
            <a:srgbClr val="00B050"/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Finally, there are privacy protection measures too. A users himself or herself decides over the number of visitors /viewers, and what information should be shared with others.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018" y="2095382"/>
            <a:ext cx="2143125" cy="1971675"/>
          </a:xfrm>
          <a:prstGeom prst="rect">
            <a:avLst/>
          </a:prstGeom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08" y="2005804"/>
            <a:ext cx="2324100" cy="1971675"/>
          </a:xfrm>
          <a:prstGeom prst="rect">
            <a:avLst/>
          </a:prstGeom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563" y="2136318"/>
            <a:ext cx="2133600" cy="1889805"/>
          </a:xfrm>
          <a:prstGeom prst="rect">
            <a:avLst/>
          </a:prstGeom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07461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841" y="3220872"/>
            <a:ext cx="11546007" cy="3046988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some uses of social networks?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a list of arguments as to why social networks are expanding so fast. Why do you think this is happening?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354842" y="286603"/>
            <a:ext cx="4653886" cy="1528549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7246963" y="286603"/>
            <a:ext cx="4653886" cy="1528549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Time-8 minutes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2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842" y="2634018"/>
            <a:ext cx="11546007" cy="3046988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has helped social networking sites to emerge?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do you mean by social networking?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Tell some social networking sites name.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354842" y="286603"/>
            <a:ext cx="4653886" cy="1528549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Evalaution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7246963" y="286603"/>
            <a:ext cx="4653886" cy="1528549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Time-5 minutes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2768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354842" y="286603"/>
            <a:ext cx="4653886" cy="1528549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 work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328848" y="204716"/>
            <a:ext cx="3889612" cy="2210938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4842" y="3548418"/>
            <a:ext cx="11300346" cy="1754326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 a paragraph on about the uses and abuses of Facebook with 120 words.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0209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328" y="3022168"/>
            <a:ext cx="9239573" cy="3589795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extBox 3"/>
          <p:cNvSpPr txBox="1"/>
          <p:nvPr/>
        </p:nvSpPr>
        <p:spPr>
          <a:xfrm>
            <a:off x="2473270" y="573438"/>
            <a:ext cx="7423688" cy="1862048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5931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01706" y="192276"/>
            <a:ext cx="5486400" cy="2129050"/>
          </a:xfrm>
          <a:prstGeom prst="roundRect">
            <a:avLst/>
          </a:prstGeom>
          <a:noFill/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Chevron">
              <a:avLst/>
            </a:prstTxWarp>
          </a:bodyPr>
          <a:lstStyle/>
          <a:p>
            <a:pPr algn="ctr"/>
            <a:r>
              <a:rPr lang="en-US" sz="9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endParaRPr lang="en-US" sz="9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347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424" y="222184"/>
            <a:ext cx="11788726" cy="6428935"/>
          </a:xfrm>
          <a:prstGeom prst="rect">
            <a:avLst/>
          </a:prstGeom>
          <a:solidFill>
            <a:schemeClr val="accent1">
              <a:lumMod val="40000"/>
              <a:lumOff val="60000"/>
              <a:alpha val="83000"/>
            </a:schemeClr>
          </a:solidFill>
          <a:ln w="57150" cmpd="dbl">
            <a:solidFill>
              <a:srgbClr val="FFC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Alternate Process 2"/>
          <p:cNvSpPr/>
          <p:nvPr/>
        </p:nvSpPr>
        <p:spPr>
          <a:xfrm>
            <a:off x="3633823" y="222184"/>
            <a:ext cx="5254683" cy="1043057"/>
          </a:xfrm>
          <a:prstGeom prst="flowChartAlternateProcess">
            <a:avLst/>
          </a:prstGeom>
          <a:noFill/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2000" dirty="0" smtClean="0">
                <a:ln w="0">
                  <a:solidFill>
                    <a:srgbClr val="7030A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 Antiqua" panose="02040602050305030304" pitchFamily="18" charset="0"/>
                <a:cs typeface="Times New Roman" panose="02020603050405020304" pitchFamily="18" charset="0"/>
              </a:rPr>
              <a:t>Introduction</a:t>
            </a:r>
            <a:endParaRPr lang="en-US" sz="2000" dirty="0">
              <a:ln w="0">
                <a:solidFill>
                  <a:srgbClr val="7030A0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409699" y="1355001"/>
            <a:ext cx="3404381" cy="2838730"/>
          </a:xfrm>
          <a:prstGeom prst="roundRect">
            <a:avLst/>
          </a:prstGeom>
          <a:blipFill dpi="0"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3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426" y="1743649"/>
            <a:ext cx="3456242" cy="4487055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TextBox 5"/>
          <p:cNvSpPr txBox="1"/>
          <p:nvPr/>
        </p:nvSpPr>
        <p:spPr>
          <a:xfrm>
            <a:off x="750827" y="4383546"/>
            <a:ext cx="4711472" cy="188600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n-US" sz="2400" dirty="0" err="1" smtClean="0">
                <a:latin typeface="Book Antiqua" panose="02040602050305030304" pitchFamily="18" charset="0"/>
                <a:cs typeface="Times New Roman" panose="02020603050405020304" pitchFamily="18" charset="0"/>
              </a:rPr>
              <a:t>Zakir</a:t>
            </a:r>
            <a:r>
              <a:rPr lang="en-US" sz="24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Book Antiqua" panose="02040602050305030304" pitchFamily="18" charset="0"/>
                <a:cs typeface="Times New Roman" panose="02020603050405020304" pitchFamily="18" charset="0"/>
              </a:rPr>
              <a:t>Hossen</a:t>
            </a:r>
            <a:endParaRPr lang="en-US" sz="2400" dirty="0" smtClean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Lecturer in English</a:t>
            </a:r>
          </a:p>
          <a:p>
            <a:pPr algn="ctr"/>
            <a:r>
              <a:rPr lang="en-US" sz="2400" dirty="0" err="1" smtClean="0">
                <a:latin typeface="Book Antiqua" panose="02040602050305030304" pitchFamily="18" charset="0"/>
                <a:cs typeface="Times New Roman" panose="02020603050405020304" pitchFamily="18" charset="0"/>
              </a:rPr>
              <a:t>Bhulkara</a:t>
            </a:r>
            <a:r>
              <a:rPr lang="en-US" sz="24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Book Antiqua" panose="02040602050305030304" pitchFamily="18" charset="0"/>
                <a:cs typeface="Times New Roman" panose="02020603050405020304" pitchFamily="18" charset="0"/>
              </a:rPr>
              <a:t>Islamia</a:t>
            </a:r>
            <a:r>
              <a:rPr lang="en-US" sz="24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Book Antiqua" panose="02040602050305030304" pitchFamily="18" charset="0"/>
                <a:cs typeface="Times New Roman" panose="02020603050405020304" pitchFamily="18" charset="0"/>
              </a:rPr>
              <a:t>Alim</a:t>
            </a:r>
            <a:r>
              <a:rPr lang="en-US" sz="24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 Madrasah</a:t>
            </a:r>
          </a:p>
          <a:p>
            <a:pPr algn="ctr"/>
            <a:r>
              <a:rPr lang="en-US" sz="2400" dirty="0" smtClean="0">
                <a:latin typeface="Book Antiqua" panose="02040602050305030304" pitchFamily="18" charset="0"/>
                <a:cs typeface="Times New Roman" panose="02020603050405020304" pitchFamily="18" charset="0"/>
                <a:hlinkClick r:id="rId7"/>
              </a:rPr>
              <a:t>Email-zakirhossen78@gmail.com</a:t>
            </a:r>
            <a:endParaRPr lang="en-US" sz="2400" dirty="0" smtClean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Mobile-01818713909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6507357" y="1592680"/>
            <a:ext cx="55011" cy="4230806"/>
          </a:xfrm>
          <a:prstGeom prst="line">
            <a:avLst/>
          </a:prstGeom>
          <a:ln w="76200">
            <a:solidFill>
              <a:schemeClr val="bg1"/>
            </a:solidFill>
            <a:prstDash val="lgDashDot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9126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0595" y="1631518"/>
            <a:ext cx="5486400" cy="3657600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" name="Picture 2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627" y="1631517"/>
            <a:ext cx="5486400" cy="3657600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" name="TextBox 4"/>
          <p:cNvSpPr txBox="1"/>
          <p:nvPr/>
        </p:nvSpPr>
        <p:spPr>
          <a:xfrm>
            <a:off x="1310857" y="251322"/>
            <a:ext cx="9945723" cy="126217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What do you mean by the pictures?</a:t>
            </a:r>
            <a:endParaRPr lang="en-US" b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0857" y="5414314"/>
            <a:ext cx="9945723" cy="126217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Networking</a:t>
            </a:r>
            <a:endParaRPr lang="en-US" b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2338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9903" y="630621"/>
            <a:ext cx="11556125" cy="1150882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u="sng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Our today’s Lesson is-</a:t>
            </a:r>
            <a:endParaRPr lang="en-US" u="sng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891861" y="2601310"/>
            <a:ext cx="8593259" cy="3409346"/>
          </a:xfrm>
          <a:prstGeom prst="ellipse">
            <a:avLst/>
          </a:prstGeom>
          <a:noFill/>
          <a:ln w="508000" cmpd="dbl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network services</a:t>
            </a:r>
          </a:p>
        </p:txBody>
      </p:sp>
    </p:spTree>
    <p:extLst>
      <p:ext uri="{BB962C8B-B14F-4D97-AF65-F5344CB8AC3E}">
        <p14:creationId xmlns:p14="http://schemas.microsoft.com/office/powerpoint/2010/main" val="462991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6728" y="3207223"/>
            <a:ext cx="11368585" cy="30469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lesson Ss' will be to ….</a:t>
            </a:r>
          </a:p>
          <a:p>
            <a:pPr marL="342900" indent="-342900">
              <a:buAutoNum type="arabicPeriod"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 about social media;</a:t>
            </a:r>
          </a:p>
          <a:p>
            <a:pPr marL="342900" indent="-342900">
              <a:buAutoNum type="arabicPeriod"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Narrate the activities of social media;</a:t>
            </a:r>
          </a:p>
          <a:p>
            <a:pPr marL="342900" indent="-342900">
              <a:buAutoNum type="arabicPeriod"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texts.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2224584" y="464023"/>
            <a:ext cx="7219666" cy="2251880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8280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958" y="3562065"/>
            <a:ext cx="12045042" cy="3170099"/>
          </a:xfrm>
          <a:prstGeom prst="rect">
            <a:avLst/>
          </a:prstGeom>
          <a:noFill/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just"/>
            <a:r>
              <a:rPr lang="en-US" sz="4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internet technology has helped design a large number of web sites to facilitate social relations among people around the world. These are known as social networking services or social networks or social media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Callout 2"/>
          <p:cNvSpPr/>
          <p:nvPr/>
        </p:nvSpPr>
        <p:spPr>
          <a:xfrm>
            <a:off x="2934266" y="54588"/>
            <a:ext cx="6687403" cy="3016155"/>
          </a:xfrm>
          <a:prstGeom prst="wedgeEllipseCallout">
            <a:avLst/>
          </a:prstGeom>
          <a:noFill/>
          <a:ln w="76200">
            <a:solidFill>
              <a:srgbClr val="7030A0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social networking or social media? </a:t>
            </a:r>
            <a:endParaRPr lang="en-US" sz="5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65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42" y="1714500"/>
            <a:ext cx="10863618" cy="5034318"/>
          </a:xfrm>
          <a:prstGeom prst="rect">
            <a:avLst/>
          </a:prstGeom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TextBox 2"/>
          <p:cNvSpPr txBox="1"/>
          <p:nvPr/>
        </p:nvSpPr>
        <p:spPr>
          <a:xfrm>
            <a:off x="681116" y="619933"/>
            <a:ext cx="10211070" cy="830997"/>
          </a:xfrm>
          <a:prstGeom prst="rect">
            <a:avLst/>
          </a:prstGeom>
          <a:noFill/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Process of creating Facebook  account.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1881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237153"/>
            <a:ext cx="2743200" cy="2743200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" name="Picture 2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80" y="237153"/>
            <a:ext cx="2743200" cy="2743200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4" name="Picture 3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237153"/>
            <a:ext cx="2743200" cy="2743200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5" name="Picture 4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4960" y="237153"/>
            <a:ext cx="2743200" cy="2743200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TextBox 5"/>
          <p:cNvSpPr txBox="1"/>
          <p:nvPr/>
        </p:nvSpPr>
        <p:spPr>
          <a:xfrm>
            <a:off x="6217920" y="3784331"/>
            <a:ext cx="5730240" cy="2534827"/>
          </a:xfrm>
          <a:prstGeom prst="rect">
            <a:avLst/>
          </a:prstGeom>
          <a:solidFill>
            <a:srgbClr val="00B050"/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social networking media.</a:t>
            </a: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 them Facebook is most popular social media site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21"/>
          <a:stretch/>
        </p:blipFill>
        <p:spPr>
          <a:xfrm>
            <a:off x="243840" y="3261816"/>
            <a:ext cx="5730239" cy="3416319"/>
          </a:xfrm>
          <a:prstGeom prst="rect">
            <a:avLst/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59515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439</Words>
  <Application>Microsoft Office PowerPoint</Application>
  <PresentationFormat>Widescreen</PresentationFormat>
  <Paragraphs>52</Paragraphs>
  <Slides>17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Book Antiqua</vt:lpstr>
      <vt:lpstr>Calibri</vt:lpstr>
      <vt:lpstr>Calibri Light</vt:lpstr>
      <vt:lpstr>Times New Roman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</cp:revision>
  <dcterms:created xsi:type="dcterms:W3CDTF">2019-10-01T11:42:23Z</dcterms:created>
  <dcterms:modified xsi:type="dcterms:W3CDTF">2019-10-19T16:03:18Z</dcterms:modified>
</cp:coreProperties>
</file>