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6" r:id="rId3"/>
    <p:sldId id="277" r:id="rId4"/>
    <p:sldId id="259" r:id="rId5"/>
    <p:sldId id="260" r:id="rId6"/>
    <p:sldId id="261" r:id="rId7"/>
    <p:sldId id="263" r:id="rId8"/>
    <p:sldId id="262" r:id="rId9"/>
    <p:sldId id="266" r:id="rId10"/>
    <p:sldId id="267" r:id="rId11"/>
    <p:sldId id="265" r:id="rId12"/>
    <p:sldId id="264" r:id="rId13"/>
    <p:sldId id="268" r:id="rId14"/>
    <p:sldId id="271" r:id="rId15"/>
    <p:sldId id="275" r:id="rId16"/>
    <p:sldId id="270" r:id="rId17"/>
    <p:sldId id="272" r:id="rId18"/>
    <p:sldId id="273" r:id="rId19"/>
    <p:sldId id="274" r:id="rId20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1092" y="-6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D730F3-238C-41AB-95DC-5E097D7D7E5F}" type="datetimeFigureOut">
              <a:rPr lang="en-US" smtClean="0"/>
              <a:t>18/10/2019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71B5F-1FF6-4235-A23E-4DB9617DC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81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71B5F-1FF6-4235-A23E-4DB9617DC0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82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6EE75-1262-46C2-B2EC-DC50B3E70D6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08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C71B5F-1FF6-4235-A23E-4DB9617DC09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07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ABC6D9-F1F0-4064-A4B9-4507A11D3A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1D8A678-FC04-4A31-B581-443822657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EEEA7F5-FA77-494E-A79D-8CE8A5B55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C930-5AF3-4617-A219-6F61C1CAD2EE}" type="datetimeFigureOut">
              <a:rPr lang="en-US" smtClean="0"/>
              <a:t>18/10/2019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06D383-678C-4495-8AB3-13DD042C7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719FAAA-DC74-420C-8784-12F493184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C5C6-C7F7-40DD-BC41-1F57DFA7E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621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9355E1-6E8B-4C29-B372-E17AB4DD5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102D679-0980-46A2-A632-60C2F55A1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6EAB7E4-D47A-416C-9867-0B7A03E56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C930-5AF3-4617-A219-6F61C1CAD2EE}" type="datetimeFigureOut">
              <a:rPr lang="en-US" smtClean="0"/>
              <a:t>18/10/2019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BFE3A4-C748-4CB6-90D6-C8F9045E6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3746E98-6448-4A00-9985-C364F3052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C5C6-C7F7-40DD-BC41-1F57DFA7E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949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9184FA9-69C5-45D4-A7E1-84C2948CD7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DB06B65-C78B-420C-A354-CCB4D669B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2FEFDD-C8C9-4EC8-AD8F-6655D70A0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C930-5AF3-4617-A219-6F61C1CAD2EE}" type="datetimeFigureOut">
              <a:rPr lang="en-US" smtClean="0"/>
              <a:t>18/10/2019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B8CF0E7-88A8-4AAF-AAE3-C988100CF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1E0F6E-AFFE-4ADC-869E-A5394D7BD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C5C6-C7F7-40DD-BC41-1F57DFA7E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058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228839-FC05-4A38-9A99-F94B47432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35D7B9-C34C-419D-9F8D-DF1C0415E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F08C3FF-618E-4852-8F32-3832D936C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C930-5AF3-4617-A219-6F61C1CAD2EE}" type="datetimeFigureOut">
              <a:rPr lang="en-US" smtClean="0"/>
              <a:t>18/10/2019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A35AD95-2BE1-44E1-9571-06BDA22E5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7B29AA-D36C-463B-AE2E-F52172715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C5C6-C7F7-40DD-BC41-1F57DFA7E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44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3F59B4-2F44-4EDE-B4FD-B4F7F97E9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E8D3427-5227-405E-A692-94BF208D3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EB8E2F6-7837-4B54-AC3E-5B393BAFF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C930-5AF3-4617-A219-6F61C1CAD2EE}" type="datetimeFigureOut">
              <a:rPr lang="en-US" smtClean="0"/>
              <a:t>18/10/2019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9D9D3E5-BC7E-4BF7-A170-F8AFA6255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D2E2D78-6520-44A4-9B27-CD8EE295C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C5C6-C7F7-40DD-BC41-1F57DFA7E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834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4E8D61-FC66-41CF-B020-B86C84955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977E7C-A7A6-4277-B68A-3FBCDD8DA7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3DDE23B-06B1-450D-A970-B2BB9B8FDE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BB2AD83-2D70-4B35-81B4-824E00C61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C930-5AF3-4617-A219-6F61C1CAD2EE}" type="datetimeFigureOut">
              <a:rPr lang="en-US" smtClean="0"/>
              <a:t>18/10/2019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270ABB4-941E-46FE-A962-A27915CE4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0A4A3A9-B176-4395-9FE0-50017B233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C5C6-C7F7-40DD-BC41-1F57DFA7E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91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2DA4CD-0F5E-4CC8-9BFB-1B46BE1B6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1F3EEBE-AEA5-4AAE-887E-C1CE503DD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0C75ADE-83C1-40D1-A573-0FED30EB8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0F848F9-2CB1-47FB-AED9-6428A8ACE4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3084301-E860-42D2-B4FB-BD870ACCC2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F74ED65-F70C-4636-BEB4-FD8091632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C930-5AF3-4617-A219-6F61C1CAD2EE}" type="datetimeFigureOut">
              <a:rPr lang="en-US" smtClean="0"/>
              <a:t>18/10/2019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A4B9428-2069-42BF-8B49-3108A496F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A28B53A-79EC-4968-A933-74EFF41CD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C5C6-C7F7-40DD-BC41-1F57DFA7E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6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7EFC32-3367-4A61-B252-C81F8287C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012FDE3-B1B0-4778-BB37-A895CF8C1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C930-5AF3-4617-A219-6F61C1CAD2EE}" type="datetimeFigureOut">
              <a:rPr lang="en-US" smtClean="0"/>
              <a:t>18/10/2019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C3CF7C6-0FFD-456C-9FD8-1762313ED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1E817E3-B1E1-40D3-8E28-904E7A8D0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C5C6-C7F7-40DD-BC41-1F57DFA7E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74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5835736-0AFB-48B8-A8A6-12ADB6423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C930-5AF3-4617-A219-6F61C1CAD2EE}" type="datetimeFigureOut">
              <a:rPr lang="en-US" smtClean="0"/>
              <a:t>18/10/2019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2DEDBED-797D-469F-8999-1A946DC8C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74C97BE-47D4-46B9-BF22-2E54A7754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C5C6-C7F7-40DD-BC41-1F57DFA7E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60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0C262D-878F-4E03-AD3A-309E28C71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567327-7710-4749-9EDF-09F65ABEC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5DD64D3-B87C-40B5-A6BB-EB2FA81C85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B9BCD5A-8BB1-4B77-A223-A0BB9DB86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C930-5AF3-4617-A219-6F61C1CAD2EE}" type="datetimeFigureOut">
              <a:rPr lang="en-US" smtClean="0"/>
              <a:t>18/10/2019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06D6209-0E29-486E-ABEF-E6C835A36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6A6844B-8582-4544-9775-89C0FA87B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C5C6-C7F7-40DD-BC41-1F57DFA7E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27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70B310-3A4B-424C-9D1E-639748D5E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7E28CEF-E5A2-481F-910A-68D024226D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8FE6145-74BD-465F-90CF-5D380B56FD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F979034-EEB5-4D13-8579-153B1647C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C930-5AF3-4617-A219-6F61C1CAD2EE}" type="datetimeFigureOut">
              <a:rPr lang="en-US" smtClean="0"/>
              <a:t>18/10/2019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F09F86E-1DEF-45FC-A5A8-3D8EE3907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2C9F781-D58B-480A-BF22-6C2EF048A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C5C6-C7F7-40DD-BC41-1F57DFA7E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82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2995D71-2269-41E4-8D81-D0ADEB914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BD988D4-DD55-423D-B81A-0CD6C717F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D5659BE-04F0-4C26-99A1-6E33988FC2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4C930-5AF3-4617-A219-6F61C1CAD2EE}" type="datetimeFigureOut">
              <a:rPr lang="en-US" smtClean="0"/>
              <a:t>18/10/2019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8BED171-0EA0-41DC-874D-C09520A87B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9DDB34-F76B-48A3-9ED6-77FEFEA2AF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0C5C6-C7F7-40DD-BC41-1F57DFA7E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005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5BCF771-81D5-4380-A1D6-FF8ADDC207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45" y="317194"/>
            <a:ext cx="8001000" cy="439340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1234E4C-BB16-4AD8-955A-02E5BED8F9A6}"/>
              </a:ext>
            </a:extLst>
          </p:cNvPr>
          <p:cNvSpPr txBox="1"/>
          <p:nvPr/>
        </p:nvSpPr>
        <p:spPr>
          <a:xfrm>
            <a:off x="3343187" y="882031"/>
            <a:ext cx="2371813" cy="1084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r>
              <a:rPr lang="bn-IN" sz="6600" b="1" dirty="0">
                <a:ln w="18000">
                  <a:solidFill>
                    <a:srgbClr val="00B05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স্বাগতম</a:t>
            </a:r>
            <a:endParaRPr lang="en-US" sz="6600" b="1" dirty="0">
              <a:ln w="18000">
                <a:solidFill>
                  <a:srgbClr val="00B05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65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8F2A408-93CA-4F2B-A581-08575996B1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000" y="83391"/>
            <a:ext cx="2263899" cy="35885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43E9B34-F553-4A77-AB51-4D7794CB2755}"/>
              </a:ext>
            </a:extLst>
          </p:cNvPr>
          <p:cNvSpPr txBox="1"/>
          <p:nvPr/>
        </p:nvSpPr>
        <p:spPr>
          <a:xfrm>
            <a:off x="262971" y="3718025"/>
            <a:ext cx="8809892" cy="13157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bn-IN" sz="27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জগদীশ</a:t>
            </a:r>
            <a:r>
              <a:rPr lang="en-US" sz="27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IN" sz="27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চন্দ্র</a:t>
            </a:r>
            <a:r>
              <a:rPr lang="en-US" sz="27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বসু</a:t>
            </a:r>
            <a:r>
              <a:rPr lang="bn-IN" sz="27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 অস্থায়ী</a:t>
            </a:r>
            <a:r>
              <a:rPr lang="en-US" sz="27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ভা</a:t>
            </a:r>
            <a:r>
              <a:rPr lang="bn-IN" sz="27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বে চা</a:t>
            </a:r>
            <a:r>
              <a:rPr lang="en-US" sz="2700" dirty="0" err="1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কুরি</a:t>
            </a:r>
            <a:r>
              <a:rPr lang="bn-IN" sz="27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IN" sz="27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করছিল বলে তাঁর বেতন আরও এক ভাগ কেটে নেওয়া হয়</a:t>
            </a:r>
            <a:r>
              <a:rPr lang="bn-IN" sz="27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।</a:t>
            </a:r>
            <a:r>
              <a:rPr lang="en-US" sz="27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IN" sz="27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এর প্রতিবাদে তিনি দীর্ঘ তিন বছর বেতন না নিয়ে কর্তব্য পালন করেন</a:t>
            </a:r>
            <a:r>
              <a:rPr lang="bn-IN" sz="27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।</a:t>
            </a:r>
            <a:endParaRPr lang="en-US" sz="2700" dirty="0">
              <a:solidFill>
                <a:srgbClr val="0070C0"/>
              </a:solidFill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20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3C295DB-DAAE-4647-B7D6-AF02005AD26C}"/>
              </a:ext>
            </a:extLst>
          </p:cNvPr>
          <p:cNvSpPr txBox="1"/>
          <p:nvPr/>
        </p:nvSpPr>
        <p:spPr>
          <a:xfrm>
            <a:off x="1206793" y="4312549"/>
            <a:ext cx="6625164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bn-IN" sz="24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শেষ পর্যন্ত ইংরেজ সরকার তাঁকে স্বীকৃতি দিতে বাধ্য হন।</a:t>
            </a:r>
            <a:endParaRPr lang="en-US" sz="2400" dirty="0">
              <a:solidFill>
                <a:srgbClr val="0070C0"/>
              </a:solidFill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1056128-E318-49E8-86B6-65286DEA0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422" y="113139"/>
            <a:ext cx="6585535" cy="41159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6759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98197176-105B-4129-B6BC-B3F8C4EC8E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31" y="241469"/>
            <a:ext cx="7559247" cy="35096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219700E-219E-4995-9051-D03DC3719E0E}"/>
              </a:ext>
            </a:extLst>
          </p:cNvPr>
          <p:cNvSpPr txBox="1"/>
          <p:nvPr/>
        </p:nvSpPr>
        <p:spPr>
          <a:xfrm>
            <a:off x="953086" y="3893233"/>
            <a:ext cx="7237828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ল</a:t>
            </a:r>
            <a:r>
              <a:rPr lang="as-IN" sz="28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ন</a:t>
            </a:r>
            <a:r>
              <a:rPr lang="en-US" sz="2800" dirty="0" err="1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্ডন</a:t>
            </a:r>
            <a:r>
              <a:rPr lang="en-US" sz="28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বিশ্ববিদ্যালয়</a:t>
            </a:r>
            <a:r>
              <a:rPr lang="en-US" sz="28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IN" sz="28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তাঁকে ডিএসসি ডিগ্রি প্রদান করেন।</a:t>
            </a:r>
            <a:endParaRPr lang="en-US" sz="2800" dirty="0">
              <a:solidFill>
                <a:srgbClr val="0070C0"/>
              </a:solidFill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60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FCCCF12-1B14-4E82-85FB-E6AEFD64C5AA}"/>
              </a:ext>
            </a:extLst>
          </p:cNvPr>
          <p:cNvSpPr txBox="1"/>
          <p:nvPr/>
        </p:nvSpPr>
        <p:spPr>
          <a:xfrm>
            <a:off x="2437228" y="269046"/>
            <a:ext cx="3365696" cy="7617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bn-IN" sz="45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শিক্ষকের পাঠঃ</a:t>
            </a:r>
            <a:endParaRPr lang="en-US" sz="4500" dirty="0"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F0E7752-492E-4AFA-8142-F21C2ED1BD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718" y="1000838"/>
            <a:ext cx="6339962" cy="35503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5783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9549464-9302-4000-9D0A-54DFAC83F835}"/>
              </a:ext>
            </a:extLst>
          </p:cNvPr>
          <p:cNvSpPr txBox="1"/>
          <p:nvPr/>
        </p:nvSpPr>
        <p:spPr>
          <a:xfrm>
            <a:off x="1466557" y="98632"/>
            <a:ext cx="2856061" cy="7617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bn-IN" sz="45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শিক্ষার্থীর</a:t>
            </a:r>
            <a:r>
              <a:rPr lang="en-US" sz="45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IN" sz="45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পাঠ</a:t>
            </a:r>
            <a:endParaRPr lang="en-US" sz="4500" dirty="0"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0B731AE-246D-4C9E-A773-39644493AC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336" y="732888"/>
            <a:ext cx="6097066" cy="4057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0154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0211EEA-BD5F-4A78-9B9E-5A15B87A8D95}"/>
              </a:ext>
            </a:extLst>
          </p:cNvPr>
          <p:cNvSpPr txBox="1"/>
          <p:nvPr/>
        </p:nvSpPr>
        <p:spPr>
          <a:xfrm flipH="1">
            <a:off x="1600201" y="221566"/>
            <a:ext cx="5974773" cy="684803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নতুন</a:t>
            </a:r>
            <a:r>
              <a:rPr lang="en-US" sz="40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শব্দ</a:t>
            </a:r>
            <a:r>
              <a:rPr lang="bn-IN" sz="40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 দিয়ে বাক্য তৈরি করঃ</a:t>
            </a:r>
            <a:endParaRPr lang="en-US" sz="4000" dirty="0">
              <a:solidFill>
                <a:srgbClr val="0070C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252E283-4A96-4A2D-BDA2-05951E5A0D09}"/>
              </a:ext>
            </a:extLst>
          </p:cNvPr>
          <p:cNvSpPr txBox="1"/>
          <p:nvPr/>
        </p:nvSpPr>
        <p:spPr>
          <a:xfrm>
            <a:off x="3632101" y="2078501"/>
            <a:ext cx="2795954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endParaRPr lang="en-US" sz="240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D08EB85-3A23-480A-9050-270022A6C42C}"/>
              </a:ext>
            </a:extLst>
          </p:cNvPr>
          <p:cNvSpPr txBox="1"/>
          <p:nvPr/>
        </p:nvSpPr>
        <p:spPr>
          <a:xfrm>
            <a:off x="801859" y="2078502"/>
            <a:ext cx="2795954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dirty="0">
                <a:latin typeface="Kalpurush" pitchFamily="2" charset="0"/>
                <a:cs typeface="Kalpurush" pitchFamily="2" charset="0"/>
              </a:rPr>
              <a:t>                          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CE5610B-A164-442E-9E62-7F6D40B053D7}"/>
              </a:ext>
            </a:extLst>
          </p:cNvPr>
          <p:cNvSpPr txBox="1"/>
          <p:nvPr/>
        </p:nvSpPr>
        <p:spPr>
          <a:xfrm>
            <a:off x="471744" y="1738213"/>
            <a:ext cx="148766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dirty="0" err="1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কল্যাণ</a:t>
            </a:r>
            <a:endParaRPr lang="en-US" sz="2400" dirty="0">
              <a:solidFill>
                <a:srgbClr val="00B05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0719E6A-CA60-4586-BF61-9EAF8FF1657A}"/>
              </a:ext>
            </a:extLst>
          </p:cNvPr>
          <p:cNvSpPr txBox="1"/>
          <p:nvPr/>
        </p:nvSpPr>
        <p:spPr>
          <a:xfrm flipH="1">
            <a:off x="2305661" y="1814179"/>
            <a:ext cx="6250013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bn-IN" sz="24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বিজ্ঞানের কল্যাণে আমাদের জীবন যাত্রা সহজ হয়েছে। </a:t>
            </a:r>
            <a:endParaRPr lang="en-US" sz="2400" dirty="0"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99EC427-EBED-400E-ACE4-2E561991AFE2}"/>
              </a:ext>
            </a:extLst>
          </p:cNvPr>
          <p:cNvSpPr txBox="1"/>
          <p:nvPr/>
        </p:nvSpPr>
        <p:spPr>
          <a:xfrm>
            <a:off x="430181" y="2445391"/>
            <a:ext cx="1508761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bn-IN" sz="2400" dirty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দুরন্ত </a:t>
            </a:r>
            <a:endParaRPr lang="en-US" sz="2400" dirty="0">
              <a:solidFill>
                <a:srgbClr val="00B05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F76FDCD-5966-4850-88A1-1A5D9DEF577A}"/>
              </a:ext>
            </a:extLst>
          </p:cNvPr>
          <p:cNvSpPr txBox="1"/>
          <p:nvPr/>
        </p:nvSpPr>
        <p:spPr>
          <a:xfrm>
            <a:off x="2319725" y="2528519"/>
            <a:ext cx="5792373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bn-IN" sz="24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ছোট বেলাই জগদীশ খুব দুরন্ত ছিলেন। </a:t>
            </a:r>
            <a:endParaRPr lang="en-US" sz="2400" dirty="0"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DA82E4E-4207-4202-A540-E74A75AB45B1}"/>
              </a:ext>
            </a:extLst>
          </p:cNvPr>
          <p:cNvSpPr txBox="1"/>
          <p:nvPr/>
        </p:nvSpPr>
        <p:spPr>
          <a:xfrm>
            <a:off x="453524" y="3238153"/>
            <a:ext cx="1572704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bn-IN" sz="2400" dirty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অধ্যাপক</a:t>
            </a:r>
            <a:endParaRPr lang="en-US" sz="2400" dirty="0">
              <a:solidFill>
                <a:srgbClr val="00B05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76863E3-8CD5-4E8A-A7B7-8AEA17794A21}"/>
              </a:ext>
            </a:extLst>
          </p:cNvPr>
          <p:cNvSpPr txBox="1"/>
          <p:nvPr/>
        </p:nvSpPr>
        <p:spPr>
          <a:xfrm>
            <a:off x="2346427" y="3280884"/>
            <a:ext cx="6494441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bn-IN" sz="24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জগদীশ পদার্থ বিজ্ঞানের অধ্যাপক ছিলেন।</a:t>
            </a:r>
            <a:endParaRPr lang="en-US" sz="2400" dirty="0"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29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1"/>
      <p:bldP spid="12" grpId="0"/>
      <p:bldP spid="13" grpId="1"/>
      <p:bldP spid="14" grpId="0"/>
      <p:bldP spid="16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C5E1AA4-B281-4812-A830-E30E6B45819C}"/>
              </a:ext>
            </a:extLst>
          </p:cNvPr>
          <p:cNvSpPr txBox="1"/>
          <p:nvPr/>
        </p:nvSpPr>
        <p:spPr>
          <a:xfrm>
            <a:off x="3655986" y="54622"/>
            <a:ext cx="2902475" cy="7617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bn-IN" sz="45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alpurush" pitchFamily="2" charset="0"/>
                <a:cs typeface="Kalpurush" pitchFamily="2" charset="0"/>
              </a:rPr>
              <a:t>দলীয় কাজঃ</a:t>
            </a:r>
            <a:endParaRPr lang="en-US" sz="4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46C8461-5DA9-4516-A7BC-35ACABF65F5C}"/>
              </a:ext>
            </a:extLst>
          </p:cNvPr>
          <p:cNvSpPr txBox="1"/>
          <p:nvPr/>
        </p:nvSpPr>
        <p:spPr>
          <a:xfrm>
            <a:off x="470767" y="644977"/>
            <a:ext cx="162481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bn-IN" sz="27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itchFamily="2" charset="0"/>
                <a:cs typeface="Kalpurush" pitchFamily="2" charset="0"/>
              </a:rPr>
              <a:t> গোলাপ দল</a:t>
            </a:r>
            <a:endParaRPr lang="en-US" sz="27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399EE29-06B2-4D1D-8BAA-0636DC633CE0}"/>
              </a:ext>
            </a:extLst>
          </p:cNvPr>
          <p:cNvSpPr txBox="1"/>
          <p:nvPr/>
        </p:nvSpPr>
        <p:spPr>
          <a:xfrm>
            <a:off x="2494818" y="642804"/>
            <a:ext cx="3099288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bn-IN" sz="2700" dirty="0">
                <a:ln w="0"/>
                <a:solidFill>
                  <a:srgbClr val="92D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জবা দল</a:t>
            </a:r>
            <a:endParaRPr lang="en-US" sz="2700" dirty="0">
              <a:ln w="0"/>
              <a:solidFill>
                <a:srgbClr val="92D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C1C22E5-3845-4F23-ACA0-47981DAB4E30}"/>
              </a:ext>
            </a:extLst>
          </p:cNvPr>
          <p:cNvSpPr txBox="1"/>
          <p:nvPr/>
        </p:nvSpPr>
        <p:spPr>
          <a:xfrm>
            <a:off x="670249" y="1285080"/>
            <a:ext cx="6440368" cy="5770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r>
              <a:rPr lang="en-US" sz="3300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য</a:t>
            </a:r>
            <a:r>
              <a:rPr lang="as-IN" sz="3300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ু</a:t>
            </a:r>
            <a:r>
              <a:rPr lang="en-US" sz="3300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ক</a:t>
            </a:r>
            <a:r>
              <a:rPr lang="as-IN" sz="3300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্</a:t>
            </a:r>
            <a:r>
              <a:rPr lang="en-US" sz="3300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ত</a:t>
            </a:r>
            <a:r>
              <a:rPr lang="as-IN" sz="3300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ব</a:t>
            </a:r>
            <a:r>
              <a:rPr lang="en-US" sz="3300" dirty="0" err="1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র্ন</a:t>
            </a:r>
            <a:r>
              <a:rPr lang="en-US" sz="3300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ব</a:t>
            </a:r>
            <a:r>
              <a:rPr lang="as-IN" sz="3300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্</a:t>
            </a:r>
            <a:r>
              <a:rPr lang="en-US" sz="3300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য</a:t>
            </a:r>
            <a:r>
              <a:rPr lang="as-IN" sz="3300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ব</a:t>
            </a:r>
            <a:r>
              <a:rPr lang="en-US" sz="3300" dirty="0" err="1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হার</a:t>
            </a:r>
            <a:r>
              <a:rPr lang="en-US" sz="3300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ক</a:t>
            </a:r>
            <a:r>
              <a:rPr lang="as-IN" sz="3300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র</a:t>
            </a:r>
            <a:r>
              <a:rPr lang="en-US" sz="3300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ে </a:t>
            </a:r>
            <a:r>
              <a:rPr lang="as-IN" sz="3300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ন</a:t>
            </a:r>
            <a:r>
              <a:rPr lang="en-US" sz="3300" dirty="0" err="1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তুন</a:t>
            </a:r>
            <a:r>
              <a:rPr lang="en-US" sz="3300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৩টি </a:t>
            </a:r>
            <a:r>
              <a:rPr lang="as-IN" sz="3300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শ</a:t>
            </a:r>
            <a:r>
              <a:rPr lang="en-US" sz="3300" dirty="0" err="1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ব্দ</a:t>
            </a:r>
            <a:r>
              <a:rPr lang="en-US" sz="3300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3300" dirty="0" err="1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লিখ</a:t>
            </a:r>
            <a:r>
              <a:rPr lang="en-US" sz="3300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9E70A82-5B15-4762-8C51-AF2C327975A4}"/>
              </a:ext>
            </a:extLst>
          </p:cNvPr>
          <p:cNvSpPr txBox="1"/>
          <p:nvPr/>
        </p:nvSpPr>
        <p:spPr>
          <a:xfrm>
            <a:off x="624315" y="2198022"/>
            <a:ext cx="1123888" cy="5770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bn-IN" sz="33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দুর</a:t>
            </a:r>
            <a:r>
              <a:rPr lang="bn-IN" sz="3300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ন্ত</a:t>
            </a:r>
            <a:endParaRPr lang="en-US" sz="3300" dirty="0">
              <a:solidFill>
                <a:srgbClr val="7030A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743BE4E-5558-4D7F-A902-F38A926DC4D8}"/>
              </a:ext>
            </a:extLst>
          </p:cNvPr>
          <p:cNvSpPr txBox="1"/>
          <p:nvPr/>
        </p:nvSpPr>
        <p:spPr>
          <a:xfrm>
            <a:off x="2556771" y="2120332"/>
            <a:ext cx="1598815" cy="5770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bn-IN" sz="3300" dirty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= </a:t>
            </a:r>
            <a:r>
              <a:rPr lang="bn-IN" sz="3300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ন+ত</a:t>
            </a:r>
            <a:r>
              <a:rPr lang="bn-IN" sz="3300" dirty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,</a:t>
            </a:r>
            <a:endParaRPr lang="en-US" sz="3300" dirty="0">
              <a:solidFill>
                <a:srgbClr val="7030A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7B4572D-3F50-4141-808F-F5AD67080D47}"/>
              </a:ext>
            </a:extLst>
          </p:cNvPr>
          <p:cNvSpPr txBox="1"/>
          <p:nvPr/>
        </p:nvSpPr>
        <p:spPr>
          <a:xfrm>
            <a:off x="4800192" y="2145866"/>
            <a:ext cx="3192991" cy="5770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bn-IN" sz="33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অন্ত</a:t>
            </a:r>
            <a:r>
              <a:rPr lang="bn-IN" sz="33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,</a:t>
            </a:r>
            <a:r>
              <a:rPr lang="en-US" sz="33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IN" sz="33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প্রান্ত,</a:t>
            </a:r>
            <a:r>
              <a:rPr lang="en-US" sz="33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IN" sz="33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শান্ত</a:t>
            </a:r>
            <a:r>
              <a:rPr lang="bn-IN" sz="33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।</a:t>
            </a:r>
            <a:endParaRPr lang="en-US" sz="3300" dirty="0">
              <a:solidFill>
                <a:srgbClr val="0070C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B2D861FB-BBE3-4C5D-9E53-5F2A74B58A6B}"/>
              </a:ext>
            </a:extLst>
          </p:cNvPr>
          <p:cNvSpPr txBox="1"/>
          <p:nvPr/>
        </p:nvSpPr>
        <p:spPr>
          <a:xfrm flipH="1">
            <a:off x="649270" y="3067040"/>
            <a:ext cx="1588331" cy="5770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bn-IN" sz="33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ডা</a:t>
            </a:r>
            <a:r>
              <a:rPr lang="bn-IN" sz="3300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ক্ত</a:t>
            </a:r>
            <a:r>
              <a:rPr lang="en-US" sz="33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া</a:t>
            </a:r>
            <a:r>
              <a:rPr lang="bn-IN" sz="33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রি</a:t>
            </a:r>
            <a:endParaRPr lang="en-US" sz="3300" dirty="0"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E2675BAB-9029-464E-ABA0-F8B0A7925384}"/>
              </a:ext>
            </a:extLst>
          </p:cNvPr>
          <p:cNvSpPr txBox="1"/>
          <p:nvPr/>
        </p:nvSpPr>
        <p:spPr>
          <a:xfrm>
            <a:off x="2597177" y="3042385"/>
            <a:ext cx="1548807" cy="5770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bn-IN" sz="3300" dirty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= </a:t>
            </a:r>
            <a:r>
              <a:rPr lang="bn-IN" sz="3300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ক+ত</a:t>
            </a:r>
            <a:r>
              <a:rPr lang="bn-IN" sz="3300" dirty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,</a:t>
            </a:r>
            <a:endParaRPr lang="en-US" sz="3300" dirty="0">
              <a:solidFill>
                <a:srgbClr val="7030A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7A257AB-78C8-4C81-BAED-0B9135D69D86}"/>
              </a:ext>
            </a:extLst>
          </p:cNvPr>
          <p:cNvSpPr txBox="1"/>
          <p:nvPr/>
        </p:nvSpPr>
        <p:spPr>
          <a:xfrm>
            <a:off x="4804671" y="3051274"/>
            <a:ext cx="2904667" cy="5770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bn-IN" sz="33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উক্ত</a:t>
            </a:r>
            <a:r>
              <a:rPr lang="bn-IN" sz="33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,</a:t>
            </a:r>
            <a:r>
              <a:rPr lang="en-US" sz="33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IN" sz="33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শক্ত,</a:t>
            </a:r>
            <a:r>
              <a:rPr lang="en-US" sz="33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IN" sz="33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ভক্ত</a:t>
            </a:r>
            <a:r>
              <a:rPr lang="en-US" sz="33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।</a:t>
            </a:r>
            <a:endParaRPr lang="en-US" sz="3300" dirty="0">
              <a:solidFill>
                <a:srgbClr val="0070C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BDE3141D-80C9-4CFF-A0E8-8467AB145D2D}"/>
              </a:ext>
            </a:extLst>
          </p:cNvPr>
          <p:cNvSpPr txBox="1"/>
          <p:nvPr/>
        </p:nvSpPr>
        <p:spPr>
          <a:xfrm>
            <a:off x="706847" y="3936039"/>
            <a:ext cx="1756965" cy="5770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bn-IN" sz="33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ক</a:t>
            </a:r>
            <a:r>
              <a:rPr lang="bn-IN" sz="3300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ল্প</a:t>
            </a:r>
            <a:r>
              <a:rPr lang="bn-IN" sz="33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কাহিনী</a:t>
            </a:r>
            <a:endParaRPr lang="en-US" sz="3300" dirty="0"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EDE7C400-7328-4694-90A1-31D36746DB85}"/>
              </a:ext>
            </a:extLst>
          </p:cNvPr>
          <p:cNvSpPr txBox="1"/>
          <p:nvPr/>
        </p:nvSpPr>
        <p:spPr>
          <a:xfrm>
            <a:off x="2627174" y="3920274"/>
            <a:ext cx="1685309" cy="5770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bn-IN" sz="3300" dirty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= </a:t>
            </a:r>
            <a:r>
              <a:rPr lang="bn-IN" sz="3300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ল+প</a:t>
            </a:r>
            <a:r>
              <a:rPr lang="bn-IN" sz="3300" dirty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,</a:t>
            </a:r>
            <a:endParaRPr lang="en-US" sz="3300" dirty="0">
              <a:solidFill>
                <a:srgbClr val="7030A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117E1106-8D65-4F1B-9AF9-A72B0A9EDEC3}"/>
              </a:ext>
            </a:extLst>
          </p:cNvPr>
          <p:cNvSpPr txBox="1"/>
          <p:nvPr/>
        </p:nvSpPr>
        <p:spPr>
          <a:xfrm>
            <a:off x="4855455" y="3920273"/>
            <a:ext cx="3516442" cy="5770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bn-IN" sz="33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অল্প,</a:t>
            </a:r>
            <a:r>
              <a:rPr lang="en-US" sz="33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IN" sz="33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সল্প,</a:t>
            </a:r>
            <a:r>
              <a:rPr lang="en-US" sz="33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IN" sz="33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গল্প।</a:t>
            </a:r>
            <a:endParaRPr lang="en-US" sz="3300" dirty="0">
              <a:solidFill>
                <a:srgbClr val="0070C0"/>
              </a:solidFill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49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3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xmlns="" id="{6DF7FF87-1E63-4ED2-B0ED-537AA660F52B}"/>
              </a:ext>
            </a:extLst>
          </p:cNvPr>
          <p:cNvSpPr/>
          <p:nvPr/>
        </p:nvSpPr>
        <p:spPr>
          <a:xfrm>
            <a:off x="2716266" y="232117"/>
            <a:ext cx="4062046" cy="119525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bn-IN" sz="6000" b="1" dirty="0" smtClean="0">
                <a:ln w="18000">
                  <a:solidFill>
                    <a:srgbClr val="92D05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মূল্যায়ন</a:t>
            </a:r>
            <a:endParaRPr lang="en-US" sz="6000" b="1" dirty="0">
              <a:ln w="18000">
                <a:solidFill>
                  <a:srgbClr val="92D05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2E9736F-011E-459C-AAA5-AD595C01EB71}"/>
              </a:ext>
            </a:extLst>
          </p:cNvPr>
          <p:cNvSpPr txBox="1"/>
          <p:nvPr/>
        </p:nvSpPr>
        <p:spPr>
          <a:xfrm>
            <a:off x="365145" y="1688846"/>
            <a:ext cx="4093698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bn-IN" sz="36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প্রশ্নগুলো</a:t>
            </a:r>
            <a:r>
              <a:rPr lang="en-US" sz="36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র </a:t>
            </a:r>
            <a:r>
              <a:rPr lang="en-US" sz="3600" dirty="0" err="1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উত্তর</a:t>
            </a:r>
            <a:r>
              <a:rPr lang="en-US" sz="36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IN" sz="36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লিখঃ</a:t>
            </a:r>
            <a:endParaRPr lang="en-US" sz="3600" dirty="0">
              <a:solidFill>
                <a:srgbClr val="0070C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F1F67AE-C22C-4324-928E-42D5B83A6932}"/>
              </a:ext>
            </a:extLst>
          </p:cNvPr>
          <p:cNvSpPr txBox="1"/>
          <p:nvPr/>
        </p:nvSpPr>
        <p:spPr>
          <a:xfrm>
            <a:off x="348175" y="3321983"/>
            <a:ext cx="8433218" cy="561692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২। </a:t>
            </a:r>
            <a:r>
              <a:rPr lang="bn-IN" sz="32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ত</a:t>
            </a:r>
            <a:r>
              <a:rPr lang="en-US" sz="32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ি</a:t>
            </a:r>
            <a:r>
              <a:rPr lang="bn-IN" sz="32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ন</a:t>
            </a:r>
            <a:r>
              <a:rPr lang="en-US" sz="32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ি </a:t>
            </a:r>
            <a:r>
              <a:rPr lang="bn-IN" sz="32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ক</a:t>
            </a:r>
            <a:r>
              <a:rPr lang="en-US" sz="32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ত </a:t>
            </a:r>
            <a:r>
              <a:rPr lang="en-US" sz="32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বছ</a:t>
            </a:r>
            <a:r>
              <a:rPr lang="bn-IN" sz="32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র</a:t>
            </a:r>
            <a:r>
              <a:rPr lang="en-US" sz="32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 </a:t>
            </a:r>
            <a:r>
              <a:rPr lang="bn-IN" sz="32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ব</a:t>
            </a:r>
            <a:r>
              <a:rPr lang="en-US" sz="32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ে</a:t>
            </a:r>
            <a:r>
              <a:rPr lang="bn-IN" sz="32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ত</a:t>
            </a:r>
            <a:r>
              <a:rPr lang="en-US" sz="32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ন </a:t>
            </a:r>
            <a:r>
              <a:rPr lang="en-US" sz="32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না</a:t>
            </a:r>
            <a:r>
              <a:rPr lang="en-US" sz="32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নিয়ে</a:t>
            </a:r>
            <a:r>
              <a:rPr lang="en-US" sz="32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ক</a:t>
            </a:r>
            <a:r>
              <a:rPr lang="bn-IN" sz="32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র</a:t>
            </a:r>
            <a:r>
              <a:rPr lang="en-US" sz="32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্তব</a:t>
            </a:r>
            <a:r>
              <a:rPr lang="bn-IN" sz="32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্</a:t>
            </a:r>
            <a:r>
              <a:rPr lang="en-US" sz="32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য </a:t>
            </a:r>
            <a:r>
              <a:rPr lang="bn-IN" sz="32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প</a:t>
            </a:r>
            <a:r>
              <a:rPr lang="en-US" sz="32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া</a:t>
            </a:r>
            <a:r>
              <a:rPr lang="bn-IN" sz="32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ল</a:t>
            </a:r>
            <a:r>
              <a:rPr lang="en-US" sz="32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ণ </a:t>
            </a:r>
            <a:r>
              <a:rPr lang="bn-IN" sz="32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ক</a:t>
            </a:r>
            <a:r>
              <a:rPr lang="en-US" sz="3200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রেন</a:t>
            </a:r>
            <a:r>
              <a:rPr lang="en-US" sz="32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IN" sz="32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?</a:t>
            </a:r>
            <a:endParaRPr lang="en-US" sz="3200" dirty="0"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F519C3C-9B17-485F-8B31-205BCE62CB34}"/>
              </a:ext>
            </a:extLst>
          </p:cNvPr>
          <p:cNvSpPr txBox="1"/>
          <p:nvPr/>
        </p:nvSpPr>
        <p:spPr>
          <a:xfrm>
            <a:off x="385403" y="2436127"/>
            <a:ext cx="8081890" cy="561692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r>
              <a:rPr lang="as-IN" sz="32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১</a:t>
            </a:r>
            <a:r>
              <a:rPr lang="en-US" sz="32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। ত</a:t>
            </a:r>
            <a:r>
              <a:rPr lang="as-IN" sz="32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ি</a:t>
            </a:r>
            <a:r>
              <a:rPr lang="en-US" sz="32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ন</a:t>
            </a:r>
            <a:r>
              <a:rPr lang="as-IN" sz="32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ি</a:t>
            </a:r>
            <a:r>
              <a:rPr lang="en-US" sz="32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as-IN" sz="32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উ</a:t>
            </a:r>
            <a:r>
              <a:rPr lang="en-US" sz="32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চ</a:t>
            </a:r>
            <a:r>
              <a:rPr lang="as-IN" sz="32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্</a:t>
            </a:r>
            <a:r>
              <a:rPr lang="en-US" sz="32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চ </a:t>
            </a:r>
            <a:r>
              <a:rPr lang="as-IN" sz="32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শ</a:t>
            </a:r>
            <a:r>
              <a:rPr lang="en-US" sz="32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িক্ষার</a:t>
            </a:r>
            <a:r>
              <a:rPr lang="en-US" sz="32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জন্য</a:t>
            </a:r>
            <a:r>
              <a:rPr lang="en-US" sz="32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ক</a:t>
            </a:r>
            <a:r>
              <a:rPr lang="as-IN" sz="32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ো</a:t>
            </a:r>
            <a:r>
              <a:rPr lang="en-US" sz="32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থায়</a:t>
            </a:r>
            <a:r>
              <a:rPr lang="en-US" sz="32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যান</a:t>
            </a:r>
            <a:r>
              <a:rPr lang="en-US" sz="32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?</a:t>
            </a:r>
            <a:endParaRPr lang="en-US" sz="3200" dirty="0"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6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xmlns="" id="{20A5D7AA-2100-4FB2-B0C7-AB9AF0CB137E}"/>
              </a:ext>
            </a:extLst>
          </p:cNvPr>
          <p:cNvSpPr/>
          <p:nvPr/>
        </p:nvSpPr>
        <p:spPr>
          <a:xfrm>
            <a:off x="2139039" y="167290"/>
            <a:ext cx="5144610" cy="101287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bn-IN" sz="60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বাড়ির কাজ</a:t>
            </a:r>
            <a:endParaRPr lang="en-US" sz="3300" dirty="0">
              <a:ln w="18000">
                <a:solidFill>
                  <a:srgbClr val="C00000"/>
                </a:solidFill>
                <a:prstDash val="solid"/>
                <a:miter lim="800000"/>
              </a:ln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E4D95F9-7BA7-4865-BD7B-4545027061DC}"/>
              </a:ext>
            </a:extLst>
          </p:cNvPr>
          <p:cNvSpPr txBox="1"/>
          <p:nvPr/>
        </p:nvSpPr>
        <p:spPr>
          <a:xfrm flipH="1">
            <a:off x="833510" y="1846615"/>
            <a:ext cx="7837523" cy="684803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# </a:t>
            </a:r>
            <a:r>
              <a:rPr lang="bn-IN" sz="40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জগদীশচন্দ্র </a:t>
            </a:r>
            <a:r>
              <a:rPr lang="bn-IN" sz="40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সম্পর্কে ৫টি বাক্য </a:t>
            </a:r>
            <a:r>
              <a:rPr lang="bn-IN" sz="40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লিখ</a:t>
            </a:r>
            <a:r>
              <a:rPr lang="en-US" sz="40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IN" sz="40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?</a:t>
            </a:r>
            <a:endParaRPr lang="en-US" sz="4000" dirty="0"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8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11D6EFE-F8C9-4380-BD61-C1CDCF5400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38" y="173421"/>
            <a:ext cx="7457090" cy="48345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1C793D0-8025-4317-A5D8-C624DB153AD6}"/>
              </a:ext>
            </a:extLst>
          </p:cNvPr>
          <p:cNvSpPr txBox="1"/>
          <p:nvPr/>
        </p:nvSpPr>
        <p:spPr>
          <a:xfrm>
            <a:off x="3022573" y="1734229"/>
            <a:ext cx="3661994" cy="15465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r>
              <a:rPr lang="bn-IN" sz="9600" dirty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ধন্যবাদ</a:t>
            </a:r>
            <a:endParaRPr lang="en-US" sz="9600" dirty="0">
              <a:ln w="18000">
                <a:solidFill>
                  <a:srgbClr val="00B050"/>
                </a:solidFill>
                <a:prstDash val="solid"/>
                <a:miter lim="800000"/>
              </a:ln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87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E7312243-D247-4BA6-B4CE-66F091C355BD}"/>
              </a:ext>
            </a:extLst>
          </p:cNvPr>
          <p:cNvSpPr/>
          <p:nvPr/>
        </p:nvSpPr>
        <p:spPr>
          <a:xfrm>
            <a:off x="495300" y="400050"/>
            <a:ext cx="8153400" cy="1028700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548640" bIns="274320" rtlCol="0" anchor="ctr"/>
          <a:lstStyle/>
          <a:p>
            <a:pPr algn="ctr"/>
            <a:r>
              <a:rPr lang="bn-BD" sz="6600" b="1" dirty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শিক্ষক পরিচিতি</a:t>
            </a:r>
            <a:endParaRPr lang="en-US" sz="80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39285F3A-F5C8-4AFE-938A-6B253FA59087}"/>
              </a:ext>
            </a:extLst>
          </p:cNvPr>
          <p:cNvSpPr/>
          <p:nvPr/>
        </p:nvSpPr>
        <p:spPr>
          <a:xfrm>
            <a:off x="609600" y="1543050"/>
            <a:ext cx="7924800" cy="3143250"/>
          </a:xfrm>
          <a:prstGeom prst="rect">
            <a:avLst/>
          </a:prstGeom>
          <a:noFill/>
          <a:ln w="76200"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lvl="0">
              <a:defRPr/>
            </a:pPr>
            <a:endParaRPr lang="en-US" sz="3200" b="1" kern="0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Kalpurush" pitchFamily="2" charset="0"/>
              <a:cs typeface="Kalpurush" pitchFamily="2" charset="0"/>
            </a:endParaRPr>
          </a:p>
          <a:p>
            <a:pPr lvl="0">
              <a:defRPr/>
            </a:pPr>
            <a:r>
              <a:rPr lang="bn-BD" sz="3200" b="1" kern="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Kalpurush" pitchFamily="2" charset="0"/>
                <a:cs typeface="Kalpurush" pitchFamily="2" charset="0"/>
              </a:rPr>
              <a:t>মোহাম্মদ </a:t>
            </a:r>
            <a:r>
              <a:rPr lang="bn-BD" sz="3200" b="1" kern="0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Kalpurush" pitchFamily="2" charset="0"/>
                <a:cs typeface="Kalpurush" pitchFamily="2" charset="0"/>
              </a:rPr>
              <a:t>মাহাবুবুল আলম</a:t>
            </a:r>
            <a:endParaRPr lang="bn-IN" sz="3200" b="1" kern="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Kalpurush" pitchFamily="2" charset="0"/>
              <a:cs typeface="Kalpurush" pitchFamily="2" charset="0"/>
            </a:endParaRPr>
          </a:p>
          <a:p>
            <a:pPr lvl="0">
              <a:defRPr/>
            </a:pPr>
            <a:r>
              <a:rPr lang="bn-IN" sz="3200" b="1" kern="0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Kalpurush" pitchFamily="2" charset="0"/>
                <a:cs typeface="Kalpurush" pitchFamily="2" charset="0"/>
              </a:rPr>
              <a:t>সহকারী শিক্ষক</a:t>
            </a:r>
          </a:p>
          <a:p>
            <a:pPr lvl="0">
              <a:defRPr/>
            </a:pPr>
            <a:r>
              <a:rPr lang="bn-BD" sz="3200" b="1" kern="0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Kalpurush" pitchFamily="2" charset="0"/>
                <a:cs typeface="Kalpurush" pitchFamily="2" charset="0"/>
              </a:rPr>
              <a:t>সরাইপাড়া হাজী আব্দুল আলী </a:t>
            </a:r>
            <a:r>
              <a:rPr lang="bn-IN" sz="3200" b="1" kern="0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Kalpurush" pitchFamily="2" charset="0"/>
                <a:cs typeface="Kalpurush" pitchFamily="2" charset="0"/>
              </a:rPr>
              <a:t>সরকারি প্রাথমিক বিদ্যালয়</a:t>
            </a:r>
          </a:p>
          <a:p>
            <a:pPr lvl="0">
              <a:defRPr/>
            </a:pPr>
            <a:r>
              <a:rPr lang="bn-BD" sz="3200" b="1" kern="0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Kalpurush" pitchFamily="2" charset="0"/>
                <a:cs typeface="Kalpurush" pitchFamily="2" charset="0"/>
              </a:rPr>
              <a:t>পাহাড়তলী</a:t>
            </a:r>
            <a:r>
              <a:rPr lang="bn-IN" sz="3200" b="1" kern="0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Kalpurush" pitchFamily="2" charset="0"/>
                <a:cs typeface="Kalpurush" pitchFamily="2" charset="0"/>
              </a:rPr>
              <a:t>, চট্টগ্রাম</a:t>
            </a:r>
            <a:r>
              <a:rPr lang="bn-BD" sz="3200" b="1" kern="0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Kalpurush" pitchFamily="2" charset="0"/>
                <a:cs typeface="Kalpurush" pitchFamily="2" charset="0"/>
              </a:rPr>
              <a:t> </a:t>
            </a:r>
            <a:endParaRPr lang="en-US" sz="3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326" y="1428750"/>
            <a:ext cx="1494874" cy="15794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6221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9200" y="1733550"/>
            <a:ext cx="7162800" cy="2369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u="sng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Kalpurush" pitchFamily="2" charset="0"/>
                <a:cs typeface="Kalpurush" pitchFamily="2" charset="0"/>
              </a:rPr>
              <a:t>বিষয়ঃ</a:t>
            </a:r>
            <a:r>
              <a:rPr lang="en-US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Kalpurush" pitchFamily="2" charset="0"/>
                <a:cs typeface="Kalpurush" pitchFamily="2" charset="0"/>
              </a:rPr>
              <a:t> </a:t>
            </a:r>
            <a:r>
              <a:rPr lang="bn-BD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Kalpurush" pitchFamily="2" charset="0"/>
                <a:cs typeface="Kalpurush" pitchFamily="2" charset="0"/>
              </a:rPr>
              <a:t>বাংলা</a:t>
            </a:r>
            <a:endParaRPr lang="en-US" sz="2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Kalpurush" pitchFamily="2" charset="0"/>
              <a:cs typeface="Kalpurush" pitchFamily="2" charset="0"/>
            </a:endParaRPr>
          </a:p>
          <a:p>
            <a:r>
              <a:rPr lang="en-US" sz="2800" b="1" u="sng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Kalpurush" pitchFamily="2" charset="0"/>
                <a:cs typeface="Kalpurush" pitchFamily="2" charset="0"/>
              </a:rPr>
              <a:t>শ্রেণিঃ</a:t>
            </a:r>
            <a:r>
              <a:rPr lang="en-US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Kalpurush" pitchFamily="2" charset="0"/>
                <a:cs typeface="Kalpurush" pitchFamily="2" charset="0"/>
              </a:rPr>
              <a:t>পঞ্চম</a:t>
            </a:r>
            <a:endParaRPr lang="en-US" sz="28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Kalpurush" pitchFamily="2" charset="0"/>
              <a:cs typeface="Kalpurush" pitchFamily="2" charset="0"/>
            </a:endParaRPr>
          </a:p>
          <a:p>
            <a:r>
              <a:rPr lang="en-US" sz="2800" b="1" u="sng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Kalpurush" pitchFamily="2" charset="0"/>
                <a:cs typeface="Kalpurush" pitchFamily="2" charset="0"/>
              </a:rPr>
              <a:t>পাঠ</a:t>
            </a:r>
            <a:r>
              <a:rPr lang="en-US" sz="2800" b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u="sng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Kalpurush" pitchFamily="2" charset="0"/>
                <a:cs typeface="Kalpurush" pitchFamily="2" charset="0"/>
              </a:rPr>
              <a:t>শিরোনামঃ</a:t>
            </a:r>
            <a:r>
              <a:rPr lang="bn-BD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Kalpurush" pitchFamily="2" charset="0"/>
                <a:cs typeface="Kalpurush" pitchFamily="2" charset="0"/>
              </a:rPr>
              <a:t>ভাবুক</a:t>
            </a:r>
            <a:r>
              <a:rPr lang="en-US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Kalpurush" pitchFamily="2" charset="0"/>
                <a:cs typeface="Kalpurush" pitchFamily="2" charset="0"/>
              </a:rPr>
              <a:t>ছেলেটি</a:t>
            </a:r>
            <a:endParaRPr lang="en-US" sz="28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Kalpurush" pitchFamily="2" charset="0"/>
              <a:cs typeface="Kalpurush" pitchFamily="2" charset="0"/>
            </a:endParaRPr>
          </a:p>
          <a:p>
            <a:pPr algn="just"/>
            <a:r>
              <a:rPr lang="bn-BD" sz="2800" b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Kalpurush" pitchFamily="2" charset="0"/>
                <a:cs typeface="Kalpurush" pitchFamily="2" charset="0"/>
              </a:rPr>
              <a:t>পাঠ্যাংশঃ</a:t>
            </a:r>
            <a:r>
              <a:rPr lang="en-US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Kalpurush" pitchFamily="2" charset="0"/>
                <a:cs typeface="Kalpurush" pitchFamily="2" charset="0"/>
              </a:rPr>
              <a:t>জগদীশ</a:t>
            </a:r>
            <a:r>
              <a:rPr lang="en-US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Kalpurush" pitchFamily="2" charset="0"/>
                <a:cs typeface="Kalpurush" pitchFamily="2" charset="0"/>
              </a:rPr>
              <a:t>চন্দ্র</a:t>
            </a:r>
            <a:r>
              <a:rPr lang="en-US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Kalpurush" pitchFamily="2" charset="0"/>
                <a:cs typeface="Kalpurush" pitchFamily="2" charset="0"/>
              </a:rPr>
              <a:t> …………… </a:t>
            </a:r>
            <a:r>
              <a:rPr lang="en-US" sz="28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Kalpurush" pitchFamily="2" charset="0"/>
                <a:cs typeface="Kalpurush" pitchFamily="2" charset="0"/>
              </a:rPr>
              <a:t>ডিগ্রি</a:t>
            </a:r>
            <a:r>
              <a:rPr lang="en-US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Kalpurush" pitchFamily="2" charset="0"/>
                <a:cs typeface="Kalpurush" pitchFamily="2" charset="0"/>
              </a:rPr>
              <a:t>প্রদান</a:t>
            </a:r>
            <a:r>
              <a:rPr lang="en-US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Kalpurush" pitchFamily="2" charset="0"/>
                <a:cs typeface="Kalpurush" pitchFamily="2" charset="0"/>
              </a:rPr>
              <a:t>করেন</a:t>
            </a:r>
            <a:r>
              <a:rPr lang="en-US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Kalpurush" pitchFamily="2" charset="0"/>
                <a:cs typeface="Kalpurush" pitchFamily="2" charset="0"/>
              </a:rPr>
              <a:t>।</a:t>
            </a:r>
            <a:endParaRPr lang="en-US" sz="2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Kalpurush" pitchFamily="2" charset="0"/>
              <a:cs typeface="Kalpurush" pitchFamily="2" charset="0"/>
            </a:endParaRPr>
          </a:p>
          <a:p>
            <a:r>
              <a:rPr lang="en-US" sz="2800" b="1" u="sng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Kalpurush" pitchFamily="2" charset="0"/>
                <a:cs typeface="Kalpurush" pitchFamily="2" charset="0"/>
              </a:rPr>
              <a:t>সময়ঃ</a:t>
            </a:r>
            <a:r>
              <a:rPr lang="en-US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Kalpurush" pitchFamily="2" charset="0"/>
                <a:cs typeface="Kalpurush" pitchFamily="2" charset="0"/>
              </a:rPr>
              <a:t> ৪০ </a:t>
            </a:r>
            <a:r>
              <a:rPr lang="en-US" sz="28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Kalpurush" pitchFamily="2" charset="0"/>
                <a:cs typeface="Kalpurush" pitchFamily="2" charset="0"/>
              </a:rPr>
              <a:t>মিনিট</a:t>
            </a:r>
            <a:r>
              <a:rPr lang="en-US" sz="36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Kalpurush" pitchFamily="2" charset="0"/>
                <a:cs typeface="Kalpurush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9200" y="514350"/>
            <a:ext cx="7162800" cy="1154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tIns="182880" rtlCol="0">
            <a:spAutoFit/>
          </a:bodyPr>
          <a:lstStyle/>
          <a:p>
            <a:pPr algn="ctr"/>
            <a:r>
              <a:rPr lang="bn-BD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পাঠ</a:t>
            </a:r>
            <a:r>
              <a:rPr lang="en-US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60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পরিচিতি</a:t>
            </a:r>
            <a:endParaRPr lang="en-US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24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BBDA10D-AD82-4D3A-B62F-5A0E192CDE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781" y="183813"/>
            <a:ext cx="8190701" cy="47639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DBAEA79-718A-4B3A-A718-082FB2D6AE86}"/>
              </a:ext>
            </a:extLst>
          </p:cNvPr>
          <p:cNvSpPr txBox="1"/>
          <p:nvPr/>
        </p:nvSpPr>
        <p:spPr>
          <a:xfrm flipH="1">
            <a:off x="509154" y="234979"/>
            <a:ext cx="8050025" cy="500137"/>
          </a:xfrm>
          <a:prstGeom prst="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bn-IN" sz="2800" dirty="0">
                <a:ln w="18000">
                  <a:solidFill>
                    <a:srgbClr val="002060"/>
                  </a:solidFill>
                  <a:prstDash val="solid"/>
                  <a:miter lim="800000"/>
                </a:ln>
                <a:noFill/>
                <a:latin typeface="Kalpurush" pitchFamily="2" charset="0"/>
                <a:cs typeface="Kalpurush" pitchFamily="2" charset="0"/>
              </a:rPr>
              <a:t>আবেগ </a:t>
            </a:r>
            <a:r>
              <a:rPr lang="bn-IN" sz="2800" dirty="0" smtClean="0">
                <a:ln w="18000">
                  <a:solidFill>
                    <a:srgbClr val="002060"/>
                  </a:solidFill>
                  <a:prstDash val="solid"/>
                  <a:miter lim="800000"/>
                </a:ln>
                <a:noFill/>
                <a:latin typeface="Kalpurush" pitchFamily="2" charset="0"/>
                <a:cs typeface="Kalpurush" pitchFamily="2" charset="0"/>
              </a:rPr>
              <a:t>সৃষ্টিঃ</a:t>
            </a:r>
            <a:r>
              <a:rPr lang="en-US" sz="2800" dirty="0" smtClean="0">
                <a:ln w="18000">
                  <a:solidFill>
                    <a:srgbClr val="002060"/>
                  </a:solidFill>
                  <a:prstDash val="solid"/>
                  <a:miter lim="800000"/>
                </a:ln>
                <a:noFill/>
                <a:latin typeface="Kalpurush" pitchFamily="2" charset="0"/>
                <a:cs typeface="Kalpurush" pitchFamily="2" charset="0"/>
              </a:rPr>
              <a:t> </a:t>
            </a:r>
            <a:r>
              <a:rPr lang="bn-IN" sz="2800" dirty="0" smtClean="0">
                <a:ln w="18000">
                  <a:solidFill>
                    <a:srgbClr val="002060"/>
                  </a:solidFill>
                  <a:prstDash val="solid"/>
                  <a:miter lim="800000"/>
                </a:ln>
                <a:noFill/>
                <a:latin typeface="Kalpurush" pitchFamily="2" charset="0"/>
                <a:cs typeface="Kalpurush" pitchFamily="2" charset="0"/>
              </a:rPr>
              <a:t>নিজের </a:t>
            </a:r>
            <a:r>
              <a:rPr lang="bn-IN" sz="2800" dirty="0">
                <a:ln w="18000">
                  <a:solidFill>
                    <a:srgbClr val="002060"/>
                  </a:solidFill>
                  <a:prstDash val="solid"/>
                  <a:miter lim="800000"/>
                </a:ln>
                <a:noFill/>
                <a:latin typeface="Kalpurush" pitchFamily="2" charset="0"/>
                <a:cs typeface="Kalpurush" pitchFamily="2" charset="0"/>
              </a:rPr>
              <a:t>হাতে কাজ করি কাজতো </a:t>
            </a:r>
            <a:r>
              <a:rPr lang="bn-IN" sz="2800" dirty="0" smtClean="0">
                <a:ln w="18000">
                  <a:solidFill>
                    <a:srgbClr val="002060"/>
                  </a:solidFill>
                  <a:prstDash val="solid"/>
                  <a:miter lim="800000"/>
                </a:ln>
                <a:noFill/>
                <a:latin typeface="Kalpurush" pitchFamily="2" charset="0"/>
                <a:cs typeface="Kalpurush" pitchFamily="2" charset="0"/>
              </a:rPr>
              <a:t>ঘৃ</a:t>
            </a:r>
            <a:r>
              <a:rPr lang="en-US" sz="2800" dirty="0" err="1" smtClean="0">
                <a:ln w="18000">
                  <a:solidFill>
                    <a:srgbClr val="002060"/>
                  </a:solidFill>
                  <a:prstDash val="solid"/>
                  <a:miter lim="800000"/>
                </a:ln>
                <a:noFill/>
                <a:latin typeface="Kalpurush" pitchFamily="2" charset="0"/>
                <a:cs typeface="Kalpurush" pitchFamily="2" charset="0"/>
              </a:rPr>
              <a:t>ণা</a:t>
            </a:r>
            <a:r>
              <a:rPr lang="bn-IN" sz="2800" dirty="0" smtClean="0">
                <a:ln w="18000">
                  <a:solidFill>
                    <a:srgbClr val="002060"/>
                  </a:solidFill>
                  <a:prstDash val="solid"/>
                  <a:miter lim="800000"/>
                </a:ln>
                <a:noFill/>
                <a:latin typeface="Kalpurush" pitchFamily="2" charset="0"/>
                <a:cs typeface="Kalpurush" pitchFamily="2" charset="0"/>
              </a:rPr>
              <a:t>র </a:t>
            </a:r>
            <a:r>
              <a:rPr lang="bn-IN" sz="2800" dirty="0">
                <a:ln w="18000">
                  <a:solidFill>
                    <a:srgbClr val="002060"/>
                  </a:solidFill>
                  <a:prstDash val="solid"/>
                  <a:miter lim="800000"/>
                </a:ln>
                <a:noFill/>
                <a:latin typeface="Kalpurush" pitchFamily="2" charset="0"/>
                <a:cs typeface="Kalpurush" pitchFamily="2" charset="0"/>
              </a:rPr>
              <a:t>নয়।</a:t>
            </a:r>
          </a:p>
        </p:txBody>
      </p:sp>
    </p:spTree>
    <p:extLst>
      <p:ext uri="{BB962C8B-B14F-4D97-AF65-F5344CB8AC3E}">
        <p14:creationId xmlns:p14="http://schemas.microsoft.com/office/powerpoint/2010/main" val="30866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722AC49-14F6-40A6-9B6F-AE9F0202B6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139" y="41711"/>
            <a:ext cx="4102527" cy="48886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FA22F94-2563-4362-88F3-BEDEBCA98EA3}"/>
              </a:ext>
            </a:extLst>
          </p:cNvPr>
          <p:cNvSpPr txBox="1"/>
          <p:nvPr/>
        </p:nvSpPr>
        <p:spPr>
          <a:xfrm>
            <a:off x="654627" y="2440411"/>
            <a:ext cx="2743200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bn-IN" sz="36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এটা কার </a:t>
            </a:r>
            <a:r>
              <a:rPr lang="bn-IN" sz="36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ছবি</a:t>
            </a:r>
            <a:r>
              <a:rPr lang="en-US" sz="36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IN" sz="36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?</a:t>
            </a:r>
            <a:endParaRPr lang="en-US" sz="3600" dirty="0"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5549A62-CCE6-4758-9088-B2A829F8E657}"/>
              </a:ext>
            </a:extLst>
          </p:cNvPr>
          <p:cNvSpPr txBox="1"/>
          <p:nvPr/>
        </p:nvSpPr>
        <p:spPr>
          <a:xfrm>
            <a:off x="594202" y="3002484"/>
            <a:ext cx="3821933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- </a:t>
            </a:r>
            <a:r>
              <a:rPr lang="en-US" sz="3200" dirty="0" err="1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স্যার</a:t>
            </a:r>
            <a:r>
              <a:rPr lang="en-US" sz="32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IN" sz="32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জগদীশ </a:t>
            </a:r>
            <a:r>
              <a:rPr lang="bn-IN" sz="32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চন্দ্র </a:t>
            </a:r>
            <a:r>
              <a:rPr lang="bn-IN" sz="32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বসু</a:t>
            </a:r>
            <a:r>
              <a:rPr lang="en-US" sz="32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।</a:t>
            </a:r>
            <a:endParaRPr lang="en-US" sz="3200" dirty="0">
              <a:solidFill>
                <a:srgbClr val="0070C0"/>
              </a:solidFill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75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croll: Horizontal 4">
            <a:extLst>
              <a:ext uri="{FF2B5EF4-FFF2-40B4-BE49-F238E27FC236}">
                <a16:creationId xmlns="" xmlns:a16="http://schemas.microsoft.com/office/drawing/2014/main" id="{C560384F-0CC6-41AB-99C4-9F0C336E946F}"/>
              </a:ext>
            </a:extLst>
          </p:cNvPr>
          <p:cNvSpPr/>
          <p:nvPr/>
        </p:nvSpPr>
        <p:spPr>
          <a:xfrm>
            <a:off x="2452255" y="784516"/>
            <a:ext cx="4540827" cy="1002726"/>
          </a:xfrm>
          <a:prstGeom prst="horizontalScroll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শিখনফল</a:t>
            </a:r>
            <a:endParaRPr lang="en-US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7" name="Double Wave 6">
            <a:extLst>
              <a:ext uri="{FF2B5EF4-FFF2-40B4-BE49-F238E27FC236}">
                <a16:creationId xmlns="" xmlns:a16="http://schemas.microsoft.com/office/drawing/2014/main" id="{D6355DFE-5443-4204-AFC6-2D9C3F6790D6}"/>
              </a:ext>
            </a:extLst>
          </p:cNvPr>
          <p:cNvSpPr/>
          <p:nvPr/>
        </p:nvSpPr>
        <p:spPr>
          <a:xfrm>
            <a:off x="384460" y="1693718"/>
            <a:ext cx="8364683" cy="1186286"/>
          </a:xfrm>
          <a:prstGeom prst="doubleWav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>
                <a:ln w="18000">
                  <a:solidFill>
                    <a:srgbClr val="0070C0"/>
                  </a:solidFill>
                  <a:prstDash val="solid"/>
                  <a:miter lim="800000"/>
                </a:ln>
                <a:noFill/>
                <a:latin typeface="Kalpurush" pitchFamily="2" charset="0"/>
                <a:cs typeface="Kalpurush" pitchFamily="2" charset="0"/>
              </a:rPr>
              <a:t>১। </a:t>
            </a:r>
            <a:r>
              <a:rPr lang="bn-IN" sz="2800" dirty="0">
                <a:ln w="18000">
                  <a:solidFill>
                    <a:srgbClr val="0070C0"/>
                  </a:solidFill>
                  <a:prstDash val="solid"/>
                  <a:miter lim="800000"/>
                </a:ln>
                <a:noFill/>
                <a:latin typeface="Kalpurush" pitchFamily="2" charset="0"/>
                <a:cs typeface="Kalpurush" pitchFamily="2" charset="0"/>
              </a:rPr>
              <a:t>যুক্তবর্ন সহযোগে</a:t>
            </a:r>
            <a:r>
              <a:rPr lang="en-US" sz="2800" dirty="0">
                <a:ln w="18000">
                  <a:solidFill>
                    <a:srgbClr val="0070C0"/>
                  </a:solidFill>
                  <a:prstDash val="solid"/>
                  <a:miter lim="800000"/>
                </a:ln>
                <a:noFill/>
                <a:latin typeface="Kalpurush" pitchFamily="2" charset="0"/>
                <a:cs typeface="Kalpurush" pitchFamily="2" charset="0"/>
              </a:rPr>
              <a:t> </a:t>
            </a:r>
            <a:r>
              <a:rPr lang="bn-IN" sz="2800" dirty="0">
                <a:ln w="18000">
                  <a:solidFill>
                    <a:srgbClr val="0070C0"/>
                  </a:solidFill>
                  <a:prstDash val="solid"/>
                  <a:miter lim="800000"/>
                </a:ln>
                <a:noFill/>
                <a:latin typeface="Kalpurush" pitchFamily="2" charset="0"/>
                <a:cs typeface="Kalpurush" pitchFamily="2" charset="0"/>
              </a:rPr>
              <a:t>তৈরি শব্দ স্পষ্ট ও শুদ্ধ ভাবে বলতে পারবে।</a:t>
            </a:r>
            <a:endParaRPr lang="en-US" sz="2800" dirty="0">
              <a:ln w="18000">
                <a:solidFill>
                  <a:srgbClr val="0070C0"/>
                </a:solidFill>
                <a:prstDash val="solid"/>
                <a:miter lim="800000"/>
              </a:ln>
              <a:noFill/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8" name="Double Wave 7">
            <a:extLst>
              <a:ext uri="{FF2B5EF4-FFF2-40B4-BE49-F238E27FC236}">
                <a16:creationId xmlns="" xmlns:a16="http://schemas.microsoft.com/office/drawing/2014/main" id="{D6355DFE-5443-4204-AFC6-2D9C3F6790D6}"/>
              </a:ext>
            </a:extLst>
          </p:cNvPr>
          <p:cNvSpPr/>
          <p:nvPr/>
        </p:nvSpPr>
        <p:spPr>
          <a:xfrm>
            <a:off x="374072" y="2059130"/>
            <a:ext cx="8153400" cy="1866900"/>
          </a:xfrm>
          <a:prstGeom prst="doubleWav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>
                <a:ln w="18000">
                  <a:solidFill>
                    <a:srgbClr val="0070C0"/>
                  </a:solidFill>
                  <a:prstDash val="solid"/>
                  <a:miter lim="800000"/>
                </a:ln>
                <a:noFill/>
                <a:latin typeface="Kalpurush" pitchFamily="2" charset="0"/>
                <a:cs typeface="Kalpurush" pitchFamily="2" charset="0"/>
              </a:rPr>
              <a:t>২। পাঠ্যবই বহির্ভ</a:t>
            </a:r>
            <a:r>
              <a:rPr lang="en-US" sz="2800" dirty="0">
                <a:ln w="18000">
                  <a:solidFill>
                    <a:srgbClr val="0070C0"/>
                  </a:solidFill>
                  <a:prstDash val="solid"/>
                  <a:miter lim="800000"/>
                </a:ln>
                <a:noFill/>
                <a:latin typeface="Kalpurush" pitchFamily="2" charset="0"/>
                <a:cs typeface="Kalpurush" pitchFamily="2" charset="0"/>
              </a:rPr>
              <a:t>ূ</a:t>
            </a:r>
            <a:r>
              <a:rPr lang="bn-IN" sz="2800" dirty="0">
                <a:ln w="18000">
                  <a:solidFill>
                    <a:srgbClr val="0070C0"/>
                  </a:solidFill>
                  <a:prstDash val="solid"/>
                  <a:miter lim="800000"/>
                </a:ln>
                <a:noFill/>
                <a:latin typeface="Kalpurush" pitchFamily="2" charset="0"/>
                <a:cs typeface="Kalpurush" pitchFamily="2" charset="0"/>
              </a:rPr>
              <a:t>ত শব্দ দিয়ে নতুন নতুন বাক্য লিখতে পারবে।</a:t>
            </a:r>
            <a:endParaRPr lang="en-US" sz="2800" dirty="0">
              <a:ln w="18000">
                <a:solidFill>
                  <a:srgbClr val="0070C0"/>
                </a:solidFill>
                <a:prstDash val="solid"/>
                <a:miter lim="800000"/>
              </a:ln>
              <a:noFill/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48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BDAD60D-449C-4E67-86DA-EED10E893A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817" y="332510"/>
            <a:ext cx="5284266" cy="31815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6F0E624-4FAF-4E34-B782-A153C4D095C7}"/>
              </a:ext>
            </a:extLst>
          </p:cNvPr>
          <p:cNvSpPr txBox="1"/>
          <p:nvPr/>
        </p:nvSpPr>
        <p:spPr>
          <a:xfrm>
            <a:off x="207820" y="3885398"/>
            <a:ext cx="8946572" cy="37702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bn-IN" sz="20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১৮৮১ সালে </a:t>
            </a:r>
            <a:r>
              <a:rPr lang="en-US" sz="20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ই</a:t>
            </a:r>
            <a:r>
              <a:rPr lang="as-IN" sz="20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ং</a:t>
            </a:r>
            <a:r>
              <a:rPr lang="en-US" sz="2000" dirty="0" err="1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ল্যাণ্ডের</a:t>
            </a:r>
            <a:r>
              <a:rPr lang="en-US" sz="20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কেম</a:t>
            </a:r>
            <a:r>
              <a:rPr lang="as-IN" sz="20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ব</a:t>
            </a:r>
            <a:r>
              <a:rPr lang="en-US" sz="20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্</a:t>
            </a:r>
            <a:r>
              <a:rPr lang="as-IN" sz="20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র</a:t>
            </a:r>
            <a:r>
              <a:rPr lang="en-US" sz="20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ি</a:t>
            </a:r>
            <a:r>
              <a:rPr lang="as-IN" sz="20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জ</a:t>
            </a:r>
            <a:r>
              <a:rPr lang="en-US" sz="20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as-IN" sz="20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ব</a:t>
            </a:r>
            <a:r>
              <a:rPr lang="en-US" sz="20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ি</a:t>
            </a:r>
            <a:r>
              <a:rPr lang="as-IN" sz="20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শ</a:t>
            </a:r>
            <a:r>
              <a:rPr lang="en-US" sz="2000" dirty="0" err="1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্ববিদ্যালয়ে</a:t>
            </a:r>
            <a:r>
              <a:rPr lang="en-US" sz="20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যান</a:t>
            </a:r>
            <a:r>
              <a:rPr lang="en-US" sz="20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এখান</a:t>
            </a:r>
            <a:r>
              <a:rPr lang="en-US" sz="20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থেকে</a:t>
            </a:r>
            <a:r>
              <a:rPr lang="en-US" sz="20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উচ্চ</a:t>
            </a:r>
            <a:r>
              <a:rPr lang="en-US" sz="20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শি</a:t>
            </a:r>
            <a:r>
              <a:rPr lang="as-IN" sz="20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ক</a:t>
            </a:r>
            <a:r>
              <a:rPr lang="en-US" sz="2000" dirty="0" err="1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্ষা</a:t>
            </a:r>
            <a:r>
              <a:rPr lang="en-US" sz="20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লাভ</a:t>
            </a:r>
            <a:r>
              <a:rPr lang="en-US" sz="20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 ক</a:t>
            </a:r>
            <a:r>
              <a:rPr lang="as-IN" sz="20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র</a:t>
            </a:r>
            <a:r>
              <a:rPr lang="en-US" sz="20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ে</a:t>
            </a:r>
            <a:r>
              <a:rPr lang="as-IN" sz="20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ন</a:t>
            </a:r>
            <a:r>
              <a:rPr lang="en-US" sz="20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as-IN" sz="20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ত</a:t>
            </a:r>
            <a:r>
              <a:rPr lang="en-US" sz="20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ি</a:t>
            </a:r>
            <a:r>
              <a:rPr lang="as-IN" sz="20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ন</a:t>
            </a:r>
            <a:r>
              <a:rPr lang="en-US" sz="20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ি।</a:t>
            </a:r>
          </a:p>
        </p:txBody>
      </p:sp>
    </p:spTree>
    <p:extLst>
      <p:ext uri="{BB962C8B-B14F-4D97-AF65-F5344CB8AC3E}">
        <p14:creationId xmlns:p14="http://schemas.microsoft.com/office/powerpoint/2010/main" val="27821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DB5EFCE-009D-4259-85FF-809B55528A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499" y="174080"/>
            <a:ext cx="5680310" cy="37868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A2A216E-676D-4332-B138-8267665E7697}"/>
              </a:ext>
            </a:extLst>
          </p:cNvPr>
          <p:cNvSpPr txBox="1"/>
          <p:nvPr/>
        </p:nvSpPr>
        <p:spPr>
          <a:xfrm>
            <a:off x="449210" y="4043022"/>
            <a:ext cx="8383065" cy="80791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bn-IN" sz="24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১৮৮৫ সালে দেশে ফিরে এসে কলকাতা প্রেসিডেন্সি কলেজে পদার্থবিজ্ঞানের অধ্যাপক পদে যোগ দেন।</a:t>
            </a:r>
            <a:endParaRPr lang="en-US" sz="2400" dirty="0">
              <a:solidFill>
                <a:srgbClr val="0070C0"/>
              </a:solidFill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64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1012789-89EC-4174-9781-A08CEEDC57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487" y="114301"/>
            <a:ext cx="7077900" cy="31142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FA4C249-5436-4197-8FCD-4D8AEBE32D97}"/>
              </a:ext>
            </a:extLst>
          </p:cNvPr>
          <p:cNvSpPr txBox="1"/>
          <p:nvPr/>
        </p:nvSpPr>
        <p:spPr>
          <a:xfrm>
            <a:off x="944782" y="3485752"/>
            <a:ext cx="7534208" cy="105413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bn-IN" sz="32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এ সময় একজন ইংরেজ অধ্যাপক যে বেতন পেতেন ভারতীয়রা পেতেন তার তিন ভাগের দুই ভাগ।</a:t>
            </a:r>
            <a:endParaRPr lang="en-US" sz="3200" dirty="0">
              <a:solidFill>
                <a:srgbClr val="0070C0"/>
              </a:solidFill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54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</TotalTime>
  <Words>363</Words>
  <Application>Microsoft Office PowerPoint</Application>
  <PresentationFormat>On-screen Show (16:9)</PresentationFormat>
  <Paragraphs>58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pz</cp:lastModifiedBy>
  <cp:revision>218</cp:revision>
  <dcterms:created xsi:type="dcterms:W3CDTF">2019-05-15T06:49:47Z</dcterms:created>
  <dcterms:modified xsi:type="dcterms:W3CDTF">2019-10-18T18:03:21Z</dcterms:modified>
</cp:coreProperties>
</file>