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4" r:id="rId14"/>
    <p:sldId id="272" r:id="rId15"/>
    <p:sldId id="27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71" d="100"/>
          <a:sy n="71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3B5D-B54E-40FC-9509-8AEA458283FF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C595-F4E0-4734-B335-F7F5CB30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2703-1788-4357-8B65-13B64857EF6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579A-78E0-44CA-94A2-B420322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riqulislam707@yahoo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media2.m4a"/><Relationship Id="rId7" Type="http://schemas.openxmlformats.org/officeDocument/2006/relationships/image" Target="../media/image28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057098" y="3721612"/>
              <a:ext cx="73778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Transformation </a:t>
              </a:r>
              <a:r>
                <a:rPr lang="en-US" sz="4400" b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of Sentence</a:t>
              </a:r>
              <a:endPara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pPr algn="ctr"/>
              <a:r>
                <a:rPr 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Affirmative  to  Negative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3343" y="5868537"/>
              <a:ext cx="118053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Prepared and presented by –</a:t>
              </a:r>
              <a:r>
                <a:rPr lang="en-US" sz="2800" dirty="0" smtClean="0">
                  <a:solidFill>
                    <a:srgbClr val="0070C0"/>
                  </a:solidFill>
                </a:rPr>
                <a:t>Muhammad Tariqul Islam</a:t>
              </a:r>
              <a:r>
                <a:rPr lang="en-US" sz="2800" dirty="0" smtClean="0"/>
                <a:t>, </a:t>
              </a:r>
              <a:r>
                <a:rPr lang="en-US" sz="2000" dirty="0" smtClean="0"/>
                <a:t>M.A (in English) </a:t>
              </a:r>
              <a:r>
                <a:rPr lang="en-US" sz="2000" dirty="0" err="1" smtClean="0"/>
                <a:t>B.Ed</a:t>
              </a:r>
              <a:r>
                <a:rPr lang="en-US" sz="2000" dirty="0" smtClean="0"/>
                <a:t> First Class</a:t>
              </a:r>
            </a:p>
            <a:p>
              <a:pPr algn="ctr"/>
              <a:r>
                <a:rPr lang="en-US" sz="2000" dirty="0" smtClean="0"/>
                <a:t>Email: </a:t>
              </a:r>
              <a:r>
                <a:rPr lang="en-US" sz="2000" dirty="0">
                  <a:solidFill>
                    <a:srgbClr val="00B0F0"/>
                  </a:solidFill>
                </a:rPr>
                <a:t>t</a:t>
              </a:r>
              <a:r>
                <a:rPr lang="en-US" sz="2000" dirty="0" smtClean="0">
                  <a:hlinkClick r:id="rId3"/>
                </a:rPr>
                <a:t>ariqulislam707@yahoo.com</a:t>
              </a:r>
              <a:r>
                <a:rPr lang="en-US" sz="2000" dirty="0" smtClean="0"/>
                <a:t> Cell no: 01933265423/01533230106. </a:t>
              </a:r>
              <a:r>
                <a:rPr lang="en-US" sz="2000" dirty="0" err="1" smtClean="0"/>
                <a:t>Rupganj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Narayanganj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8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050" y="1082528"/>
            <a:ext cx="12337343" cy="2554545"/>
            <a:chOff x="500132" y="1078648"/>
            <a:chExt cx="12517037" cy="2554545"/>
          </a:xfrm>
        </p:grpSpPr>
        <p:sp>
          <p:nvSpPr>
            <p:cNvPr id="4" name="TextBox 3"/>
            <p:cNvSpPr txBox="1"/>
            <p:nvPr/>
          </p:nvSpPr>
          <p:spPr>
            <a:xfrm>
              <a:off x="500132" y="1653523"/>
              <a:ext cx="155103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Rule-o9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2741" y="1078648"/>
              <a:ext cx="1058442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Affirmative  sentence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G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many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vK‡j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not a few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nq|</a:t>
              </a:r>
            </a:p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Affirmative  sentence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G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 few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vK‡j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not many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nq|</a:t>
              </a:r>
            </a:p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Affirmative  sentence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G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much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vK‡j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not a little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nq|</a:t>
              </a:r>
            </a:p>
            <a:p>
              <a:endParaRPr lang="en-US" sz="3200" dirty="0" smtClean="0">
                <a:latin typeface="SutonnyMJ" pitchFamily="2" charset="0"/>
                <a:cs typeface="SutonnyMJ" pitchFamily="2" charset="0"/>
              </a:endParaRPr>
            </a:p>
            <a:p>
              <a:endParaRPr lang="en-US" sz="3200" dirty="0" smtClean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3306" y="2859574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3836400"/>
            <a:ext cx="101192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 </a:t>
            </a:r>
            <a:r>
              <a:rPr lang="en-US" sz="3200" dirty="0" smtClean="0"/>
              <a:t>I have many books</a:t>
            </a:r>
            <a:r>
              <a:rPr lang="en-US" sz="40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2. I had many dolls.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420052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Ans</a:t>
            </a:r>
            <a:r>
              <a:rPr lang="en-US" sz="2400" dirty="0" smtClean="0">
                <a:solidFill>
                  <a:srgbClr val="FFC000"/>
                </a:solidFill>
              </a:rPr>
              <a:t> : 1 I have not a few books.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8880" y="6858000"/>
            <a:ext cx="416533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Ans</a:t>
            </a:r>
            <a:r>
              <a:rPr lang="en-US" sz="2400" dirty="0" smtClean="0">
                <a:solidFill>
                  <a:srgbClr val="FFC000"/>
                </a:solidFill>
              </a:rPr>
              <a:t> : 2  I had not a few dolls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103707" y="-22568"/>
            <a:ext cx="1342105" cy="1356851"/>
          </a:xfrm>
          <a:prstGeom prst="rect">
            <a:avLst/>
          </a:prstGeom>
        </p:spPr>
      </p:pic>
      <p:pic>
        <p:nvPicPr>
          <p:cNvPr id="13" name="Picture 12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78" y="115455"/>
            <a:ext cx="1880422" cy="967073"/>
          </a:xfrm>
          <a:prstGeom prst="rect">
            <a:avLst/>
          </a:prstGeom>
        </p:spPr>
      </p:pic>
      <p:pic>
        <p:nvPicPr>
          <p:cNvPr id="14" name="Picture 13" descr="Flowers Vectors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" y="2524567"/>
            <a:ext cx="1817717" cy="1166884"/>
          </a:xfrm>
          <a:prstGeom prst="rect">
            <a:avLst/>
          </a:prstGeom>
        </p:spPr>
      </p:pic>
      <p:pic>
        <p:nvPicPr>
          <p:cNvPr id="15" name="Picture 14" descr="File:Flower selfmade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73" y="4288531"/>
            <a:ext cx="3907809" cy="25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3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31758 -0.414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21185 -0.274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4909" y="-21731"/>
            <a:ext cx="71776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28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050" y="509952"/>
            <a:ext cx="12227337" cy="1077218"/>
            <a:chOff x="500132" y="506072"/>
            <a:chExt cx="12405429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500132" y="978374"/>
              <a:ext cx="155103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Rule-10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21133" y="506072"/>
              <a:ext cx="10584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Opposite Adjective /Adverb/verb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e¨envi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K‡i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I 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Kiv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hvq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|</a:t>
              </a:r>
            </a:p>
            <a:p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MVb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: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Subject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to be verb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not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opposite adjective/adverb/verb.</a:t>
              </a:r>
              <a:endParaRPr lang="en-US" sz="3200" dirty="0" smtClean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06081" y="1609739"/>
            <a:ext cx="422356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 Opposite adjective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2332721"/>
            <a:ext cx="101192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 smtClean="0"/>
              <a:t>Tanima</a:t>
            </a:r>
            <a:r>
              <a:rPr lang="en-US" sz="2400" dirty="0" smtClean="0"/>
              <a:t> is happy.                                                  2. Tanisha is polite</a:t>
            </a:r>
            <a:r>
              <a:rPr lang="en-US" sz="3200" dirty="0" smtClean="0"/>
              <a:t>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400" dirty="0" err="1" smtClean="0"/>
              <a:t>Anila</a:t>
            </a:r>
            <a:r>
              <a:rPr lang="en-US" sz="2400" dirty="0" smtClean="0"/>
              <a:t> works fast.                                                 </a:t>
            </a:r>
          </a:p>
          <a:p>
            <a:r>
              <a:rPr lang="en-US" sz="2400" dirty="0" smtClean="0"/>
              <a:t>2. Tanisha runs slowly.</a:t>
            </a:r>
          </a:p>
          <a:p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31432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1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is not unhappy.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8880" y="6858000"/>
            <a:ext cx="306519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2  Tanisha is not impolite.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696" y="3186287"/>
            <a:ext cx="422356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 Opposite adverb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24" y="6930667"/>
            <a:ext cx="37623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1 </a:t>
            </a:r>
            <a:r>
              <a:rPr lang="en-US" dirty="0" err="1" smtClean="0">
                <a:solidFill>
                  <a:srgbClr val="FFC000"/>
                </a:solidFill>
              </a:rPr>
              <a:t>Anila</a:t>
            </a:r>
            <a:r>
              <a:rPr lang="en-US" dirty="0" smtClean="0">
                <a:solidFill>
                  <a:srgbClr val="FFC000"/>
                </a:solidFill>
              </a:rPr>
              <a:t> does not work slowly.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86677" y="6858000"/>
            <a:ext cx="34577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2  Tanisha does not run fast.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9759" y="5030504"/>
            <a:ext cx="422356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 Opposite verb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63" y="6018541"/>
            <a:ext cx="760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/>
              <a:t>Tanim</a:t>
            </a:r>
            <a:r>
              <a:rPr lang="en-US" sz="2400" dirty="0" smtClean="0"/>
              <a:t>  satisfies his teachers.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She loves her parents.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31280" y="7010400"/>
            <a:ext cx="465587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1Tanim does not dissatisfy his teachers.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3680" y="7162800"/>
            <a:ext cx="465587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2 She does not hate her parents 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7" name="Picture 16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0" y="-20502"/>
            <a:ext cx="1049642" cy="1061175"/>
          </a:xfrm>
          <a:prstGeom prst="rect">
            <a:avLst/>
          </a:prstGeom>
        </p:spPr>
      </p:pic>
      <p:pic>
        <p:nvPicPr>
          <p:cNvPr id="19" name="Picture 18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867" y="-61548"/>
            <a:ext cx="1337934" cy="688080"/>
          </a:xfrm>
          <a:prstGeom prst="rect">
            <a:avLst/>
          </a:prstGeom>
        </p:spPr>
      </p:pic>
      <p:pic>
        <p:nvPicPr>
          <p:cNvPr id="20" name="Picture 19" descr="Flowers Vectors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987854"/>
            <a:ext cx="1278625" cy="820814"/>
          </a:xfrm>
          <a:prstGeom prst="rect">
            <a:avLst/>
          </a:prstGeom>
        </p:spPr>
      </p:pic>
      <p:pic>
        <p:nvPicPr>
          <p:cNvPr id="21" name="Picture 20" descr="Flowers Vectors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4933199"/>
            <a:ext cx="1278625" cy="8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21211 -0.64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-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6914 -0.635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-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045E-16 L 0.01719 -0.45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45938 -0.3768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17617 -0.144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3984 -0.096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804320"/>
            <a:ext cx="12406313" cy="1077218"/>
            <a:chOff x="94255" y="800440"/>
            <a:chExt cx="12587011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94255" y="1093851"/>
              <a:ext cx="165468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Rule-11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96838" y="800440"/>
              <a:ext cx="10584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Affirmative  sentence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G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Sometimes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vK‡j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don’t always/</a:t>
              </a:r>
            </a:p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Didn’t always/ does not always/ won’t always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BZ¨vw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`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nq|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69496" y="2018828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14234"/>
            <a:ext cx="10119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smtClean="0">
                <a:latin typeface="Agency FB" panose="020B0503020202020204" pitchFamily="34" charset="0"/>
              </a:rPr>
              <a:t>They sometimes visit our house.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2</a:t>
            </a:r>
            <a:r>
              <a:rPr lang="en-US" sz="2400" dirty="0" smtClean="0"/>
              <a:t>. The man sometimes talks to my father</a:t>
            </a:r>
            <a:r>
              <a:rPr lang="en-US" sz="3200" dirty="0" smtClean="0"/>
              <a:t>.</a:t>
            </a:r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41433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  They don’t always visit our house.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827" y="7241512"/>
            <a:ext cx="506076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 The man does not always talk  to my father.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0" y="-674"/>
            <a:ext cx="1086468" cy="1098405"/>
          </a:xfrm>
          <a:prstGeom prst="rect">
            <a:avLst/>
          </a:prstGeom>
        </p:spPr>
      </p:pic>
      <p:pic>
        <p:nvPicPr>
          <p:cNvPr id="13" name="Picture 12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031" y="-49666"/>
            <a:ext cx="1880422" cy="967073"/>
          </a:xfrm>
          <a:prstGeom prst="rect">
            <a:avLst/>
          </a:prstGeom>
        </p:spPr>
      </p:pic>
      <p:pic>
        <p:nvPicPr>
          <p:cNvPr id="2" name="Picture 1" descr="Tulip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212" y="3872321"/>
            <a:ext cx="4813941" cy="3011387"/>
          </a:xfrm>
          <a:prstGeom prst="rect">
            <a:avLst/>
          </a:prstGeom>
        </p:spPr>
      </p:pic>
      <p:pic>
        <p:nvPicPr>
          <p:cNvPr id="14" name="Picture 13" descr="Tulip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79" y="3914858"/>
            <a:ext cx="3903259" cy="2928962"/>
          </a:xfrm>
          <a:prstGeom prst="rect">
            <a:avLst/>
          </a:prstGeom>
        </p:spPr>
      </p:pic>
      <p:pic>
        <p:nvPicPr>
          <p:cNvPr id="15" name="Picture 14" descr="Tulip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78" y="3900680"/>
            <a:ext cx="3903259" cy="2943140"/>
          </a:xfrm>
          <a:prstGeom prst="rect">
            <a:avLst/>
          </a:prstGeom>
        </p:spPr>
      </p:pic>
      <p:pic>
        <p:nvPicPr>
          <p:cNvPr id="17" name="Picture 16" descr="Tulip PNG Transparent Images | PNG Al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56"/>
          <a:stretch/>
        </p:blipFill>
        <p:spPr>
          <a:xfrm>
            <a:off x="10754517" y="3542559"/>
            <a:ext cx="1375652" cy="33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4043 -0.55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13842 -0.474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861" y="5153845"/>
            <a:ext cx="10177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err="1" smtClean="0">
                <a:latin typeface="Agency FB" panose="020B0503020202020204" pitchFamily="34" charset="0"/>
              </a:rPr>
              <a:t>Tanima</a:t>
            </a:r>
            <a:r>
              <a:rPr lang="en-US" sz="3200" dirty="0" smtClean="0">
                <a:latin typeface="Agency FB" panose="020B0503020202020204" pitchFamily="34" charset="0"/>
              </a:rPr>
              <a:t> is going to computer club.</a:t>
            </a:r>
          </a:p>
          <a:p>
            <a:pPr marL="457200" indent="-457200">
              <a:buAutoNum type="arabicPeriod"/>
            </a:pPr>
            <a:endParaRPr lang="en-US" sz="3200" dirty="0">
              <a:latin typeface="Agency FB" panose="020B0503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latin typeface="Agency FB" panose="020B0503020202020204" pitchFamily="34" charset="0"/>
              </a:rPr>
              <a:t>Ice floats on water.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32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804320"/>
            <a:ext cx="12406313" cy="1077218"/>
            <a:chOff x="94255" y="800440"/>
            <a:chExt cx="12587011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94255" y="1093851"/>
              <a:ext cx="165468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Rule-12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96838" y="800440"/>
              <a:ext cx="10584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Affirmative  sentence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G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Forever/for good / for the last time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vK‡j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never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wecixZ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Verb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again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BZ¨vw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`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nq|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69496" y="2018828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" y="2765387"/>
            <a:ext cx="105584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err="1" smtClean="0">
                <a:latin typeface="Agency FB" panose="020B0503020202020204" pitchFamily="34" charset="0"/>
              </a:rPr>
              <a:t>Asfee</a:t>
            </a:r>
            <a:r>
              <a:rPr lang="en-US" sz="3200" dirty="0" smtClean="0">
                <a:latin typeface="Agency FB" panose="020B0503020202020204" pitchFamily="34" charset="0"/>
              </a:rPr>
              <a:t> has given up the gambling for good.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32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535781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  </a:t>
            </a:r>
            <a:r>
              <a:rPr lang="en-US" dirty="0" err="1" smtClean="0">
                <a:solidFill>
                  <a:srgbClr val="FFC000"/>
                </a:solidFill>
              </a:rPr>
              <a:t>Asfee</a:t>
            </a:r>
            <a:r>
              <a:rPr lang="en-US" dirty="0" smtClean="0">
                <a:solidFill>
                  <a:srgbClr val="FFC000"/>
                </a:solidFill>
              </a:rPr>
              <a:t> has never accepted the gambling again..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0" y="-674"/>
            <a:ext cx="1086468" cy="1098405"/>
          </a:xfrm>
          <a:prstGeom prst="rect">
            <a:avLst/>
          </a:prstGeom>
        </p:spPr>
      </p:pic>
      <p:pic>
        <p:nvPicPr>
          <p:cNvPr id="13" name="Picture 12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031" y="-49666"/>
            <a:ext cx="1880422" cy="96707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3701646"/>
            <a:ext cx="12406313" cy="1077218"/>
            <a:chOff x="94255" y="800440"/>
            <a:chExt cx="12587011" cy="1077218"/>
          </a:xfrm>
        </p:grpSpPr>
        <p:sp>
          <p:nvSpPr>
            <p:cNvPr id="18" name="TextBox 17"/>
            <p:cNvSpPr txBox="1"/>
            <p:nvPr/>
          </p:nvSpPr>
          <p:spPr>
            <a:xfrm>
              <a:off x="94255" y="1093851"/>
              <a:ext cx="165468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Rule-13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96838" y="800440"/>
              <a:ext cx="10584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wPišÍb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mZ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 /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Continuous Tense 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_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vK‡j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It is not that 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cieZx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© Ask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nq|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endParaRPr lang="en-US" sz="3200" dirty="0" smtClean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71506" y="4541567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14467" y="6858000"/>
            <a:ext cx="570125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  It is not that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is not going to computer club.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1072" y="7193566"/>
            <a:ext cx="45730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 It is not that Ice does not float on water.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49519 -0.578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6849 -0.230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21432 -0.134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7" grpId="0" animBg="1"/>
      <p:bldP spid="8" grpId="0"/>
      <p:bldP spid="10" grpId="0" animBg="1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717" y="742740"/>
            <a:ext cx="66537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Some exercises can be done like these.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9496" y="1414397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2084998"/>
            <a:ext cx="101192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. You are the only person fit for the job.</a:t>
            </a:r>
          </a:p>
          <a:p>
            <a:endParaRPr lang="en-US" sz="2400" dirty="0" smtClean="0"/>
          </a:p>
          <a:p>
            <a:r>
              <a:rPr lang="en-US" sz="2400" dirty="0" smtClean="0"/>
              <a:t>2. I come here for the last time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2400" dirty="0" smtClean="0"/>
              <a:t>3. Everybody will admit that I am right.</a:t>
            </a:r>
          </a:p>
          <a:p>
            <a:endParaRPr lang="en-US" sz="2400" dirty="0"/>
          </a:p>
          <a:p>
            <a:r>
              <a:rPr lang="en-US" sz="2400" dirty="0" smtClean="0"/>
              <a:t>4. He is going to attend the meeting.</a:t>
            </a:r>
          </a:p>
          <a:p>
            <a:endParaRPr lang="en-US" sz="2400" dirty="0" smtClean="0"/>
          </a:p>
          <a:p>
            <a:r>
              <a:rPr lang="en-US" sz="2400" dirty="0" smtClean="0"/>
              <a:t>5. </a:t>
            </a:r>
            <a:r>
              <a:rPr lang="en-US" sz="2400" dirty="0" err="1" smtClean="0"/>
              <a:t>Tanima</a:t>
            </a:r>
            <a:r>
              <a:rPr lang="en-US" sz="2400" dirty="0" smtClean="0"/>
              <a:t> turned all the stones.</a:t>
            </a:r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511492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  No other person but you is fit for the job.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827" y="7241512"/>
            <a:ext cx="367487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 Never again shall I come here.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4228" y="7393912"/>
            <a:ext cx="40225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:3 Nobody will deny  that I am right 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50" y="7010400"/>
            <a:ext cx="526732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:4 It is not that he is going to attend the meeting.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6628" y="7546312"/>
            <a:ext cx="40225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:5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left no stone unturned 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" name="Picture 14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189884" y="142395"/>
            <a:ext cx="1692891" cy="1711491"/>
          </a:xfrm>
          <a:prstGeom prst="rect">
            <a:avLst/>
          </a:prstGeom>
        </p:spPr>
      </p:pic>
      <p:pic>
        <p:nvPicPr>
          <p:cNvPr id="16" name="Picture 15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8" y="551590"/>
            <a:ext cx="1880422" cy="967073"/>
          </a:xfrm>
          <a:prstGeom prst="rect">
            <a:avLst/>
          </a:prstGeom>
        </p:spPr>
      </p:pic>
      <p:pic>
        <p:nvPicPr>
          <p:cNvPr id="5" name="Picture 4" descr="Floral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" y="4977559"/>
            <a:ext cx="4681737" cy="3511303"/>
          </a:xfrm>
          <a:prstGeom prst="rect">
            <a:avLst/>
          </a:prstGeom>
        </p:spPr>
      </p:pic>
      <p:pic>
        <p:nvPicPr>
          <p:cNvPr id="17" name="Picture 16" descr="Floral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15" y="4961873"/>
            <a:ext cx="4681737" cy="3511303"/>
          </a:xfrm>
          <a:prstGeom prst="rect">
            <a:avLst/>
          </a:prstGeom>
        </p:spPr>
      </p:pic>
      <p:pic>
        <p:nvPicPr>
          <p:cNvPr id="18" name="Picture 17" descr="Floral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9" y="4969716"/>
            <a:ext cx="4681737" cy="3511303"/>
          </a:xfrm>
          <a:prstGeom prst="rect">
            <a:avLst/>
          </a:prstGeom>
        </p:spPr>
      </p:pic>
      <p:pic>
        <p:nvPicPr>
          <p:cNvPr id="19" name="Picture 18" descr="Floral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59" y="4946187"/>
            <a:ext cx="4681737" cy="35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4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43945 -0.69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02709 -0.630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7435 -0.519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38047 -0.351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013 -0.325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717" y="742740"/>
            <a:ext cx="66537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Some exercises can be done like these.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9496" y="1414397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093" y="2127105"/>
            <a:ext cx="101192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</a:t>
            </a:r>
            <a:r>
              <a:rPr lang="en-US" sz="2400" dirty="0" err="1" smtClean="0"/>
              <a:t>Tanima</a:t>
            </a:r>
            <a:r>
              <a:rPr lang="en-US" sz="2400" dirty="0" smtClean="0"/>
              <a:t> does not write a letter. Tanisha does not write a letter.</a:t>
            </a:r>
          </a:p>
          <a:p>
            <a:endParaRPr lang="en-US" sz="2400" dirty="0" smtClean="0"/>
          </a:p>
          <a:p>
            <a:r>
              <a:rPr lang="en-US" sz="2400" dirty="0" smtClean="0"/>
              <a:t>7. </a:t>
            </a:r>
            <a:r>
              <a:rPr lang="en-US" sz="2400" dirty="0" err="1" smtClean="0"/>
              <a:t>Anila</a:t>
            </a:r>
            <a:r>
              <a:rPr lang="en-US" sz="2400" dirty="0" smtClean="0"/>
              <a:t> writes a letter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2400" dirty="0"/>
              <a:t>8</a:t>
            </a:r>
            <a:r>
              <a:rPr lang="en-US" sz="2400" dirty="0" smtClean="0"/>
              <a:t>. I never forgot an </a:t>
            </a:r>
            <a:r>
              <a:rPr lang="en-US" sz="2400" dirty="0" err="1" smtClean="0"/>
              <a:t>oppurtunity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9</a:t>
            </a:r>
            <a:r>
              <a:rPr lang="en-US" sz="2400" dirty="0" smtClean="0"/>
              <a:t>. She screamed again.</a:t>
            </a:r>
          </a:p>
          <a:p>
            <a:endParaRPr lang="en-US" sz="2400" dirty="0" smtClean="0"/>
          </a:p>
          <a:p>
            <a:r>
              <a:rPr lang="en-US" sz="2400" dirty="0" smtClean="0"/>
              <a:t>10. He is a boy.</a:t>
            </a:r>
          </a:p>
          <a:p>
            <a:r>
              <a:rPr lang="en-US" sz="2400" dirty="0" smtClean="0"/>
              <a:t>11. He went to Dhaka.</a:t>
            </a:r>
          </a:p>
          <a:p>
            <a:r>
              <a:rPr lang="en-US" sz="2400" dirty="0" smtClean="0"/>
              <a:t>12.My daughter respected her </a:t>
            </a:r>
            <a:r>
              <a:rPr lang="en-US" sz="2400" dirty="0" err="1" smtClean="0"/>
              <a:t>teqchers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13. Consult the doctor</a:t>
            </a:r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89884" y="6913289"/>
            <a:ext cx="489011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:6  Neither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nor Tanisha writes a letter.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1674" y="7435905"/>
            <a:ext cx="446767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:9  It is not that she did not scream again.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21440" y="7401930"/>
            <a:ext cx="457624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:8 I always remembered an opportunity 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1993" y="6947264"/>
            <a:ext cx="526732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:7 It is not that </a:t>
            </a:r>
            <a:r>
              <a:rPr lang="en-US" dirty="0" err="1" smtClean="0">
                <a:solidFill>
                  <a:srgbClr val="FFC000"/>
                </a:solidFill>
              </a:rPr>
              <a:t>Anila</a:t>
            </a:r>
            <a:r>
              <a:rPr lang="en-US" dirty="0" smtClean="0">
                <a:solidFill>
                  <a:srgbClr val="FFC000"/>
                </a:solidFill>
              </a:rPr>
              <a:t> does not write a letter.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7131" y="7350571"/>
            <a:ext cx="40225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:10 He is not without being a boy 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" name="Picture 14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189884" y="142395"/>
            <a:ext cx="1692891" cy="1711491"/>
          </a:xfrm>
          <a:prstGeom prst="rect">
            <a:avLst/>
          </a:prstGeom>
        </p:spPr>
      </p:pic>
      <p:pic>
        <p:nvPicPr>
          <p:cNvPr id="16" name="Picture 15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8" y="551590"/>
            <a:ext cx="1880422" cy="9670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683675" y="7740341"/>
            <a:ext cx="344116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:11He did not fail to go Dhaka.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4344" y="7805237"/>
            <a:ext cx="567500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:12 My daughter did not fail to respect her teachers.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7007" y="7798434"/>
            <a:ext cx="402444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:13 Won’t fail to consult the doctor.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 descr="Water Lily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101" y="2860939"/>
            <a:ext cx="3782104" cy="25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43437 -0.642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4961 -0.407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045E-16 L 0.4168 -0.518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15716 -0.581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47214 -0.3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3164 -0.293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1862 -0.248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33841 -0.186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02" y="-810416"/>
            <a:ext cx="105687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313" y="2439348"/>
            <a:ext cx="2908515" cy="2181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33" y="1367786"/>
            <a:ext cx="4953000" cy="2143125"/>
          </a:xfrm>
          <a:prstGeom prst="rect">
            <a:avLst/>
          </a:prstGeom>
        </p:spPr>
      </p:pic>
      <p:pic>
        <p:nvPicPr>
          <p:cNvPr id="4" name="Picture 3" descr="กราฟฟิกเวคเตอร์ฟรี: หญ้า, พื้นหลัง, สีเขียว, การตกแต่ง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52" y="3888920"/>
            <a:ext cx="4495768" cy="2969080"/>
          </a:xfrm>
          <a:prstGeom prst="rect">
            <a:avLst/>
          </a:prstGeom>
        </p:spPr>
      </p:pic>
      <p:pic>
        <p:nvPicPr>
          <p:cNvPr id="10" name="Picture 9" descr="กราฟฟิกเวคเตอร์ฟรี: หญ้า, พื้นหลัง, สีเขียว, การตกแต่ง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81" y="3853951"/>
            <a:ext cx="4495768" cy="2969080"/>
          </a:xfrm>
          <a:prstGeom prst="rect">
            <a:avLst/>
          </a:prstGeom>
        </p:spPr>
      </p:pic>
      <p:pic>
        <p:nvPicPr>
          <p:cNvPr id="11" name="Picture 10" descr="กราฟฟิกเวคเตอร์ฟรี: หญ้า, พื้นหลัง, สีเขียว, การตกแต่ง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32" y="3888920"/>
            <a:ext cx="4495768" cy="2969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195" y="2637468"/>
            <a:ext cx="2908515" cy="21813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4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694">
        <p15:prstTrans prst="fracture"/>
      </p:transition>
    </mc:Choice>
    <mc:Fallback xmlns="">
      <p:transition spd="slow" advTm="15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10393 L 0.0026 -0.1037 C 0.0095 -0.10509 0.01666 -0.10601 0.02421 -0.10787 C 0.02773 -0.10856 0.03112 -0.11018 0.03489 -0.11134 C 0.03945 -0.11273 0.04362 -0.11388 0.04817 -0.11504 C 0.10612 -0.11134 0.13567 -0.1125 0.18333 -0.10393 C 0.18919 -0.103 0.19505 -0.10138 0.20104 -0.10046 C 0.22018 -0.09768 0.25768 -0.09328 0.25768 -0.09305 C 0.2651 -0.09074 0.27226 -0.08773 0.27981 -0.08587 C 0.28619 -0.08425 0.29257 -0.08356 0.29934 -0.08217 C 0.30429 -0.08101 0.3095 -0.07986 0.31445 -0.0787 C 0.31823 -0.07754 0.32213 -0.07615 0.32539 -0.075 C 0.32968 -0.07361 0.33411 -0.07268 0.33854 -0.07106 C 0.36536 -0.07268 0.39218 -0.07268 0.41914 -0.075 C 0.42656 -0.07546 0.42799 -0.08009 0.4345 -0.08217 C 0.43971 -0.08402 0.44492 -0.08564 0.45013 -0.08587 C 0.48932 -0.08796 0.52864 -0.08842 0.56783 -0.08958 C 0.57031 -0.09074 0.57226 -0.09305 0.57434 -0.09328 C 0.60286 -0.09537 0.63177 -0.08981 0.65976 -0.09675 C 0.66315 -0.09768 0.65924 -0.11064 0.66211 -0.11504 C 0.66471 -0.11944 0.66927 -0.11712 0.67278 -0.11851 C 0.67747 -0.1206 0.68138 -0.12337 0.68593 -0.12569 L 0.6927 -0.12962 C 0.69466 -0.1331 0.69635 -0.13726 0.69882 -0.14027 C 0.71653 -0.16111 0.70599 -0.12638 0.73398 -0.17314 C 0.73893 -0.18148 0.74479 -0.18935 0.74934 -0.19861 C 0.7526 -0.20532 0.75416 -0.21435 0.75807 -0.22037 C 0.77109 -0.24259 0.77369 -0.24143 0.78867 -0.24953 C 0.79062 -0.25208 0.79257 -0.25648 0.79518 -0.25671 C 0.80234 -0.25763 0.80989 -0.25694 0.81692 -0.25324 C 0.81966 -0.25185 0.81992 -0.24629 0.82148 -0.24212 C 0.82643 -0.22569 0.82734 -0.22037 0.82994 -0.20578 C 0.83138 -0.19282 0.83164 -0.18449 0.8345 -0.17314 C 0.8358 -0.16805 0.83776 -0.16342 0.8388 -0.15856 C 0.84075 -0.15162 0.84179 -0.14398 0.84296 -0.1368 C 0.84401 -0.13078 0.84375 -0.1243 0.84557 -0.11851 C 0.84895 -0.10555 0.85481 -0.09236 0.86315 -0.08587 C 0.86549 -0.08356 0.86849 -0.08333 0.87161 -0.08217 C 0.8789 -0.08333 0.88658 -0.08171 0.89323 -0.08587 C 0.89726 -0.08842 0.89869 -0.09583 0.90221 -0.10046 C 0.91354 -0.11666 0.91849 -0.12453 0.93046 -0.1331 C 0.93255 -0.13472 0.93476 -0.13564 0.93737 -0.1368 L 0.95455 -0.1331 C 0.95885 -0.13217 0.96302 -0.12962 0.96757 -0.12962 C 0.97721 -0.12962 0.98671 -0.13194 0.99596 -0.1331 C 0.9983 -0.13564 1.00013 -0.13842 1.00247 -0.14027 C 1.01015 -0.14675 1.0151 -0.14398 1.02461 -0.14398 L 1.02239 -0.14027 " pathEditMode="relative" rAng="0" ptsTypes="AAAAAAAAAAAAAAAAAAAAAAAAAAAAAAAAAAAAAAAAAAAAAA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0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4.58333E-6 0.00023 C 0.00208 -0.00116 0.00442 -0.00208 0.0069 -0.00394 C 0.00807 -0.00463 0.00911 -0.00625 0.01041 -0.00741 C 0.01184 -0.0088 0.01328 -0.00996 0.01458 -0.01111 C 0.03372 -0.00741 0.04335 -0.00857 0.05885 1.48148E-6 C 0.0608 0.00092 0.06263 0.00254 0.06458 0.00347 C 0.07083 0.00625 0.0832 0.01065 0.0832 0.01088 C 0.08554 0.01319 0.08802 0.0162 0.09036 0.01805 C 0.09244 0.01967 0.09466 0.02037 0.09674 0.02176 C 0.0983 0.02292 0.10013 0.02407 0.10169 0.02523 C 0.10286 0.02639 0.10416 0.02778 0.1052 0.02893 C 0.10664 0.03032 0.1082 0.03125 0.1095 0.03287 C 0.11835 0.03125 0.12708 0.03125 0.1358 0.02893 C 0.13828 0.02847 0.13867 0.02384 0.14088 0.02176 C 0.1427 0.01991 0.14427 0.01829 0.14596 0.01805 C 0.15872 0.01597 0.17161 0.01551 0.18437 0.01435 C 0.18515 0.01319 0.18593 0.01088 0.18658 0.01065 C 0.19583 0.00856 0.20533 0.01412 0.21445 0.00717 C 0.21549 0.00625 0.21432 -0.00671 0.21523 -0.01111 C 0.21601 -0.01551 0.2177 -0.0132 0.21875 -0.01458 C 0.22018 -0.01667 0.22148 -0.01945 0.22304 -0.02176 L 0.22513 -0.0257 C 0.22578 -0.02917 0.22643 -0.03333 0.22721 -0.03634 C 0.23294 -0.05718 0.22968 -0.02246 0.23854 -0.06921 C 0.24023 -0.07755 0.24231 -0.08542 0.24375 -0.09468 C 0.24479 -0.10139 0.24518 -0.11042 0.24648 -0.11644 C 0.25078 -0.13866 0.25169 -0.1375 0.25664 -0.1456 C 0.25729 -0.14815 0.25781 -0.15255 0.25872 -0.15278 C 0.26106 -0.15371 0.26354 -0.15301 0.26575 -0.14931 C 0.26666 -0.14792 0.26679 -0.14236 0.26731 -0.1382 C 0.26888 -0.12176 0.26927 -0.11644 0.27005 -0.10185 C 0.27057 -0.08889 0.27057 -0.08056 0.27148 -0.06921 C 0.27213 -0.06412 0.27252 -0.05949 0.27291 -0.05463 C 0.27356 -0.04769 0.27395 -0.04005 0.27434 -0.03287 C 0.2746 -0.02685 0.2746 -0.02037 0.27513 -0.01458 C 0.27617 -0.00162 0.27825 0.01157 0.28085 0.01805 C 0.28164 0.02037 0.28268 0.0206 0.28359 0.02176 C 0.28606 0.0206 0.28854 0.02222 0.29088 0.01805 C 0.29218 0.01551 0.29257 0.0081 0.29362 0.00347 C 0.29739 -0.01273 0.29908 -0.0206 0.30299 -0.02917 C 0.30364 -0.03079 0.30429 -0.03171 0.3052 -0.03287 L 0.3108 -0.02917 C 0.31224 -0.02824 0.31341 -0.0257 0.31484 -0.0257 C 0.31822 -0.0257 0.32109 -0.02801 0.32434 -0.02917 C 0.32513 -0.03171 0.32565 -0.03449 0.32643 -0.03634 C 0.3289 -0.04283 0.33059 -0.04005 0.33385 -0.04005 L 0.33294 -0.03634 " pathEditMode="relative" rAng="0" ptsTypes="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9522" y="44245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480" y="713724"/>
            <a:ext cx="12182166" cy="2062103"/>
            <a:chOff x="206479" y="713724"/>
            <a:chExt cx="12359601" cy="2062103"/>
          </a:xfrm>
        </p:grpSpPr>
        <p:sp>
          <p:nvSpPr>
            <p:cNvPr id="4" name="TextBox 3"/>
            <p:cNvSpPr txBox="1"/>
            <p:nvPr/>
          </p:nvSpPr>
          <p:spPr>
            <a:xfrm>
              <a:off x="206479" y="1283111"/>
              <a:ext cx="1401093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Rule-1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652" y="713724"/>
              <a:ext cx="1058442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Only / Alone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¨‡K </a:t>
              </a:r>
              <a:r>
                <a:rPr lang="en-US" sz="28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hw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` </a:t>
              </a:r>
            </a:p>
            <a:p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e¨w³ /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m„wóKZ©v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eySvq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Z‡e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2800" dirty="0" smtClean="0">
                  <a:latin typeface="Agency FB" panose="020B0503020202020204" pitchFamily="34" charset="0"/>
                  <a:cs typeface="SutonnyMJ" pitchFamily="2" charset="0"/>
                </a:rPr>
                <a:t>None but 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e¯‘</a:t>
              </a:r>
              <a:r>
                <a:rPr lang="en-US" sz="2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eySv‡Z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Agency FB" panose="020B0503020202020204" pitchFamily="34" charset="0"/>
                  <a:cs typeface="SutonnyMJ" pitchFamily="2" charset="0"/>
                </a:rPr>
                <a:t>Nothing but/No other than   </a:t>
              </a:r>
            </a:p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eqm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/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msL¨v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eySv‡Z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Agency FB" panose="020B0503020202020204" pitchFamily="34" charset="0"/>
                  <a:cs typeface="SutonnyMJ" pitchFamily="2" charset="0"/>
                </a:rPr>
                <a:t>Not more than/Not less than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|</a:t>
              </a:r>
            </a:p>
            <a:p>
              <a:endParaRPr lang="en-US" sz="4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0613" y="2437273"/>
            <a:ext cx="157271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Exercise </a:t>
            </a:r>
            <a:r>
              <a:rPr lang="en-US" sz="3200" dirty="0" smtClean="0">
                <a:latin typeface="Agency FB" panose="020B0503020202020204" pitchFamily="34" charset="0"/>
              </a:rPr>
              <a:t>: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169" y="2023914"/>
            <a:ext cx="98814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Only RGA Graduate can apply for this post.</a:t>
            </a:r>
          </a:p>
          <a:p>
            <a:endParaRPr lang="en-US" sz="2000" dirty="0" smtClean="0"/>
          </a:p>
          <a:p>
            <a:r>
              <a:rPr lang="en-US" sz="2000" dirty="0" smtClean="0"/>
              <a:t>2. Allah/God can save us.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3. He has only a few books.</a:t>
            </a:r>
          </a:p>
          <a:p>
            <a:endParaRPr lang="en-US" sz="2000" dirty="0" smtClean="0"/>
          </a:p>
          <a:p>
            <a:r>
              <a:rPr lang="en-US" sz="2000" dirty="0" smtClean="0"/>
              <a:t>4. It was only a suggestion.</a:t>
            </a:r>
          </a:p>
          <a:p>
            <a:endParaRPr lang="en-US" sz="2000" dirty="0" smtClean="0"/>
          </a:p>
          <a:p>
            <a:r>
              <a:rPr lang="en-US" sz="2000" dirty="0" smtClean="0"/>
              <a:t>5. Tanisha is only six.</a:t>
            </a:r>
          </a:p>
          <a:p>
            <a:r>
              <a:rPr lang="en-US" sz="2000" dirty="0" smtClean="0"/>
              <a:t>6. Only five people can get the jobs.</a:t>
            </a:r>
          </a:p>
          <a:p>
            <a:endParaRPr lang="en-US" sz="2000" dirty="0" smtClean="0"/>
          </a:p>
          <a:p>
            <a:r>
              <a:rPr lang="en-US" sz="2000" dirty="0" smtClean="0"/>
              <a:t>7. Only the moon shines brightly at night.</a:t>
            </a:r>
          </a:p>
          <a:p>
            <a:endParaRPr lang="en-US" sz="2000" dirty="0" smtClean="0"/>
          </a:p>
          <a:p>
            <a:r>
              <a:rPr lang="en-US" sz="2000" dirty="0" smtClean="0"/>
              <a:t>8. The brave alone deserve the fair.</a:t>
            </a:r>
            <a:endParaRPr lang="en-US" sz="1100" dirty="0" smtClean="0"/>
          </a:p>
          <a:p>
            <a:r>
              <a:rPr lang="en-US" sz="2000" dirty="0" smtClean="0"/>
              <a:t>9. The old man sells only   rice and potato.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52879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1. None but RGA graduate can apply for this post.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3715" y="6858000"/>
            <a:ext cx="39273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None but Allah/God can save us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8003" y="6858000"/>
            <a:ext cx="392738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:3 He has nothing but a few books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50" y="7227332"/>
            <a:ext cx="392738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:4 It was nothing but a suggestion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4551" y="7227332"/>
            <a:ext cx="349643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:5 Tanisha is not more than six.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0203" y="7237093"/>
            <a:ext cx="486282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:6 Not more than five people can get the jobs.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50" y="7379732"/>
            <a:ext cx="513552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:7Nothing but the moon shines brightly at  night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7435" y="7379732"/>
            <a:ext cx="415934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:8 None but the brave deserve the fair.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2603" y="7389493"/>
            <a:ext cx="515333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:9  The old man sells  nothing but rice and potato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9" name="Picture 18" descr="Flower Vine by KatieSapphire on DeviantAr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r="11247"/>
          <a:stretch/>
        </p:blipFill>
        <p:spPr>
          <a:xfrm>
            <a:off x="11787413" y="0"/>
            <a:ext cx="572740" cy="6902244"/>
          </a:xfrm>
          <a:prstGeom prst="rect">
            <a:avLst/>
          </a:prstGeom>
        </p:spPr>
      </p:pic>
      <p:pic>
        <p:nvPicPr>
          <p:cNvPr id="20" name="Picture 19" descr="Rainbow Dolphin by bluemoongem on DeviantAr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110613" y="-73740"/>
            <a:ext cx="1342105" cy="1356851"/>
          </a:xfrm>
          <a:prstGeom prst="rect">
            <a:avLst/>
          </a:prstGeom>
        </p:spPr>
      </p:pic>
      <p:pic>
        <p:nvPicPr>
          <p:cNvPr id="22" name="Picture 21" descr="Sunflower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130"/>
            <a:ext cx="1538741" cy="3046113"/>
          </a:xfrm>
          <a:prstGeom prst="rect">
            <a:avLst/>
          </a:prstGeom>
        </p:spPr>
      </p:pic>
      <p:pic>
        <p:nvPicPr>
          <p:cNvPr id="23" name="Picture 22" descr="New Super Mario Bros. 2 - Super Mario Wiki, the Mario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15" y="-54896"/>
            <a:ext cx="1880422" cy="9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695 L 0.52617 -0.6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-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00521 -0.609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30729 -0.516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3651 -0.477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1094 -0.393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7774 -0.346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47773 -0.280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0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12253 -0.1967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11862 -0.12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9522" y="44245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613" y="717604"/>
            <a:ext cx="12182166" cy="4093428"/>
            <a:chOff x="206479" y="713724"/>
            <a:chExt cx="12359601" cy="4093428"/>
          </a:xfrm>
        </p:grpSpPr>
        <p:sp>
          <p:nvSpPr>
            <p:cNvPr id="4" name="TextBox 3"/>
            <p:cNvSpPr txBox="1"/>
            <p:nvPr/>
          </p:nvSpPr>
          <p:spPr>
            <a:xfrm>
              <a:off x="206479" y="1283111"/>
              <a:ext cx="1401093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Rule-2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652" y="713724"/>
              <a:ext cx="1058442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Every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¨‡K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Every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pPr algn="just"/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there is no+  Every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mv‡_ hy³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Noun (subject)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but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evwK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  <a:p>
              <a:pPr algn="just"/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wKš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‘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Everybody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vK‡j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there is none 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but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evwK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</a:t>
              </a:r>
            </a:p>
            <a:p>
              <a:pPr algn="just"/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Avevi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Every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ev‡K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g~j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Verb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wU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(have/Has)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n‡j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pPr algn="just"/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G‡ÿ‡Î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but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cwie‡Z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©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Without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</a:t>
              </a:r>
            </a:p>
            <a:p>
              <a:endParaRPr lang="en-US" sz="2800" dirty="0">
                <a:latin typeface="SutonnyMJ" pitchFamily="2" charset="0"/>
                <a:cs typeface="SutonnyMJ" pitchFamily="2" charset="0"/>
              </a:endParaRPr>
            </a:p>
            <a:p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endParaRPr lang="en-US" sz="4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6071" y="3635845"/>
            <a:ext cx="157271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Exercise </a:t>
            </a:r>
            <a:r>
              <a:rPr lang="en-US" sz="3200" dirty="0" smtClean="0">
                <a:latin typeface="Agency FB" panose="020B0503020202020204" pitchFamily="34" charset="0"/>
              </a:rPr>
              <a:t>: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2836" y="3324263"/>
            <a:ext cx="10119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Agency FB" panose="020B0503020202020204" pitchFamily="34" charset="0"/>
              </a:rPr>
              <a:t>Every father loves his child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2. Everybody loves </a:t>
            </a:r>
            <a:r>
              <a:rPr lang="en-US" sz="2400" dirty="0" err="1" smtClean="0"/>
              <a:t>Tanima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3. </a:t>
            </a:r>
            <a:r>
              <a:rPr lang="en-US" sz="2400" dirty="0"/>
              <a:t> </a:t>
            </a:r>
            <a:r>
              <a:rPr lang="en-US" sz="2400" dirty="0" smtClean="0"/>
              <a:t>Everybody hates a liar.</a:t>
            </a:r>
          </a:p>
          <a:p>
            <a:endParaRPr lang="en-US" sz="2400" dirty="0" smtClean="0"/>
          </a:p>
          <a:p>
            <a:r>
              <a:rPr lang="en-US" sz="2400" dirty="0" smtClean="0"/>
              <a:t>4. Everyman has fault.</a:t>
            </a:r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44736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1. There is no father but loves his child.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3715" y="6858000"/>
            <a:ext cx="39273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There is none but loves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8004" y="6858000"/>
            <a:ext cx="359477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:3  There is none but hates a liar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51" y="7227332"/>
            <a:ext cx="3657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:4 There is no man without fault.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" name="Picture 13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271007" y="-49406"/>
            <a:ext cx="1342105" cy="1356851"/>
          </a:xfrm>
          <a:prstGeom prst="rect">
            <a:avLst/>
          </a:prstGeom>
        </p:spPr>
      </p:pic>
      <p:pic>
        <p:nvPicPr>
          <p:cNvPr id="15" name="Picture 14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39" y="-49406"/>
            <a:ext cx="1880422" cy="967073"/>
          </a:xfrm>
          <a:prstGeom prst="rect">
            <a:avLst/>
          </a:prstGeom>
        </p:spPr>
      </p:pic>
      <p:pic>
        <p:nvPicPr>
          <p:cNvPr id="2" name="Picture 1" descr="10 Plants &amp; Flowers PNG Images (Free Cutout Plants) fo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89" y="4626431"/>
            <a:ext cx="2079087" cy="2416170"/>
          </a:xfrm>
          <a:prstGeom prst="rect">
            <a:avLst/>
          </a:prstGeom>
        </p:spPr>
      </p:pic>
      <p:pic>
        <p:nvPicPr>
          <p:cNvPr id="9" name="Picture 8" descr="Free photo: Spring, Apple Blossom, Blossom - Free Image 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02" y="979025"/>
            <a:ext cx="2437294" cy="5910569"/>
          </a:xfrm>
          <a:prstGeom prst="rect">
            <a:avLst/>
          </a:prstGeom>
        </p:spPr>
      </p:pic>
      <p:pic>
        <p:nvPicPr>
          <p:cNvPr id="17" name="Picture 16" descr="Flowers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6" y="1830919"/>
            <a:ext cx="1743841" cy="1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2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695 L 0.42708 -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05442 -0.38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26628 -0.2872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20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9649 -0.224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335" y="64000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613" y="1087190"/>
            <a:ext cx="11943032" cy="3231654"/>
            <a:chOff x="206479" y="1083310"/>
            <a:chExt cx="12116984" cy="3231654"/>
          </a:xfrm>
        </p:grpSpPr>
        <p:sp>
          <p:nvSpPr>
            <p:cNvPr id="4" name="TextBox 3"/>
            <p:cNvSpPr txBox="1"/>
            <p:nvPr/>
          </p:nvSpPr>
          <p:spPr>
            <a:xfrm>
              <a:off x="206479" y="1283111"/>
              <a:ext cx="1401093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Rule-3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9035" y="1083310"/>
              <a:ext cx="10584428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Must/have to/has to/need to 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¨‡K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Agency FB" panose="020B0503020202020204" pitchFamily="34" charset="0"/>
                  <a:cs typeface="SutonnyMJ" pitchFamily="2" charset="0"/>
                </a:rPr>
                <a:t>Must/have to/has to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Can not but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evwK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/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can not help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Agency FB" panose="020B0503020202020204" pitchFamily="34" charset="0"/>
                  <a:cs typeface="SutonnyMJ" pitchFamily="2" charset="0"/>
                </a:rPr>
                <a:t>verb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err="1" smtClean="0">
                  <a:latin typeface="Agency FB" panose="020B0503020202020204" pitchFamily="34" charset="0"/>
                  <a:cs typeface="SutonnyMJ" pitchFamily="2" charset="0"/>
                </a:rPr>
                <a:t>ing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evwK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wKš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‘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had to/needed to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vK‡j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could not but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evwK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/could not help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err="1" smtClean="0">
                  <a:latin typeface="Agency FB" panose="020B0503020202020204" pitchFamily="34" charset="0"/>
                  <a:cs typeface="SutonnyMJ" pitchFamily="2" charset="0"/>
                </a:rPr>
                <a:t>Verb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err="1" smtClean="0">
                  <a:latin typeface="Agency FB" panose="020B0503020202020204" pitchFamily="34" charset="0"/>
                  <a:cs typeface="SutonnyMJ" pitchFamily="2" charset="0"/>
                </a:rPr>
                <a:t>ing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evwK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</a:t>
              </a:r>
            </a:p>
            <a:p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endParaRPr lang="en-US" sz="4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6071" y="3635845"/>
            <a:ext cx="157271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Exercise </a:t>
            </a:r>
            <a:r>
              <a:rPr lang="en-US" sz="3200" dirty="0" smtClean="0">
                <a:latin typeface="Agency FB" panose="020B0503020202020204" pitchFamily="34" charset="0"/>
              </a:rPr>
              <a:t>: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2034" y="3588363"/>
            <a:ext cx="101192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Tanima</a:t>
            </a:r>
            <a:r>
              <a:rPr lang="en-US" sz="2400" dirty="0" smtClean="0"/>
              <a:t> must obey her parents.</a:t>
            </a:r>
          </a:p>
          <a:p>
            <a:endParaRPr lang="en-US" sz="2400" dirty="0" smtClean="0"/>
          </a:p>
          <a:p>
            <a:r>
              <a:rPr lang="en-US" sz="2400" dirty="0" smtClean="0"/>
              <a:t>2. Tanisha has to do it.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3. </a:t>
            </a:r>
            <a:r>
              <a:rPr lang="en-US" sz="2400" dirty="0"/>
              <a:t> </a:t>
            </a:r>
            <a:r>
              <a:rPr lang="en-US" sz="2400" dirty="0" smtClean="0"/>
              <a:t>We must follow the rules of health.</a:t>
            </a:r>
          </a:p>
          <a:p>
            <a:endParaRPr lang="en-US" sz="2400" dirty="0" smtClean="0"/>
          </a:p>
          <a:p>
            <a:r>
              <a:rPr lang="en-US" sz="2400" dirty="0" smtClean="0"/>
              <a:t>4. They had to join the study tour.</a:t>
            </a:r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52879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1.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can not but obey her parents...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3715" y="6858000"/>
            <a:ext cx="39273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Tanisha can not but do it.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2438" y="6858000"/>
            <a:ext cx="50577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:3  We can not but follow the rules of health.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51" y="7227332"/>
            <a:ext cx="49291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:4 They could not help joining the study tour.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" name="Picture 13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-18963" y="-49293"/>
            <a:ext cx="1342105" cy="1356851"/>
          </a:xfrm>
          <a:prstGeom prst="rect">
            <a:avLst/>
          </a:prstGeom>
        </p:spPr>
      </p:pic>
      <p:pic>
        <p:nvPicPr>
          <p:cNvPr id="15" name="Picture 14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452" y="56549"/>
            <a:ext cx="1880422" cy="967073"/>
          </a:xfrm>
          <a:prstGeom prst="rect">
            <a:avLst/>
          </a:prstGeom>
        </p:spPr>
      </p:pic>
      <p:pic>
        <p:nvPicPr>
          <p:cNvPr id="16" name="Picture 15" descr="PEQUES Y PECAS...: FLORES ILUSTRACIONES EN PNG PAR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2093416"/>
            <a:ext cx="1219202" cy="1219202"/>
          </a:xfrm>
          <a:prstGeom prst="rect">
            <a:avLst/>
          </a:prstGeom>
        </p:spPr>
      </p:pic>
      <p:pic>
        <p:nvPicPr>
          <p:cNvPr id="17" name="Picture 16" descr="Nature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7204" y="4694247"/>
            <a:ext cx="2179237" cy="2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1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695 L 0.49102 -0.485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01458 -0.37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09609 -0.25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49635 -0.197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198" y="1133650"/>
            <a:ext cx="12337343" cy="1077218"/>
            <a:chOff x="500132" y="1078648"/>
            <a:chExt cx="12517037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500132" y="1261022"/>
              <a:ext cx="1401093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Rule-4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2741" y="1078648"/>
              <a:ext cx="10584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Both-------and 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¨‡K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--</a:t>
              </a:r>
            </a:p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Both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not only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and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but also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425" y="3181872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8526" y="2475748"/>
            <a:ext cx="1011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Both </a:t>
            </a:r>
            <a:r>
              <a:rPr lang="en-US" sz="2400" dirty="0" err="1" smtClean="0"/>
              <a:t>Tanima</a:t>
            </a:r>
            <a:r>
              <a:rPr lang="en-US" sz="2400" dirty="0" smtClean="0"/>
              <a:t> and Tanisha got G.P.A 5.</a:t>
            </a:r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Nazrul</a:t>
            </a:r>
            <a:r>
              <a:rPr lang="en-US" sz="2400" dirty="0" smtClean="0"/>
              <a:t> was both a poet and a singer.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52879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 Not only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but also Tanisha Got G.P.A 5.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265" y="6858000"/>
            <a:ext cx="50703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</a:t>
            </a:r>
            <a:r>
              <a:rPr lang="en-US" dirty="0" err="1" smtClean="0">
                <a:solidFill>
                  <a:srgbClr val="FFC000"/>
                </a:solidFill>
              </a:rPr>
              <a:t>Nazrul</a:t>
            </a:r>
            <a:r>
              <a:rPr lang="en-US" dirty="0" smtClean="0">
                <a:solidFill>
                  <a:srgbClr val="FFC000"/>
                </a:solidFill>
              </a:rPr>
              <a:t> was not only a poet but also a singer.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29815" y="-91949"/>
            <a:ext cx="1342105" cy="1356851"/>
          </a:xfrm>
          <a:prstGeom prst="rect">
            <a:avLst/>
          </a:prstGeom>
        </p:spPr>
      </p:pic>
      <p:pic>
        <p:nvPicPr>
          <p:cNvPr id="13" name="Picture 12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91" y="-43503"/>
            <a:ext cx="1880422" cy="967073"/>
          </a:xfrm>
          <a:prstGeom prst="rect">
            <a:avLst/>
          </a:prstGeom>
        </p:spPr>
      </p:pic>
      <p:pic>
        <p:nvPicPr>
          <p:cNvPr id="14" name="Picture 13" descr="ios - Colour correction of Photoshop LUT filter usin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6" y="1922838"/>
            <a:ext cx="1174838" cy="1174838"/>
          </a:xfrm>
          <a:prstGeom prst="rect">
            <a:avLst/>
          </a:prstGeom>
        </p:spPr>
      </p:pic>
      <p:pic>
        <p:nvPicPr>
          <p:cNvPr id="16" name="Picture 15" descr="Drawing with Shapes in Keynote - Dryden 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3" y="3564791"/>
            <a:ext cx="3471821" cy="3471821"/>
          </a:xfrm>
          <a:prstGeom prst="rect">
            <a:avLst/>
          </a:prstGeom>
        </p:spPr>
      </p:pic>
      <p:pic>
        <p:nvPicPr>
          <p:cNvPr id="17" name="Picture 16" descr="Rapunzel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" y="4016599"/>
            <a:ext cx="4390938" cy="28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695 L 0.52721 -0.6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-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07409 -0.531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050" y="1082528"/>
            <a:ext cx="12337343" cy="1077218"/>
            <a:chOff x="500132" y="1078648"/>
            <a:chExt cx="12517037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500132" y="1261022"/>
              <a:ext cx="1401093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Rule-5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2741" y="1078648"/>
              <a:ext cx="10584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as-------as 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¨‡K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--</a:t>
              </a:r>
            </a:p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as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not less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as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than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06106" y="2341157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3369495"/>
            <a:ext cx="1011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 smtClean="0"/>
              <a:t>Tanima</a:t>
            </a:r>
            <a:r>
              <a:rPr lang="en-US" sz="2400" dirty="0" smtClean="0"/>
              <a:t> and Tanisha are as wise as </a:t>
            </a:r>
            <a:r>
              <a:rPr lang="en-US" sz="2400" dirty="0" err="1" smtClean="0"/>
              <a:t>Anila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2. My father is as wise as our </a:t>
            </a:r>
            <a:r>
              <a:rPr lang="en-US" sz="2400" dirty="0" err="1" smtClean="0"/>
              <a:t>Headteacher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55435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 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and Tanisha  are not less wise  than </a:t>
            </a:r>
            <a:r>
              <a:rPr lang="en-US" dirty="0" err="1" smtClean="0">
                <a:solidFill>
                  <a:srgbClr val="FFC000"/>
                </a:solidFill>
              </a:rPr>
              <a:t>Anila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817" y="6858000"/>
            <a:ext cx="552786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My  father is not less wise than our </a:t>
            </a:r>
            <a:r>
              <a:rPr lang="en-US" dirty="0" err="1" smtClean="0">
                <a:solidFill>
                  <a:srgbClr val="FFC000"/>
                </a:solidFill>
              </a:rPr>
              <a:t>Headteacher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 descr="Rainbow Dolphin by bluemoongem on DeviantAr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29815" y="-34391"/>
            <a:ext cx="1342105" cy="1356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876" y="-88210"/>
            <a:ext cx="1877731" cy="969348"/>
          </a:xfrm>
          <a:prstGeom prst="rect">
            <a:avLst/>
          </a:prstGeom>
        </p:spPr>
      </p:pic>
      <p:pic>
        <p:nvPicPr>
          <p:cNvPr id="9" name="Picture 8" descr="Sunflowers PNG Transparent Images | PNG All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/>
          <a:stretch/>
        </p:blipFill>
        <p:spPr>
          <a:xfrm>
            <a:off x="0" y="5190247"/>
            <a:ext cx="4539873" cy="1635766"/>
          </a:xfrm>
          <a:prstGeom prst="rect">
            <a:avLst/>
          </a:prstGeom>
        </p:spPr>
      </p:pic>
      <p:pic>
        <p:nvPicPr>
          <p:cNvPr id="13" name="Picture 12" descr="Sunflowers PNG Transparent Images | PNG All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/>
          <a:stretch/>
        </p:blipFill>
        <p:spPr>
          <a:xfrm>
            <a:off x="4539873" y="5222234"/>
            <a:ext cx="4539873" cy="1635766"/>
          </a:xfrm>
          <a:prstGeom prst="rect">
            <a:avLst/>
          </a:prstGeom>
        </p:spPr>
      </p:pic>
      <p:pic>
        <p:nvPicPr>
          <p:cNvPr id="14" name="Picture 13" descr="Sunflowers PNG Transparent Images | PNG All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/>
          <a:stretch/>
        </p:blipFill>
        <p:spPr>
          <a:xfrm>
            <a:off x="9079747" y="5190247"/>
            <a:ext cx="3112254" cy="1635766"/>
          </a:xfrm>
          <a:prstGeom prst="rect">
            <a:avLst/>
          </a:prstGeom>
        </p:spPr>
      </p:pic>
      <p:pic>
        <p:nvPicPr>
          <p:cNvPr id="15" name="Picture 14" descr="Flowers Vectors PNG Transparent Images | PNG A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91" y="1672806"/>
            <a:ext cx="2268556" cy="1456300"/>
          </a:xfrm>
          <a:prstGeom prst="rect">
            <a:avLst/>
          </a:prstGeom>
        </p:spPr>
      </p:pic>
      <p:pic>
        <p:nvPicPr>
          <p:cNvPr id="17" name="807BAC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67025" y="1518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6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46054 -0.497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233 -0.39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7163" y="44726"/>
            <a:ext cx="13551780" cy="4324261"/>
            <a:chOff x="-572542" y="476148"/>
            <a:chExt cx="13749163" cy="4324261"/>
          </a:xfrm>
        </p:grpSpPr>
        <p:sp>
          <p:nvSpPr>
            <p:cNvPr id="4" name="TextBox 3"/>
            <p:cNvSpPr txBox="1"/>
            <p:nvPr/>
          </p:nvSpPr>
          <p:spPr>
            <a:xfrm>
              <a:off x="10067227" y="476148"/>
              <a:ext cx="1401093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Rule-6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572542" y="768536"/>
              <a:ext cx="13749163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gency FB" panose="020B0503020202020204" pitchFamily="34" charset="0"/>
                  <a:cs typeface="SutonnyMJ" pitchFamily="2" charset="0"/>
                </a:rPr>
                <a:t>T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oo------to 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¨‡K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--</a:t>
              </a:r>
            </a:p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Too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so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to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that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subject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pronoun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can not/could not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</a:p>
            <a:p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evwK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AcwiewZ©Z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v‡K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  <a:p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Z‡e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Agency FB" panose="020B0503020202020204" pitchFamily="34" charset="0"/>
                  <a:cs typeface="SutonnyMJ" pitchFamily="2" charset="0"/>
                </a:rPr>
                <a:t>A</a:t>
              </a:r>
              <a:r>
                <a:rPr lang="en-US" sz="3200" dirty="0" smtClean="0">
                  <a:solidFill>
                    <a:srgbClr val="C00000"/>
                  </a:solidFill>
                  <a:latin typeface="Agency FB" panose="020B0503020202020204" pitchFamily="34" charset="0"/>
                  <a:cs typeface="SutonnyMJ" pitchFamily="2" charset="0"/>
                </a:rPr>
                <a:t>ffirmative Sentence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wU‡Z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to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c~‡e©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for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objective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_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vK‡j</a:t>
              </a:r>
              <a:endParaRPr lang="en-US" sz="3200" dirty="0" smtClean="0">
                <a:latin typeface="SutonnyMJ" pitchFamily="2" charset="0"/>
                <a:cs typeface="SutonnyMJ" pitchFamily="2" charset="0"/>
              </a:endParaRPr>
            </a:p>
            <a:p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wbq‡g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cwieZ©b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n‡e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--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Too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so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 </a:t>
              </a:r>
            </a:p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Agency FB" panose="020B0503020202020204" pitchFamily="34" charset="0"/>
                  <a:cs typeface="SutonnyMJ" pitchFamily="2" charset="0"/>
                </a:rPr>
                <a:t>for 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Agency FB" panose="020B0503020202020204" pitchFamily="34" charset="0"/>
                  <a:cs typeface="SutonnyMJ" pitchFamily="2" charset="0"/>
                </a:rPr>
                <a:t>objective 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D‡V </a:t>
              </a:r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wM‡q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Objective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Subject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w`‡Z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n‡e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can not/could not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</a:p>
            <a:p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g~j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verb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c‡i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affirmative </a:t>
              </a:r>
              <a:r>
                <a:rPr lang="en-US" sz="3200" dirty="0" err="1" smtClean="0">
                  <a:latin typeface="Agency FB" panose="020B0503020202020204" pitchFamily="34" charset="0"/>
                  <a:cs typeface="SutonnyMJ" pitchFamily="2" charset="0"/>
                </a:rPr>
                <a:t>Sentence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wUi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Subject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objective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iƒc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  <a:p>
              <a:endParaRPr lang="en-US" sz="3200" dirty="0" smtClean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49006" y="3814059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4469633"/>
            <a:ext cx="101192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 smtClean="0"/>
              <a:t>Tanima</a:t>
            </a:r>
            <a:r>
              <a:rPr lang="en-US" sz="2400" dirty="0" smtClean="0"/>
              <a:t>  is  too weak to walk.</a:t>
            </a:r>
          </a:p>
          <a:p>
            <a:endParaRPr lang="en-US" sz="2400" dirty="0" smtClean="0"/>
          </a:p>
          <a:p>
            <a:r>
              <a:rPr lang="en-US" sz="2400" dirty="0" smtClean="0"/>
              <a:t>2. Tanisha was too fast for us to follow.</a:t>
            </a:r>
          </a:p>
          <a:p>
            <a:endParaRPr lang="en-US" sz="2400" dirty="0" smtClean="0"/>
          </a:p>
          <a:p>
            <a:r>
              <a:rPr lang="en-US" sz="2400" dirty="0" smtClean="0"/>
              <a:t>3. The tea was too hot for us to drink.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55435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 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is  so weak  that   she can not walk.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817" y="6858000"/>
            <a:ext cx="552786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Tanisha was so fast that we could not follow her.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450" y="7010400"/>
            <a:ext cx="55435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:3  The tea was so hot that we could not drink it.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" name="Picture 12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9478537" y="0"/>
            <a:ext cx="1040738" cy="1052173"/>
          </a:xfrm>
          <a:prstGeom prst="rect">
            <a:avLst/>
          </a:prstGeom>
        </p:spPr>
      </p:pic>
      <p:pic>
        <p:nvPicPr>
          <p:cNvPr id="2" name="Picture 1" descr="Flowers Vectors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28" y="1474801"/>
            <a:ext cx="1817717" cy="1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34336 -0.347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6432 -0.228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38359 -0.149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688" y="790140"/>
            <a:ext cx="12025312" cy="1569660"/>
            <a:chOff x="263371" y="786260"/>
            <a:chExt cx="12200461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263371" y="1278702"/>
              <a:ext cx="1401093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Rule-7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79404" y="786260"/>
              <a:ext cx="10584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As soon as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¨‡K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--</a:t>
              </a:r>
            </a:p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 sooner had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Subject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verb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Agency FB" panose="020B0503020202020204" pitchFamily="34" charset="0"/>
                  <a:cs typeface="SutonnyMJ" pitchFamily="2" charset="0"/>
                </a:rPr>
                <a:t>p.p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cÖ_g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ev‡K¨i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evKx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+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than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wØZxq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57244" y="2494082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3369495"/>
            <a:ext cx="101192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b="1" dirty="0" smtClean="0">
                <a:latin typeface="Agency FB" panose="020B0503020202020204" pitchFamily="34" charset="0"/>
              </a:rPr>
              <a:t>A</a:t>
            </a:r>
            <a:r>
              <a:rPr lang="en-US" sz="3200" dirty="0" smtClean="0">
                <a:latin typeface="Agency FB" panose="020B0503020202020204" pitchFamily="34" charset="0"/>
              </a:rPr>
              <a:t>s soon as the thief saw the police, he ran away</a:t>
            </a:r>
            <a:r>
              <a:rPr lang="en-US" sz="3200" b="1" dirty="0" smtClean="0">
                <a:latin typeface="Agency FB" panose="020B0503020202020204" pitchFamily="34" charset="0"/>
              </a:rPr>
              <a:t> </a:t>
            </a:r>
            <a:r>
              <a:rPr lang="en-US" sz="32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3200" dirty="0" smtClean="0"/>
              <a:t>As soon as </a:t>
            </a:r>
            <a:r>
              <a:rPr lang="en-US" sz="3200" dirty="0" err="1" smtClean="0"/>
              <a:t>Tanima</a:t>
            </a:r>
            <a:r>
              <a:rPr lang="en-US" sz="3200" dirty="0" smtClean="0"/>
              <a:t> went to school, the rain started.</a:t>
            </a:r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69723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:1  No sooner had the thief seen the police than he ran away.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827" y="7241512"/>
            <a:ext cx="707529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:2  No sooner had </a:t>
            </a:r>
            <a:r>
              <a:rPr lang="en-US" dirty="0" err="1" smtClean="0">
                <a:solidFill>
                  <a:srgbClr val="FFC000"/>
                </a:solidFill>
              </a:rPr>
              <a:t>Tanima</a:t>
            </a:r>
            <a:r>
              <a:rPr lang="en-US" dirty="0" smtClean="0">
                <a:solidFill>
                  <a:srgbClr val="FFC000"/>
                </a:solidFill>
              </a:rPr>
              <a:t> gone to school than the rain started.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 descr="Rainbow Dolphin by bluemoongem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0" y="-49329"/>
            <a:ext cx="1342105" cy="1356851"/>
          </a:xfrm>
          <a:prstGeom prst="rect">
            <a:avLst/>
          </a:prstGeom>
        </p:spPr>
      </p:pic>
      <p:pic>
        <p:nvPicPr>
          <p:cNvPr id="13" name="Picture 12" descr="New Super Mario Bros. 2 - Super Mario Wiki, the Mari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78" y="0"/>
            <a:ext cx="1880422" cy="967073"/>
          </a:xfrm>
          <a:prstGeom prst="rect">
            <a:avLst/>
          </a:prstGeom>
        </p:spPr>
      </p:pic>
      <p:pic>
        <p:nvPicPr>
          <p:cNvPr id="14" name="Picture 13" descr="Flowers Vectors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575" y="1907214"/>
            <a:ext cx="2588601" cy="16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7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18633 -0.426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16094 -0.275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Flower selfmade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63" y="4288531"/>
            <a:ext cx="4097825" cy="2569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7759" y="71083"/>
            <a:ext cx="8082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latin typeface="Arial Narrow" panose="020B0606020202030204" pitchFamily="34" charset="0"/>
              </a:rPr>
              <a:t>Transformation of sentence  ( Affirmative to Negative)</a:t>
            </a:r>
            <a:endParaRPr lang="en-US" sz="3200" dirty="0">
              <a:ln w="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050" y="1082528"/>
            <a:ext cx="12337343" cy="1569660"/>
            <a:chOff x="500132" y="1078648"/>
            <a:chExt cx="12517037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500132" y="1424021"/>
              <a:ext cx="155103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Rule-8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2741" y="1078648"/>
              <a:ext cx="10584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Superlative degree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hy³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evK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¨‡K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Negative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-</a:t>
              </a:r>
            </a:p>
            <a:p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cÖ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_‡g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No other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degree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k‡li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Ask + 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verb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as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positive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as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+</a:t>
              </a:r>
              <a:r>
                <a:rPr lang="en-US" sz="3200" dirty="0" smtClean="0">
                  <a:latin typeface="Agency FB" panose="020B0503020202020204" pitchFamily="34" charset="0"/>
                  <a:cs typeface="SutonnyMJ" pitchFamily="2" charset="0"/>
                </a:rPr>
                <a:t> subject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e‡m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06106" y="2341157"/>
            <a:ext cx="157271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Exercise :</a:t>
            </a:r>
            <a:endParaRPr lang="en-US" sz="32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31" y="3310171"/>
            <a:ext cx="101192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 </a:t>
            </a:r>
            <a:r>
              <a:rPr lang="en-US" sz="3200" dirty="0" smtClean="0"/>
              <a:t>Anika is the best student in the class.</a:t>
            </a:r>
          </a:p>
          <a:p>
            <a:endParaRPr lang="en-US" sz="3200" dirty="0" smtClean="0"/>
          </a:p>
          <a:p>
            <a:r>
              <a:rPr lang="en-US" sz="3200" dirty="0" smtClean="0"/>
              <a:t>2. Tanisha is the worst girl.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050" y="6858000"/>
            <a:ext cx="55435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1 No other student in the class is as good as Anika.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8880" y="6858000"/>
            <a:ext cx="416533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Ans</a:t>
            </a:r>
            <a:r>
              <a:rPr lang="en-US" dirty="0" smtClean="0">
                <a:solidFill>
                  <a:srgbClr val="FFC000"/>
                </a:solidFill>
              </a:rPr>
              <a:t> : 2  No other girl is as bad as Tanisha.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 descr="Rainbow Dolphin by bluemoongem on DeviantAr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7244" r="21465" b="11531"/>
          <a:stretch/>
        </p:blipFill>
        <p:spPr>
          <a:xfrm>
            <a:off x="17514" y="-27805"/>
            <a:ext cx="1342105" cy="1356851"/>
          </a:xfrm>
          <a:prstGeom prst="rect">
            <a:avLst/>
          </a:prstGeom>
        </p:spPr>
      </p:pic>
      <p:pic>
        <p:nvPicPr>
          <p:cNvPr id="13" name="Picture 12" descr="New Super Mario Bros. 2 - Super Mario Wiki, the Mari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02" y="418518"/>
            <a:ext cx="1880422" cy="9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37343 -0.441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22279 -0.3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1773</Words>
  <Application>Microsoft Office PowerPoint</Application>
  <PresentationFormat>Widescreen</PresentationFormat>
  <Paragraphs>235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Agency FB</vt:lpstr>
      <vt:lpstr>Arial</vt:lpstr>
      <vt:lpstr>Arial Narrow</vt:lpstr>
      <vt:lpstr>Calibri</vt:lpstr>
      <vt:lpstr>Calibri Light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Tariqul Islam</dc:creator>
  <cp:lastModifiedBy>Tariqul Islam Tapan</cp:lastModifiedBy>
  <cp:revision>167</cp:revision>
  <dcterms:created xsi:type="dcterms:W3CDTF">2018-11-23T11:21:42Z</dcterms:created>
  <dcterms:modified xsi:type="dcterms:W3CDTF">2019-10-19T11:36:39Z</dcterms:modified>
</cp:coreProperties>
</file>