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72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CC"/>
    <a:srgbClr val="FF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0" autoAdjust="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A26404-7F6D-49B3-99C7-5BDFF793ECA6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E8CA12-A8E6-49BD-8ACE-A4CA7F972F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801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90D0C4AB-68CB-44ED-8C2F-3A242BC2691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CC08CC8F-A204-4A9F-BF87-558E6163BE5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915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C4AB-68CB-44ED-8C2F-3A242BC2691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8CC8F-A204-4A9F-BF87-558E6163BE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750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C4AB-68CB-44ED-8C2F-3A242BC2691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8CC8F-A204-4A9F-BF87-558E6163BE5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854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C4AB-68CB-44ED-8C2F-3A242BC2691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8CC8F-A204-4A9F-BF87-558E6163BE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823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C4AB-68CB-44ED-8C2F-3A242BC2691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8CC8F-A204-4A9F-BF87-558E6163BE5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8132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C4AB-68CB-44ED-8C2F-3A242BC2691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8CC8F-A204-4A9F-BF87-558E6163BE5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5177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C4AB-68CB-44ED-8C2F-3A242BC2691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8CC8F-A204-4A9F-BF87-558E6163BE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098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C4AB-68CB-44ED-8C2F-3A242BC2691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8CC8F-A204-4A9F-BF87-558E6163BE5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2791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C4AB-68CB-44ED-8C2F-3A242BC2691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8CC8F-A204-4A9F-BF87-558E6163BE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370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C4AB-68CB-44ED-8C2F-3A242BC2691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8CC8F-A204-4A9F-BF87-558E6163BE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929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C4AB-68CB-44ED-8C2F-3A242BC2691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8CC8F-A204-4A9F-BF87-558E6163BE5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5707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C4AB-68CB-44ED-8C2F-3A242BC2691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8CC8F-A204-4A9F-BF87-558E6163BE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77778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C4AB-68CB-44ED-8C2F-3A242BC2691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8CC8F-A204-4A9F-BF87-558E6163BE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430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C4AB-68CB-44ED-8C2F-3A242BC2691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8CC8F-A204-4A9F-BF87-558E6163BE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089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C4AB-68CB-44ED-8C2F-3A242BC2691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8CC8F-A204-4A9F-BF87-558E6163BE5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08705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C4AB-68CB-44ED-8C2F-3A242BC2691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8CC8F-A204-4A9F-BF87-558E6163BE5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4459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0C4AB-68CB-44ED-8C2F-3A242BC2691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8CC8F-A204-4A9F-BF87-558E6163BE5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9506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5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0D0C4AB-68CB-44ED-8C2F-3A242BC26910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C08CC8F-A204-4A9F-BF87-558E6163BE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545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7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1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5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484548_347531368664387_827421302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99818"/>
            <a:ext cx="8229600" cy="6149083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9099"/>
            <a:ext cx="6780213" cy="98150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9591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95600" y="609600"/>
            <a:ext cx="3284756" cy="575830"/>
          </a:xfrm>
          <a:prstGeom prst="round2DiagRect">
            <a:avLst/>
          </a:prstGeom>
          <a:solidFill>
            <a:schemeClr val="bg1">
              <a:lumMod val="85000"/>
            </a:schemeClr>
          </a:solidFill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prstTxWarp prst="textPlain">
              <a:avLst/>
            </a:prstTxWarp>
            <a:spAutoFit/>
          </a:bodyPr>
          <a:lstStyle/>
          <a:p>
            <a:pPr algn="ctr"/>
            <a:r>
              <a:rPr lang="bn-BD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337006"/>
            <a:ext cx="7796308" cy="5368593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5072650" y="1349076"/>
            <a:ext cx="47709" cy="52933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344890" y="4146153"/>
            <a:ext cx="3257550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 :আবুল কালাম আজাদ</a:t>
            </a:r>
          </a:p>
          <a:p>
            <a:pPr algn="ctr"/>
            <a:r>
              <a:rPr lang="en-US" sz="2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শিক্ষক(গণিত)</a:t>
            </a:r>
          </a:p>
          <a:p>
            <a:pPr algn="ctr"/>
            <a:r>
              <a:rPr lang="en-US" sz="2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কংশনগর </a:t>
            </a:r>
            <a:r>
              <a:rPr lang="en-US" sz="2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2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4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azad3776@gmail.com</a:t>
            </a:r>
            <a:endParaRPr lang="bn-IN" sz="2400" dirty="0">
              <a:solidFill>
                <a:srgbClr val="0070C0"/>
              </a:solidFill>
              <a:latin typeface="Times New Roman" panose="02020603050405020304" pitchFamily="18" charset="0"/>
              <a:cs typeface="NikoshBAN" panose="02000000000000000000" pitchFamily="2" charset="0"/>
            </a:endParaRPr>
          </a:p>
          <a:p>
            <a:pPr algn="ctr"/>
            <a:endParaRPr lang="en-US" sz="24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6" b="20000"/>
          <a:stretch/>
        </p:blipFill>
        <p:spPr>
          <a:xfrm>
            <a:off x="1859085" y="1496649"/>
            <a:ext cx="2368717" cy="2667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579" y="1416996"/>
            <a:ext cx="2114550" cy="263842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83398" y="4222526"/>
            <a:ext cx="3010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bn-BD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বিষয়ঃগণিত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অধ্যায়ঃদ্বিতীয় </a:t>
            </a:r>
            <a:r>
              <a:rPr lang="bn-BD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(সেট)</a:t>
            </a:r>
            <a:endParaRPr lang="bn-IN" sz="24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অনুশীলনীঃ২.১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95400" y="533400"/>
            <a:ext cx="7315200" cy="1475403"/>
          </a:xfrm>
        </p:spPr>
        <p:txBody>
          <a:bodyPr>
            <a:noAutofit/>
          </a:bodyPr>
          <a:lstStyle/>
          <a:p>
            <a:r>
              <a:rPr lang="en-US" sz="72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7200" dirty="0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7200" dirty="0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7200" dirty="0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7200" dirty="0" smtClean="0">
                <a:solidFill>
                  <a:srgbClr val="FF00FF"/>
                </a:solidFill>
              </a:rPr>
              <a:t>:</a:t>
            </a:r>
            <a:endParaRPr lang="en-US" sz="7200" dirty="0">
              <a:solidFill>
                <a:srgbClr val="FF00FF"/>
              </a:solidFill>
            </a:endParaRPr>
          </a:p>
        </p:txBody>
      </p:sp>
      <p:pic>
        <p:nvPicPr>
          <p:cNvPr id="6" name="Picture 5" descr="Coffee_Set_by_Brangwy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369" y="2008803"/>
            <a:ext cx="3810000" cy="2446867"/>
          </a:xfrm>
          <a:prstGeom prst="rect">
            <a:avLst/>
          </a:prstGeom>
        </p:spPr>
      </p:pic>
      <p:pic>
        <p:nvPicPr>
          <p:cNvPr id="7" name="Picture 6" descr="B00421AYJK-s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3697" y="2093470"/>
            <a:ext cx="3230359" cy="2362200"/>
          </a:xfrm>
          <a:prstGeom prst="rect">
            <a:avLst/>
          </a:prstGeom>
        </p:spPr>
      </p:pic>
      <p:pic>
        <p:nvPicPr>
          <p:cNvPr id="8" name="Picture 7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226" y="4724400"/>
            <a:ext cx="2562225" cy="1781175"/>
          </a:xfrm>
          <a:prstGeom prst="rect">
            <a:avLst/>
          </a:prstGeom>
        </p:spPr>
      </p:pic>
      <p:pic>
        <p:nvPicPr>
          <p:cNvPr id="9" name="Picture 8" descr="wallpapers_rose_bouquet-dsc0085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25800" y="4419805"/>
            <a:ext cx="2641600" cy="1981200"/>
          </a:xfrm>
          <a:prstGeom prst="rect">
            <a:avLst/>
          </a:prstGeom>
        </p:spPr>
      </p:pic>
      <p:pic>
        <p:nvPicPr>
          <p:cNvPr id="10" name="Picture 9" descr="10500_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4419805"/>
            <a:ext cx="2971800" cy="19799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আলোচ্য</a:t>
            </a:r>
            <a:r>
              <a:rPr lang="en-US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2362200"/>
            <a:ext cx="5638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</a:t>
            </a:r>
            <a:endParaRPr lang="en-US" sz="9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991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শিখণফল</a:t>
            </a:r>
            <a:r>
              <a:rPr lang="en-US" sz="9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9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1425714"/>
            <a:ext cx="701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Wingdings" pitchFamily="2" charset="2"/>
              <a:buChar char="v"/>
            </a:pP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smtClean="0">
                <a:solidFill>
                  <a:srgbClr val="FF0000"/>
                </a:solidFill>
              </a:rPr>
              <a:t>।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2473597"/>
            <a:ext cx="723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২.সেট </a:t>
            </a:r>
            <a:r>
              <a:rPr lang="en-US" sz="48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en-US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11382" y="396240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সেটে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সংজ্ঞা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দিতে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সেট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9632" y="2293202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সুনিদিষ্ট</a:t>
            </a:r>
            <a:r>
              <a:rPr lang="en-US" sz="48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সংগ্রহকে</a:t>
            </a:r>
            <a:r>
              <a:rPr lang="en-US" sz="48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</a:t>
            </a:r>
            <a:r>
              <a:rPr lang="en-US" sz="48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800" dirty="0" smtClean="0">
                <a:solidFill>
                  <a:srgbClr val="92D050"/>
                </a:solidFill>
              </a:rPr>
              <a:t>।</a:t>
            </a:r>
            <a:endParaRPr lang="en-US" sz="4800" dirty="0">
              <a:solidFill>
                <a:srgbClr val="92D050"/>
              </a:solidFill>
            </a:endParaRPr>
          </a:p>
        </p:txBody>
      </p:sp>
      <p:pic>
        <p:nvPicPr>
          <p:cNvPr id="5" name="Picture 4" descr="Coffee_Set_by_Brangwy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24199"/>
            <a:ext cx="3969224" cy="2752725"/>
          </a:xfrm>
          <a:prstGeom prst="rect">
            <a:avLst/>
          </a:prstGeom>
        </p:spPr>
      </p:pic>
      <p:pic>
        <p:nvPicPr>
          <p:cNvPr id="6" name="Picture 5" descr="wallpapers_rose_bouquet-dsc0085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014662"/>
            <a:ext cx="3311857" cy="2971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8094"/>
            <a:ext cx="8229600" cy="1143000"/>
          </a:xfrm>
        </p:spPr>
        <p:txBody>
          <a:bodyPr>
            <a:normAutofit/>
          </a:bodyPr>
          <a:lstStyle/>
          <a:p>
            <a:r>
              <a:rPr lang="en-US" sz="4400" dirty="0" err="1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সেটের</a:t>
            </a:r>
            <a:r>
              <a:rPr lang="en-US" sz="44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প্রকাশের</a:t>
            </a:r>
            <a:r>
              <a:rPr lang="en-US" sz="44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4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ভেদ</a:t>
            </a:r>
            <a:r>
              <a:rPr lang="en-US" sz="44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4400" dirty="0">
              <a:solidFill>
                <a:srgbClr val="92D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1174949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43200" y="2590800"/>
            <a:ext cx="510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5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১.তালিকা </a:t>
            </a:r>
            <a:r>
              <a:rPr lang="en-US" sz="54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endParaRPr lang="en-US" sz="5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8400" y="4267200"/>
            <a:ext cx="670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২.গঠন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76263" y="4344220"/>
            <a:ext cx="158248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তালিকা</a:t>
            </a:r>
            <a:r>
              <a:rPr lang="en-US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পদ্ধতির</a:t>
            </a:r>
            <a:r>
              <a:rPr lang="en-US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0" y="2286000"/>
            <a:ext cx="487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A={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জাম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কাঠাল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}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Equation" r:id="rId3" imgW="114120" imgH="215640" progId="">
                  <p:embed/>
                </p:oleObj>
              </mc:Choice>
              <mc:Fallback>
                <p:oleObj name="Equation" r:id="rId3" imgW="114120" imgH="2156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 flipH="1">
            <a:off x="1752600" y="3657600"/>
            <a:ext cx="67494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00B050"/>
                </a:solidFill>
              </a:rPr>
              <a:t>B={1, 2, 3 .4}</a:t>
            </a:r>
            <a:endParaRPr lang="en-US" sz="66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সেটগঠণ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পদ্ধতির</a:t>
            </a:r>
            <a:r>
              <a:rPr lang="en-US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sz="4800" dirty="0" smtClean="0">
                <a:solidFill>
                  <a:srgbClr val="FF0000"/>
                </a:solidFill>
              </a:rPr>
              <a:t>: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1937331" y="1524000"/>
            <a:ext cx="6901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92D050"/>
                </a:solidFill>
              </a:rPr>
              <a:t>A={</a:t>
            </a:r>
            <a:r>
              <a:rPr lang="en-US" sz="48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X:X </a:t>
            </a:r>
            <a:r>
              <a:rPr lang="en-US" sz="4800" dirty="0" err="1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US" sz="4800" dirty="0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সমূহ</a:t>
            </a:r>
            <a:r>
              <a:rPr lang="en-US" sz="4800" dirty="0" smtClean="0">
                <a:solidFill>
                  <a:srgbClr val="92D050"/>
                </a:solidFill>
              </a:rPr>
              <a:t>}</a:t>
            </a:r>
            <a:endParaRPr lang="en-US" sz="4800" dirty="0">
              <a:solidFill>
                <a:srgbClr val="92D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00" y="2819400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B={</a:t>
            </a:r>
            <a:r>
              <a:rPr lang="en-US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X:X </a:t>
            </a:r>
            <a:r>
              <a:rPr lang="en-US" sz="32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</a:t>
            </a:r>
            <a:r>
              <a:rPr lang="en-US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200" dirty="0" smtClean="0">
                <a:solidFill>
                  <a:srgbClr val="00B0F0"/>
                </a:solidFill>
              </a:rPr>
              <a:t>}</a:t>
            </a:r>
            <a:endParaRPr lang="en-US" sz="32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81000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সদস্য</a:t>
            </a:r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0" y="17526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</a:t>
            </a:r>
            <a:r>
              <a:rPr lang="en-US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ঐ </a:t>
            </a:r>
            <a:r>
              <a:rPr lang="en-US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সেটের</a:t>
            </a:r>
            <a:endParaRPr lang="en-US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7400" y="2971800"/>
            <a:ext cx="495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</a:rPr>
              <a:t>A={1 ,2 , 3, 4}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72200" y="175260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সদস্য</a:t>
            </a:r>
            <a:r>
              <a:rPr lang="en-US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US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400" dirty="0" smtClean="0">
                <a:solidFill>
                  <a:srgbClr val="FF0000"/>
                </a:solidFill>
              </a:rPr>
              <a:t>।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0800" y="2362200"/>
            <a:ext cx="5181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সেটের</a:t>
            </a:r>
            <a:r>
              <a:rPr lang="en-US" sz="2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US" sz="2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সদস্য</a:t>
            </a:r>
            <a:r>
              <a:rPr lang="en-US" sz="2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4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বোঝাতে</a:t>
            </a:r>
            <a:r>
              <a:rPr lang="en-US" sz="2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az-Cyrl-AZ" sz="2400" dirty="0" smtClean="0">
                <a:solidFill>
                  <a:srgbClr val="00B050"/>
                </a:solidFill>
                <a:cs typeface="NikoshBAN" panose="02000000000000000000" pitchFamily="2" charset="0"/>
              </a:rPr>
              <a:t>Є</a:t>
            </a:r>
            <a:r>
              <a:rPr lang="en-US" sz="2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e¨eüZ</a:t>
            </a:r>
            <a:r>
              <a:rPr lang="en-US" sz="2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nq</a:t>
            </a:r>
            <a:r>
              <a:rPr lang="en-US" sz="2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.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4" name="Equation" r:id="rId3" imgW="114120" imgH="215640" progId="">
                  <p:embed/>
                </p:oleObj>
              </mc:Choice>
              <mc:Fallback>
                <p:oleObj name="Equation" r:id="rId3" imgW="114120" imgH="2156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5" name="Equation" r:id="rId5" imgW="114120" imgH="215640" progId="">
                  <p:embed/>
                </p:oleObj>
              </mc:Choice>
              <mc:Fallback>
                <p:oleObj name="Equation" r:id="rId5" imgW="114120" imgH="21564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"/>
            <a:ext cx="85725" cy="1905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2209800" y="5181600"/>
            <a:ext cx="3276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B050"/>
                </a:solidFill>
              </a:rPr>
              <a:t>1</a:t>
            </a:r>
            <a:r>
              <a:rPr lang="az-Cyrl-AZ" sz="6000" dirty="0" smtClean="0">
                <a:solidFill>
                  <a:srgbClr val="00B050"/>
                </a:solidFill>
              </a:rPr>
              <a:t>Є</a:t>
            </a:r>
            <a:r>
              <a:rPr lang="en-US" sz="6000" dirty="0" smtClean="0">
                <a:solidFill>
                  <a:srgbClr val="00B050"/>
                </a:solidFill>
              </a:rPr>
              <a:t>A</a:t>
            </a:r>
            <a:endParaRPr lang="en-US" sz="6000" dirty="0">
              <a:solidFill>
                <a:srgbClr val="00B05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05000" y="4038600"/>
            <a:ext cx="2819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2</a:t>
            </a:r>
            <a:r>
              <a:rPr lang="az-Cyrl-AZ" sz="6000" dirty="0" smtClean="0">
                <a:solidFill>
                  <a:srgbClr val="FF0000"/>
                </a:solidFill>
              </a:rPr>
              <a:t>Є</a:t>
            </a:r>
            <a:r>
              <a:rPr lang="en-US" sz="6000" dirty="0" smtClean="0">
                <a:solidFill>
                  <a:srgbClr val="FF0000"/>
                </a:solidFill>
              </a:rPr>
              <a:t>A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4" y="616233"/>
            <a:ext cx="6798735" cy="1303867"/>
          </a:xfrm>
        </p:spPr>
        <p:txBody>
          <a:bodyPr>
            <a:noAutofit/>
          </a:bodyPr>
          <a:lstStyle/>
          <a:p>
            <a:r>
              <a:rPr lang="en-US" sz="9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সংযোগ</a:t>
            </a:r>
            <a:r>
              <a:rPr lang="en-US" sz="9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</a:t>
            </a:r>
            <a:r>
              <a:rPr lang="en-US" sz="9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9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Set_un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5" y="1607037"/>
            <a:ext cx="3829050" cy="2297430"/>
          </a:xfrm>
          <a:prstGeom prst="rect">
            <a:avLst/>
          </a:prstGeom>
        </p:spPr>
      </p:pic>
      <p:pic>
        <p:nvPicPr>
          <p:cNvPr id="5" name="Picture 4" descr="inde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5920" y="1754656"/>
            <a:ext cx="2524125" cy="1809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3810000"/>
            <a:ext cx="76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2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ততোদিক</a:t>
            </a:r>
            <a:r>
              <a:rPr lang="en-US" sz="2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সেটর</a:t>
            </a:r>
            <a:r>
              <a:rPr lang="en-US" sz="2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2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US" sz="2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2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2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সেটকে</a:t>
            </a:r>
            <a:endParaRPr lang="en-US" sz="2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7000" y="38100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সংযোগ</a:t>
            </a:r>
            <a:r>
              <a:rPr lang="en-US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</a:t>
            </a:r>
            <a:r>
              <a:rPr lang="en-US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6999" y="4162647"/>
            <a:ext cx="784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একে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U 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648200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A={1, 3, 5} 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24200" y="4648200"/>
            <a:ext cx="601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C000"/>
                </a:solidFill>
              </a:rPr>
              <a:t>B={2, 3 , 6}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33600" y="46482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endParaRPr lang="en-US" sz="3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11588" y="46482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3400" y="525780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AUB</a:t>
            </a:r>
            <a:r>
              <a:rPr lang="en-US" sz="2800" dirty="0" smtClean="0">
                <a:solidFill>
                  <a:srgbClr val="FFFF00"/>
                </a:solidFill>
              </a:rPr>
              <a:t>=</a:t>
            </a:r>
            <a:r>
              <a:rPr lang="en-US" sz="2800" dirty="0" smtClean="0">
                <a:solidFill>
                  <a:srgbClr val="FF0000"/>
                </a:solidFill>
              </a:rPr>
              <a:t>{1, 3, 5}</a:t>
            </a:r>
            <a:r>
              <a:rPr lang="en-US" sz="2800" dirty="0" smtClean="0">
                <a:solidFill>
                  <a:srgbClr val="FFFF00"/>
                </a:solidFill>
              </a:rPr>
              <a:t>U</a:t>
            </a:r>
            <a:r>
              <a:rPr lang="en-US" sz="2800" dirty="0" smtClean="0">
                <a:solidFill>
                  <a:srgbClr val="FF0000"/>
                </a:solidFill>
              </a:rPr>
              <a:t>{2. 3, 6}</a:t>
            </a:r>
            <a:r>
              <a:rPr lang="en-US" sz="2800" dirty="0" smtClean="0">
                <a:solidFill>
                  <a:srgbClr val="FFFF00"/>
                </a:solidFill>
              </a:rPr>
              <a:t>=</a:t>
            </a:r>
            <a:r>
              <a:rPr lang="en-US" sz="2800" dirty="0" smtClean="0">
                <a:solidFill>
                  <a:srgbClr val="00B0F0"/>
                </a:solidFill>
              </a:rPr>
              <a:t>{1,2,3,4,5,6}</a:t>
            </a:r>
            <a:endParaRPr lang="en-US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6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7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546514"/>
            <a:ext cx="6798735" cy="1303867"/>
          </a:xfrm>
        </p:spPr>
        <p:txBody>
          <a:bodyPr>
            <a:noAutofit/>
          </a:bodyPr>
          <a:lstStyle/>
          <a:p>
            <a:r>
              <a:rPr lang="en-US" sz="9600" dirty="0" err="1" smtClean="0">
                <a:solidFill>
                  <a:srgbClr val="FF0000"/>
                </a:solidFill>
              </a:rPr>
              <a:t>ছেদ</a:t>
            </a:r>
            <a:r>
              <a:rPr lang="en-US" sz="9600" dirty="0" smtClean="0">
                <a:solidFill>
                  <a:srgbClr val="FF0000"/>
                </a:solidFill>
              </a:rPr>
              <a:t>  </a:t>
            </a:r>
            <a:r>
              <a:rPr lang="en-US" sz="9600" dirty="0" err="1" smtClean="0">
                <a:solidFill>
                  <a:srgbClr val="FF0000"/>
                </a:solidFill>
              </a:rPr>
              <a:t>সেট</a:t>
            </a:r>
            <a:r>
              <a:rPr lang="en-US" sz="9600" dirty="0" smtClean="0">
                <a:solidFill>
                  <a:srgbClr val="FF0000"/>
                </a:solidFill>
              </a:rPr>
              <a:t>:</a:t>
            </a:r>
            <a:endParaRPr lang="en-US" sz="9600" dirty="0">
              <a:solidFill>
                <a:srgbClr val="FF0000"/>
              </a:solidFill>
            </a:endParaRPr>
          </a:p>
        </p:txBody>
      </p:sp>
      <p:pic>
        <p:nvPicPr>
          <p:cNvPr id="3" name="Picture 2" descr="u s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971" y="1573833"/>
            <a:ext cx="3090548" cy="2180989"/>
          </a:xfrm>
          <a:prstGeom prst="rect">
            <a:avLst/>
          </a:prstGeom>
        </p:spPr>
      </p:pic>
      <p:pic>
        <p:nvPicPr>
          <p:cNvPr id="4" name="Picture 3" descr="inde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1524000"/>
            <a:ext cx="2895600" cy="20760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43800" y="22860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P∩Q={6}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6553200" y="2286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0" y="36576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C00000"/>
                </a:solidFill>
              </a:rPr>
              <a:t>দুই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বা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ততোদিক</a:t>
            </a:r>
            <a:r>
              <a:rPr lang="en-US" sz="2400" dirty="0" smtClean="0">
                <a:solidFill>
                  <a:srgbClr val="C00000"/>
                </a:solidFill>
              </a:rPr>
              <a:t>  </a:t>
            </a:r>
            <a:r>
              <a:rPr lang="en-US" sz="2400" dirty="0" err="1" smtClean="0">
                <a:solidFill>
                  <a:srgbClr val="C00000"/>
                </a:solidFill>
              </a:rPr>
              <a:t>সেটের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সাধারন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সদস্য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নিয়ে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গঠিত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সেটকে</a:t>
            </a:r>
            <a:r>
              <a:rPr lang="en-US" sz="2400" dirty="0" smtClean="0">
                <a:solidFill>
                  <a:srgbClr val="C00000"/>
                </a:solidFill>
              </a:rPr>
              <a:t>  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29400" y="36576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ছেদ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সেট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বলে</a:t>
            </a:r>
            <a:r>
              <a:rPr lang="en-US" sz="2400" dirty="0" smtClean="0">
                <a:solidFill>
                  <a:srgbClr val="FF0000"/>
                </a:solidFill>
              </a:rPr>
              <a:t>।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4603" y="403860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FF0000"/>
                </a:solidFill>
              </a:rPr>
              <a:t>.</a:t>
            </a:r>
            <a:r>
              <a:rPr lang="en-US" sz="2800" dirty="0" err="1" smtClean="0">
                <a:solidFill>
                  <a:srgbClr val="FF0000"/>
                </a:solidFill>
              </a:rPr>
              <a:t>একে</a:t>
            </a:r>
            <a:r>
              <a:rPr lang="en-US" sz="2800" dirty="0" smtClean="0">
                <a:solidFill>
                  <a:srgbClr val="FF0000"/>
                </a:solidFill>
              </a:rPr>
              <a:t> ∩ </a:t>
            </a:r>
            <a:r>
              <a:rPr lang="en-US" sz="2800" dirty="0" err="1" smtClean="0">
                <a:solidFill>
                  <a:srgbClr val="FF0000"/>
                </a:solidFill>
              </a:rPr>
              <a:t>দ্ধারা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প্রকাশ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করা</a:t>
            </a:r>
            <a:r>
              <a:rPr lang="en-US" sz="2800" dirty="0" smtClean="0">
                <a:solidFill>
                  <a:srgbClr val="FF0000"/>
                </a:solidFill>
              </a:rPr>
              <a:t>  </a:t>
            </a:r>
            <a:r>
              <a:rPr lang="en-US" sz="2800" dirty="0" err="1" smtClean="0">
                <a:solidFill>
                  <a:srgbClr val="FF0000"/>
                </a:solidFill>
              </a:rPr>
              <a:t>হয়</a:t>
            </a:r>
            <a:r>
              <a:rPr lang="en-US" sz="2800" dirty="0" smtClean="0">
                <a:solidFill>
                  <a:srgbClr val="FF0000"/>
                </a:solidFill>
              </a:rPr>
              <a:t>।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400" y="45720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A={1 ,3 ,5}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52800" y="4572000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B={3, 5, 6</a:t>
            </a:r>
            <a:r>
              <a:rPr lang="en-US" dirty="0" smtClean="0">
                <a:solidFill>
                  <a:srgbClr val="FF0000"/>
                </a:solidFill>
              </a:rPr>
              <a:t>}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57400" y="45720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00B050"/>
                </a:solidFill>
              </a:rPr>
              <a:t>এবং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53000" y="464820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C000"/>
                </a:solidFill>
              </a:rPr>
              <a:t>হয়</a:t>
            </a:r>
            <a:r>
              <a:rPr lang="en-US" sz="2400" dirty="0" smtClean="0">
                <a:solidFill>
                  <a:srgbClr val="FFC000"/>
                </a:solidFill>
              </a:rPr>
              <a:t> ।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9600" y="5181600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0066"/>
                </a:solidFill>
              </a:rPr>
              <a:t>A∩B=</a:t>
            </a:r>
            <a:endParaRPr lang="en-US" sz="2400" dirty="0">
              <a:solidFill>
                <a:srgbClr val="FF0066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00200" y="51816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{1, 3, 5}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90800" y="51816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CC"/>
                </a:solidFill>
              </a:rPr>
              <a:t>∩</a:t>
            </a:r>
            <a:endParaRPr lang="en-US" sz="2400" dirty="0">
              <a:solidFill>
                <a:srgbClr val="0000CC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19400" y="51816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{3, 5,6} =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67200" y="52578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FF"/>
                </a:solidFill>
              </a:rPr>
              <a:t>{3,5}</a:t>
            </a:r>
            <a:endParaRPr lang="en-US" sz="2400" dirty="0">
              <a:solidFill>
                <a:srgbClr val="FF00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2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2" grpId="0" build="allAtOnce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447800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3200" dirty="0" smtClean="0">
                <a:solidFill>
                  <a:srgbClr val="FF00FF"/>
                </a:solidFill>
              </a:rPr>
              <a:t> ,A={1, 2, 3}  B={2, 3, 4, } </a:t>
            </a:r>
            <a:r>
              <a:rPr lang="en-US" sz="32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 smtClean="0">
                <a:solidFill>
                  <a:srgbClr val="FF00FF"/>
                </a:solidFill>
              </a:rPr>
              <a:t> C={4,5,6}</a:t>
            </a:r>
            <a:endParaRPr lang="en-US" sz="3200" dirty="0">
              <a:solidFill>
                <a:srgbClr val="FF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0" y="1371600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810000"/>
            <a:ext cx="822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buFont typeface="+mj-lt"/>
              <a:buAutoNum type="romanLcPeriod"/>
            </a:pPr>
            <a:r>
              <a:rPr lang="en-US" sz="4400" dirty="0" smtClean="0">
                <a:solidFill>
                  <a:srgbClr val="0000CC"/>
                </a:solidFill>
              </a:rPr>
              <a:t>(AUB)UC=AU(BUC)</a:t>
            </a:r>
            <a:endParaRPr lang="en-US" sz="4400" dirty="0">
              <a:solidFill>
                <a:srgbClr val="0000C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2667000"/>
            <a:ext cx="563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প্রমাণ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smtClean="0">
                <a:solidFill>
                  <a:srgbClr val="FF0000"/>
                </a:solidFill>
              </a:rPr>
              <a:t>: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4953000"/>
            <a:ext cx="449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/>
            <a:r>
              <a:rPr lang="en-US" sz="3200" dirty="0" smtClean="0">
                <a:solidFill>
                  <a:srgbClr val="FF00FF"/>
                </a:solidFill>
              </a:rPr>
              <a:t>ii. A∩(B∩C)=(A∩B)∩C</a:t>
            </a:r>
            <a:endParaRPr lang="en-US" sz="3200" dirty="0">
              <a:solidFill>
                <a:srgbClr val="FF00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9600" dirty="0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9600" dirty="0"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82880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1.সেট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312420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2.সংযোগ </a:t>
            </a:r>
            <a:r>
              <a:rPr lang="en-US" sz="2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</a:t>
            </a:r>
            <a:r>
              <a:rPr lang="en-US" sz="2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2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8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3810000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3.ছেদ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8000" dirty="0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8000" dirty="0"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1600200"/>
            <a:ext cx="579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2000" dirty="0" smtClean="0">
                <a:solidFill>
                  <a:srgbClr val="0000CC"/>
                </a:solidFill>
              </a:rPr>
              <a:t> A={</a:t>
            </a:r>
            <a:r>
              <a:rPr lang="en-US" sz="2000" dirty="0" err="1" smtClean="0">
                <a:solidFill>
                  <a:srgbClr val="0000CC"/>
                </a:solidFill>
              </a:rPr>
              <a:t>a,b,c</a:t>
            </a:r>
            <a:r>
              <a:rPr lang="en-US" sz="2000" dirty="0" smtClean="0">
                <a:solidFill>
                  <a:srgbClr val="0000CC"/>
                </a:solidFill>
              </a:rPr>
              <a:t>} B={2,3,4} </a:t>
            </a:r>
            <a:r>
              <a:rPr lang="en-US" sz="2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000" dirty="0" err="1" smtClean="0">
                <a:solidFill>
                  <a:srgbClr val="0000CC"/>
                </a:solidFill>
              </a:rPr>
              <a:t>C</a:t>
            </a:r>
            <a:r>
              <a:rPr lang="en-US" sz="2000" dirty="0" smtClean="0">
                <a:solidFill>
                  <a:srgbClr val="0000CC"/>
                </a:solidFill>
              </a:rPr>
              <a:t>={4,5,6} </a:t>
            </a:r>
            <a:r>
              <a:rPr lang="en-US" sz="2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0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000" dirty="0" err="1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endParaRPr lang="en-US" sz="20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3429000"/>
            <a:ext cx="8077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1.(AUB) 2.(BUC) 3.(AUC) 4.AU(BUC)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1181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2590800"/>
            <a:ext cx="693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400" dirty="0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সেটগুলো</a:t>
            </a:r>
            <a:r>
              <a:rPr lang="en-US" sz="4400" dirty="0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400" dirty="0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400" dirty="0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endParaRPr lang="en-US" sz="4400" dirty="0"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677401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dirty="0"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rose_rou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844285"/>
            <a:ext cx="6268112" cy="501371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925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925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192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192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990</TotalTime>
  <Words>385</Words>
  <Application>Microsoft Office PowerPoint</Application>
  <PresentationFormat>On-screen Show (4:3)</PresentationFormat>
  <Paragraphs>74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Organic</vt:lpstr>
      <vt:lpstr>Equation</vt:lpstr>
      <vt:lpstr>PowerPoint Presentation</vt:lpstr>
      <vt:lpstr>PowerPoint Presentation</vt:lpstr>
      <vt:lpstr>চিত্র গুলো লক্ষ্য কর:</vt:lpstr>
      <vt:lpstr>আজকের আলোচ্য বিষয়:</vt:lpstr>
      <vt:lpstr>শিখণফল:</vt:lpstr>
      <vt:lpstr>সেট:</vt:lpstr>
      <vt:lpstr>সেটের প্রকাশের প্রকার ভেদ:</vt:lpstr>
      <vt:lpstr>তালিকা পদ্ধতির উদাহরণ:</vt:lpstr>
      <vt:lpstr>সেটগঠণ পদ্ধতির উদাহরণ:</vt:lpstr>
      <vt:lpstr>সদস্য বা উপাদান:</vt:lpstr>
      <vt:lpstr>সংযোগ সেট:</vt:lpstr>
      <vt:lpstr>ছেদ  সেট:</vt:lpstr>
      <vt:lpstr>দলীয় কাজ</vt:lpstr>
      <vt:lpstr>মূল্যায়ন:</vt:lpstr>
      <vt:lpstr>বাড়ির কাজ</vt:lpstr>
      <vt:lpstr>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Doel</dc:creator>
  <cp:lastModifiedBy>Afra Moni</cp:lastModifiedBy>
  <cp:revision>248</cp:revision>
  <dcterms:created xsi:type="dcterms:W3CDTF">2013-07-11T04:20:30Z</dcterms:created>
  <dcterms:modified xsi:type="dcterms:W3CDTF">2019-10-19T07:00:43Z</dcterms:modified>
</cp:coreProperties>
</file>