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4" r:id="rId3"/>
    <p:sldId id="277" r:id="rId4"/>
    <p:sldId id="259" r:id="rId5"/>
    <p:sldId id="260" r:id="rId6"/>
    <p:sldId id="266" r:id="rId7"/>
    <p:sldId id="261" r:id="rId8"/>
    <p:sldId id="262" r:id="rId9"/>
    <p:sldId id="263" r:id="rId10"/>
    <p:sldId id="275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46C9F-B520-42B6-AEA4-7022B441A8ED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C366-D47C-4DC9-965E-DC3EBCBFC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C366-D47C-4DC9-965E-DC3EBCBFCA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3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9A29-D912-412D-8971-CB01F33BA808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F019-BE0D-4839-BEF3-F75E994C1F36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054C-A31B-44C0-A055-018FADF1ABEC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6407-FDD9-466F-8281-AF510F018A58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FF4C-8CDC-44D7-87E3-B0168BF308D1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8CAD8-06D0-44CF-8385-6651FE9689BE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C480-DD37-433D-8133-C5D199EA88BA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3B8FF-9DFD-427F-A8D3-27793B4473C3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BE9A-CDD1-4EA9-9198-4281779382FA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7CA-001D-4229-8CE3-795C4FDF4C9E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6FC-7034-4102-9EAC-E34F0D0FE860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E2F-7CD8-420D-881D-0B51BE964F12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9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bn-BD" sz="9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bn-BD" sz="9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সবাইকে</a:t>
            </a:r>
            <a:r>
              <a:rPr lang="bn-BD" sz="9600" dirty="0" smtClean="0"/>
              <a:t> </a:t>
            </a:r>
            <a:r>
              <a:rPr lang="bn-BD" sz="9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83138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স্বাগতম</a:t>
            </a:r>
            <a:endParaRPr lang="en-US" sz="9600" dirty="0"/>
          </a:p>
        </p:txBody>
      </p:sp>
      <p:pic>
        <p:nvPicPr>
          <p:cNvPr id="1026" name="Picture 2" descr="D:\Photos\cnv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161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83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BE9A-CDD1-4EA9-9198-4281779382FA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C:\Users\DOEL\Downloads\Nucl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5429250" cy="62484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048000" y="533400"/>
            <a:ext cx="2895600" cy="76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33600" y="1600200"/>
            <a:ext cx="3810000" cy="228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2743200"/>
            <a:ext cx="2514600" cy="76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429000" y="3581400"/>
            <a:ext cx="2819400" cy="762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1200" y="228600"/>
            <a:ext cx="30732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>
                <a:solidFill>
                  <a:srgbClr val="00B050"/>
                </a:solidFill>
              </a:rPr>
              <a:t>নিউক্লিয়ার মেমব্রেন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8400" y="3276600"/>
            <a:ext cx="252505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>
                <a:solidFill>
                  <a:srgbClr val="00B050"/>
                </a:solidFill>
              </a:rPr>
              <a:t>নিউক্লিয়োপ্লাজম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35872" y="1295400"/>
            <a:ext cx="224612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>
                <a:solidFill>
                  <a:srgbClr val="00B050"/>
                </a:solidFill>
              </a:rPr>
              <a:t>নিউক্লিয়োলাস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43600" y="2438400"/>
            <a:ext cx="290977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>
                <a:solidFill>
                  <a:srgbClr val="00B050"/>
                </a:solidFill>
              </a:rPr>
              <a:t>ক্রোমাটিন জালিকা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1600200"/>
            <a:ext cx="2286000" cy="32766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4724400"/>
            <a:ext cx="2743200" cy="152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48400" y="4355068"/>
            <a:ext cx="2324675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>
                <a:solidFill>
                  <a:srgbClr val="00B050"/>
                </a:solidFill>
              </a:rPr>
              <a:t>নিউক্লিয়ার </a:t>
            </a:r>
            <a:r>
              <a:rPr lang="bn-BD" sz="2800" b="1" dirty="0" smtClean="0">
                <a:solidFill>
                  <a:srgbClr val="00B050"/>
                </a:solidFill>
              </a:rPr>
              <a:t>রন্ধ্র</a:t>
            </a:r>
            <a:endParaRPr lang="bn-BD" sz="28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6472535"/>
            <a:ext cx="817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চিত্র : অণুবীক্ষণ যন্ত্রের নিচে দৃষ্ট নিউক্লিয়াস ও এর বিভিন্ন অংশ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সার সংক্ষেপ</a:t>
            </a:r>
            <a:endParaRPr kumimoji="0" lang="en-US" sz="1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67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85098"/>
            <a:ext cx="9144000" cy="90670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just"/>
            <a:r>
              <a:rPr lang="bn-BD" sz="5400" b="1" dirty="0" smtClean="0">
                <a:solidFill>
                  <a:schemeClr val="bg1"/>
                </a:solidFill>
              </a:rPr>
              <a:t>     </a:t>
            </a:r>
          </a:p>
          <a:p>
            <a:pPr marL="685800" indent="-685800" algn="just">
              <a:buFont typeface="Wingdings" pitchFamily="2" charset="2"/>
              <a:buChar char="ü"/>
            </a:pP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</a:rPr>
              <a:t>   নিউক্লিয়াস </a:t>
            </a:r>
            <a:r>
              <a:rPr lang="bn-BD" sz="5400" b="1" dirty="0">
                <a:solidFill>
                  <a:schemeClr val="bg1"/>
                </a:solidFill>
              </a:rPr>
              <a:t>কি ?</a:t>
            </a:r>
          </a:p>
          <a:p>
            <a:pPr marL="685800" indent="-6858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4800" b="1" dirty="0" smtClean="0">
                <a:solidFill>
                  <a:schemeClr val="bg1"/>
                </a:solidFill>
              </a:rPr>
              <a:t>     নিউক্লিয়াসের </a:t>
            </a:r>
            <a:r>
              <a:rPr lang="bn-BD" sz="4800" b="1" dirty="0">
                <a:solidFill>
                  <a:schemeClr val="bg1"/>
                </a:solidFill>
              </a:rPr>
              <a:t>ভৌত </a:t>
            </a:r>
            <a:r>
              <a:rPr lang="bn-BD" sz="4800" b="1" dirty="0" smtClean="0">
                <a:solidFill>
                  <a:schemeClr val="bg1"/>
                </a:solidFill>
              </a:rPr>
              <a:t>গঠন</a:t>
            </a:r>
          </a:p>
          <a:p>
            <a:pPr marL="685800" indent="-6858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</a:rPr>
              <a:t>    অবস্থান</a:t>
            </a:r>
          </a:p>
          <a:p>
            <a:pPr marL="685800" indent="-6858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</a:rPr>
              <a:t>   আকার </a:t>
            </a:r>
            <a:r>
              <a:rPr lang="bn-BD" sz="5400" b="1" dirty="0">
                <a:solidFill>
                  <a:schemeClr val="bg1"/>
                </a:solidFill>
              </a:rPr>
              <a:t>ও </a:t>
            </a:r>
            <a:r>
              <a:rPr lang="bn-BD" sz="5400" b="1" dirty="0" smtClean="0">
                <a:solidFill>
                  <a:schemeClr val="bg1"/>
                </a:solidFill>
              </a:rPr>
              <a:t>আয়তন</a:t>
            </a:r>
          </a:p>
          <a:p>
            <a:pPr marL="685800" indent="-6858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</a:rPr>
              <a:t>   নিউক্লিয়াসের কাজ</a:t>
            </a:r>
          </a:p>
          <a:p>
            <a:pPr marL="685800" indent="-6858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</a:rPr>
              <a:t>   রাসায়নিক উপাদান</a:t>
            </a:r>
          </a:p>
          <a:p>
            <a:pPr lvl="3">
              <a:lnSpc>
                <a:spcPct val="130000"/>
              </a:lnSpc>
            </a:pP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/>
          </p:nvPr>
        </p:nvSpPr>
        <p:spPr>
          <a:xfrm rot="5400000">
            <a:off x="6421398" y="3637002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মূল্যায়ন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519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609600" y="-13716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bn-BD" sz="1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বাড়ির কাজ</a:t>
            </a:r>
            <a:endParaRPr kumimoji="0" lang="en-US" sz="1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2004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bn-BD" sz="6600" b="1" dirty="0">
                <a:solidFill>
                  <a:schemeClr val="accent2">
                    <a:lumMod val="75000"/>
                  </a:schemeClr>
                </a:solidFill>
              </a:rPr>
              <a:t>নিউক্লিয়াস </a:t>
            </a:r>
            <a:r>
              <a:rPr lang="bn-BD" sz="6600" b="1" dirty="0" smtClean="0">
                <a:solidFill>
                  <a:schemeClr val="accent2">
                    <a:lumMod val="75000"/>
                  </a:schemeClr>
                </a:solidFill>
              </a:rPr>
              <a:t>এর ছবি </a:t>
            </a:r>
            <a:r>
              <a:rPr lang="bn-BD" sz="6600" b="1" dirty="0" smtClean="0"/>
              <a:t>অংকন করে </a:t>
            </a:r>
            <a:r>
              <a:rPr kumimoji="0" lang="bn-BD" sz="6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নিয়ে আসবে 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4126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89337"/>
            <a:ext cx="73436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সাহায়ক গ্রন্থ/সূত্র</a:t>
            </a:r>
            <a:endParaRPr kumimoji="0" 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99" y="2819400"/>
            <a:ext cx="76484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জীববিজ্ঞান ১ম পত্র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bn-BD" sz="5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</a:t>
            </a:r>
            <a:r>
              <a:rPr kumimoji="0" lang="bn-BD" sz="54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bn-BD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-ড. মোহাম্মদ আবুল হাসান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5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ইন্টারনেট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bn-BD" sz="5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66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8600" y="1371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9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ধন্যবাদ সবাইকে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F:\TAWHID\DNA\Copy (14) of Cel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85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 smtClean="0">
                <a:solidFill>
                  <a:srgbClr val="80716A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r>
              <a:rPr lang="bn-BD" sz="88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উপস্থপনায়</a:t>
            </a:r>
            <a:r>
              <a:rPr lang="en-US" sz="8800" b="1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/>
            </a:r>
            <a:br>
              <a:rPr lang="en-US" sz="8800" b="1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06780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6000" b="1" dirty="0">
                <a:solidFill>
                  <a:srgbClr val="94147C"/>
                </a:solidFill>
                <a:latin typeface="Trebuchet MS"/>
              </a:rPr>
              <a:t>আ.স.ম. তৌহিদুর রহমান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endParaRPr lang="en-US" sz="200" b="1" dirty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2400" b="1" dirty="0">
                <a:solidFill>
                  <a:prstClr val="black"/>
                </a:solidFill>
                <a:latin typeface="Trebuchet MS"/>
              </a:rPr>
              <a:t>পিএইচ. ডি. </a:t>
            </a:r>
            <a:r>
              <a:rPr lang="bn-BD" sz="2400" b="1" dirty="0" smtClean="0">
                <a:solidFill>
                  <a:prstClr val="black"/>
                </a:solidFill>
                <a:latin typeface="Trebuchet MS"/>
              </a:rPr>
              <a:t>গবেষক</a:t>
            </a:r>
            <a:r>
              <a:rPr lang="bn-IN" sz="2400" b="1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</a:rPr>
              <a:t>এম.ফিল</a:t>
            </a:r>
            <a:r>
              <a:rPr lang="en-US" sz="2400" b="1" dirty="0">
                <a:solidFill>
                  <a:prstClr val="black"/>
                </a:solidFill>
                <a:latin typeface="Trebuchet MS"/>
              </a:rPr>
              <a:t>. (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</a:rPr>
              <a:t>ঢাকা</a:t>
            </a:r>
            <a:r>
              <a:rPr lang="en-US" sz="2400" b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</a:rPr>
              <a:t>বিশ্ববিদ্যালয়</a:t>
            </a:r>
            <a:r>
              <a:rPr lang="en-US" sz="2400" b="1" dirty="0">
                <a:solidFill>
                  <a:prstClr val="black"/>
                </a:solidFill>
                <a:latin typeface="Trebuchet MS"/>
              </a:rPr>
              <a:t>)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endParaRPr lang="en-US" sz="2400" b="1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endParaRPr lang="en-US" sz="2200" b="1" dirty="0">
              <a:solidFill>
                <a:srgbClr val="6F6C7D">
                  <a:lumMod val="50000"/>
                </a:srgbClr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en-US" sz="3600" b="1" dirty="0" err="1">
                <a:solidFill>
                  <a:srgbClr val="C00000"/>
                </a:solidFill>
                <a:latin typeface="Trebuchet MS"/>
              </a:rPr>
              <a:t>সহকারী</a:t>
            </a:r>
            <a:r>
              <a:rPr lang="en-US" sz="3600" b="1" dirty="0">
                <a:solidFill>
                  <a:srgbClr val="C00000"/>
                </a:solidFill>
                <a:latin typeface="Trebuchet MS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rebuchet MS"/>
              </a:rPr>
              <a:t>অধ্যাপক</a:t>
            </a:r>
            <a:r>
              <a:rPr lang="en-US" sz="3600" b="1" dirty="0">
                <a:solidFill>
                  <a:srgbClr val="C00000"/>
                </a:solidFill>
                <a:latin typeface="Trebuchet MS"/>
              </a:rPr>
              <a:t> </a:t>
            </a:r>
            <a:endParaRPr lang="bn-IN" sz="3600" b="1" dirty="0" smtClean="0">
              <a:solidFill>
                <a:srgbClr val="C0000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জীববিজ্ঞান </a:t>
            </a:r>
            <a:r>
              <a:rPr lang="bn-BD" sz="3600" b="1" dirty="0">
                <a:solidFill>
                  <a:srgbClr val="002060"/>
                </a:solidFill>
                <a:latin typeface="Trebuchet MS"/>
              </a:rPr>
              <a:t>বিভাগ 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>
                <a:solidFill>
                  <a:srgbClr val="002060"/>
                </a:solidFill>
                <a:latin typeface="Trebuchet MS"/>
              </a:rPr>
              <a:t>বঙ্গবন্ধু কলেজ </a:t>
            </a:r>
            <a:endParaRPr lang="en-US" sz="3600" b="1" dirty="0">
              <a:solidFill>
                <a:srgbClr val="00206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3600" b="1" dirty="0">
                <a:solidFill>
                  <a:srgbClr val="002060"/>
                </a:solidFill>
                <a:latin typeface="Trebuchet MS"/>
              </a:rPr>
              <a:t>বোয়ালমারি- </a:t>
            </a:r>
            <a:r>
              <a:rPr lang="bn-BD" sz="3600" b="1" dirty="0" smtClean="0">
                <a:solidFill>
                  <a:srgbClr val="002060"/>
                </a:solidFill>
                <a:latin typeface="Trebuchet MS"/>
              </a:rPr>
              <a:t>ফরিদপুর</a:t>
            </a:r>
          </a:p>
          <a:p>
            <a:pPr marL="0" lvl="0" indent="0">
              <a:spcAft>
                <a:spcPts val="300"/>
              </a:spcAft>
              <a:buClr>
                <a:srgbClr val="6F6C7D">
                  <a:lumMod val="75000"/>
                </a:srgbClr>
              </a:buClr>
              <a:buSzPct val="130000"/>
              <a:buNone/>
            </a:pPr>
            <a:r>
              <a:rPr lang="bn-BD" sz="6000" b="1" dirty="0" smtClean="0">
                <a:solidFill>
                  <a:srgbClr val="FF0000"/>
                </a:solidFill>
                <a:latin typeface="Trebuchet MS"/>
              </a:rPr>
              <a:t>০১৭১৫-২৮০১০০ </a:t>
            </a:r>
            <a:endParaRPr lang="en-US" sz="6000" b="1" dirty="0">
              <a:solidFill>
                <a:srgbClr val="FF0000"/>
              </a:solidFill>
              <a:latin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200400"/>
            <a:ext cx="3048000" cy="3048000"/>
          </a:xfrm>
          <a:prstGeom prst="rect">
            <a:avLst/>
          </a:prstGeom>
        </p:spPr>
      </p:pic>
      <p:pic>
        <p:nvPicPr>
          <p:cNvPr id="2050" name="Picture 2" descr="D:\Photos\cnv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NS\Pictures\vlcsnap-2016-07-12-16h54m57s8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-1676400" y="3733800"/>
            <a:ext cx="12954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23334 L 0.64583 -0.22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:\TAWHID\DNA\Copy (14) of Cel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600" y="-1676400"/>
            <a:ext cx="13978847" cy="1127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nut 4"/>
          <p:cNvSpPr/>
          <p:nvPr/>
        </p:nvSpPr>
        <p:spPr>
          <a:xfrm>
            <a:off x="-8991600" y="304800"/>
            <a:ext cx="8610600" cy="6324600"/>
          </a:xfrm>
          <a:prstGeom prst="donut">
            <a:avLst>
              <a:gd name="adj" fmla="val 8015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7F01-89E3-4C74-8B21-E864AE022625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09827E-6 L 1.0875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75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42743"/>
            <a:ext cx="91440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2000" b="1" dirty="0" smtClean="0">
                <a:solidFill>
                  <a:schemeClr val="accent2">
                    <a:lumMod val="75000"/>
                  </a:schemeClr>
                </a:solidFill>
              </a:rPr>
              <a:t>নিউক্লিয়াস</a:t>
            </a:r>
            <a:endParaRPr lang="en-US" sz="1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995D-0826-47AE-B8C3-0D7664EEB971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2"/>
          <p:cNvSpPr txBox="1"/>
          <p:nvPr/>
        </p:nvSpPr>
        <p:spPr>
          <a:xfrm>
            <a:off x="4674507" y="5410200"/>
            <a:ext cx="4469493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</a:rPr>
              <a:t>অক্ষর-পত্র প্রকাশনী, </a:t>
            </a:r>
            <a:r>
              <a:rPr kumimoji="0" lang="bn-I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</a:rPr>
              <a:t>পৃষ্ঠা নং-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</a:rPr>
              <a:t>২৫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2443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BE9A-CDD1-4EA9-9198-4281779382FA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bn-BD" sz="7200" b="1" kern="0" dirty="0" smtClean="0">
                <a:solidFill>
                  <a:sysClr val="windowText" lastClr="000000"/>
                </a:solidFill>
              </a:rPr>
              <a:t>শিখনফল</a:t>
            </a:r>
            <a:r>
              <a:rPr lang="en-US" sz="7200" b="1" kern="0" dirty="0" smtClean="0">
                <a:solidFill>
                  <a:sysClr val="windowText" lastClr="000000"/>
                </a:solidFill>
              </a:rPr>
              <a:t/>
            </a:r>
            <a:br>
              <a:rPr lang="en-US" sz="7200" b="1" kern="0" dirty="0" smtClean="0">
                <a:solidFill>
                  <a:sysClr val="windowText" lastClr="000000"/>
                </a:solidFill>
              </a:rPr>
            </a:br>
            <a:endParaRPr lang="en-US" sz="72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034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F6C7D">
                  <a:lumMod val="75000"/>
                </a:srgbClr>
              </a:buClr>
            </a:pPr>
            <a:r>
              <a:rPr lang="bn-BD" sz="4400" b="1" dirty="0" smtClean="0">
                <a:solidFill>
                  <a:srgbClr val="7030A0"/>
                </a:solidFill>
              </a:rPr>
              <a:t> নিউক্লিয়াস</a:t>
            </a:r>
            <a:r>
              <a:rPr lang="bn-BD" sz="4400" b="1" dirty="0" smtClean="0">
                <a:solidFill>
                  <a:srgbClr val="002060"/>
                </a:solidFill>
              </a:rPr>
              <a:t> </a:t>
            </a:r>
            <a:r>
              <a:rPr lang="bn-BD" sz="44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কি বলতে পারবে</a:t>
            </a:r>
          </a:p>
          <a:p>
            <a:pPr>
              <a:buClr>
                <a:srgbClr val="6F6C7D">
                  <a:lumMod val="75000"/>
                </a:srgbClr>
              </a:buClr>
            </a:pPr>
            <a:r>
              <a:rPr lang="bn-BD" sz="4400" b="1" dirty="0" smtClean="0">
                <a:solidFill>
                  <a:srgbClr val="7030A0"/>
                </a:solidFill>
              </a:rPr>
              <a:t> নিউক্লিয়াস</a:t>
            </a:r>
            <a:r>
              <a:rPr lang="bn-BD" sz="44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 এর ছবি আকতে   পারবে</a:t>
            </a:r>
          </a:p>
          <a:p>
            <a:pPr>
              <a:buClr>
                <a:srgbClr val="6F6C7D">
                  <a:lumMod val="75000"/>
                </a:srgbClr>
              </a:buClr>
            </a:pPr>
            <a:r>
              <a:rPr lang="bn-BD" sz="4400" b="1" dirty="0" smtClean="0">
                <a:solidFill>
                  <a:srgbClr val="7030A0"/>
                </a:solidFill>
              </a:rPr>
              <a:t> নিউক্লিয়াস ভৌত গঠন </a:t>
            </a:r>
            <a:r>
              <a:rPr lang="bn-BD" sz="4400" b="1" dirty="0" smtClean="0">
                <a:solidFill>
                  <a:srgbClr val="002060"/>
                </a:solidFill>
              </a:rPr>
              <a:t>ব্যাখ্যা </a:t>
            </a:r>
            <a:r>
              <a:rPr lang="bn-BD" sz="4400" b="1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/>
                <a:cs typeface="Vrinda"/>
              </a:rPr>
              <a:t>করতে পারবে</a:t>
            </a:r>
          </a:p>
          <a:p>
            <a:pPr>
              <a:buClr>
                <a:srgbClr val="6F6C7D">
                  <a:lumMod val="75000"/>
                </a:srgbClr>
              </a:buClr>
              <a:defRPr/>
            </a:pPr>
            <a:endParaRPr lang="en-US" sz="4400" b="1" dirty="0">
              <a:solidFill>
                <a:sysClr val="windowText" lastClr="000000">
                  <a:lumMod val="75000"/>
                  <a:lumOff val="25000"/>
                </a:sys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738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8800" b="1" dirty="0" smtClean="0">
                <a:solidFill>
                  <a:schemeClr val="accent2">
                    <a:lumMod val="75000"/>
                  </a:schemeClr>
                </a:solidFill>
              </a:rPr>
              <a:t>নিউক্লিয়াস কি ?</a:t>
            </a:r>
          </a:p>
          <a:p>
            <a:pPr algn="just"/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bn-BD" sz="6000" b="1" dirty="0" smtClean="0">
                <a:solidFill>
                  <a:srgbClr val="7030A0"/>
                </a:solidFill>
              </a:rPr>
              <a:t>প্রকৃত কোষের যে অঙ্গাণু ক্রোমাটিন জালিকা ধারণ করে তাই নিউক্লিয়াস।</a:t>
            </a:r>
          </a:p>
          <a:p>
            <a:pPr algn="just"/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00F9-0BE8-4025-96C4-22A1332C6A17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9469-4D28-4727-8D5F-16F1C6CE8025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991600" cy="6574107"/>
          </a:xfrm>
          <a:prstGeom prst="rect">
            <a:avLst/>
          </a:prstGeom>
          <a:solidFill>
            <a:schemeClr val="tx1"/>
          </a:solidFill>
          <a:ln w="152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সংখ্যা ও বিস্তৃতি</a:t>
            </a:r>
          </a:p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আকৃতি</a:t>
            </a:r>
          </a:p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অবস্থান</a:t>
            </a:r>
          </a:p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আকার ও আয়তন</a:t>
            </a:r>
          </a:p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নিউক্লিয়াসের কাজ</a:t>
            </a:r>
          </a:p>
          <a:p>
            <a:pPr lvl="3">
              <a:lnSpc>
                <a:spcPct val="130000"/>
              </a:lnSpc>
            </a:pPr>
            <a:r>
              <a:rPr lang="bn-BD" sz="5400" b="1" dirty="0" smtClean="0">
                <a:solidFill>
                  <a:schemeClr val="bg1"/>
                </a:solidFill>
              </a:rPr>
              <a:t>রাসায়নিক উপাদান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1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DC51-FD4C-4393-99BB-564E79EE0208}" type="datetime8">
              <a:rPr lang="en-US" smtClean="0"/>
              <a:t>10/18/2019 9:46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ASM Tawhidour Rahman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-152400"/>
            <a:ext cx="89154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5400" dirty="0" smtClean="0"/>
              <a:t>নিউক্লিয়াসের ভৌত গঠন</a:t>
            </a:r>
          </a:p>
          <a:p>
            <a:pPr algn="just">
              <a:lnSpc>
                <a:spcPct val="150000"/>
              </a:lnSpc>
            </a:pPr>
            <a:r>
              <a:rPr lang="bn-BD" sz="2800" dirty="0" smtClean="0"/>
              <a:t> </a:t>
            </a:r>
            <a:r>
              <a:rPr lang="bn-BD" sz="2800" b="1" dirty="0" smtClean="0">
                <a:solidFill>
                  <a:srgbClr val="FF0000"/>
                </a:solidFill>
              </a:rPr>
              <a:t>চারটি অংশ নিয়ে নিউক্লিয়াস গঠিত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n-BD" sz="5400" b="1" dirty="0" smtClean="0">
                <a:solidFill>
                  <a:srgbClr val="00B050"/>
                </a:solidFill>
              </a:rPr>
              <a:t>নিউক্লিয়ার মেমব্রেন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n-BD" sz="5400" b="1" dirty="0" smtClean="0">
                <a:solidFill>
                  <a:srgbClr val="00B050"/>
                </a:solidFill>
              </a:rPr>
              <a:t>নিউক্লিয়োপ্লাজম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n-BD" sz="5400" b="1" dirty="0" smtClean="0">
                <a:solidFill>
                  <a:srgbClr val="00B050"/>
                </a:solidFill>
              </a:rPr>
              <a:t>নিউক্লিয়োলাস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bn-BD" sz="5400" b="1" dirty="0" smtClean="0">
                <a:solidFill>
                  <a:srgbClr val="00B050"/>
                </a:solidFill>
              </a:rPr>
              <a:t>ক্রোমাটিন জালিকা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194</Words>
  <Application>Microsoft Office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Trebuchet MS</vt:lpstr>
      <vt:lpstr>Vrinda</vt:lpstr>
      <vt:lpstr>Wingdings</vt:lpstr>
      <vt:lpstr>Office Theme</vt:lpstr>
      <vt:lpstr> সবাইকে স্বাগতম</vt:lpstr>
      <vt:lpstr> উপস্থপনায়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সার সংক্ষেপ</vt:lpstr>
      <vt:lpstr>মূল্যায়ন</vt:lpstr>
      <vt:lpstr> বাড়ির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JJQBN72</cp:lastModifiedBy>
  <cp:revision>27</cp:revision>
  <dcterms:created xsi:type="dcterms:W3CDTF">2006-08-16T00:00:00Z</dcterms:created>
  <dcterms:modified xsi:type="dcterms:W3CDTF">2019-10-18T03:46:42Z</dcterms:modified>
</cp:coreProperties>
</file>