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0" r:id="rId2"/>
    <p:sldId id="273" r:id="rId3"/>
    <p:sldId id="282" r:id="rId4"/>
    <p:sldId id="277" r:id="rId5"/>
    <p:sldId id="274" r:id="rId6"/>
    <p:sldId id="284" r:id="rId7"/>
    <p:sldId id="283" r:id="rId8"/>
    <p:sldId id="275" r:id="rId9"/>
    <p:sldId id="266" r:id="rId10"/>
    <p:sldId id="285" r:id="rId11"/>
    <p:sldId id="269" r:id="rId12"/>
    <p:sldId id="263" r:id="rId13"/>
    <p:sldId id="268" r:id="rId14"/>
    <p:sldId id="280" r:id="rId15"/>
    <p:sldId id="271" r:id="rId16"/>
    <p:sldId id="281" r:id="rId17"/>
    <p:sldId id="278" r:id="rId18"/>
    <p:sldId id="286" r:id="rId19"/>
    <p:sldId id="289" r:id="rId20"/>
  </p:sldIdLst>
  <p:sldSz cx="13716000" cy="7315200"/>
  <p:notesSz cx="6858000" cy="9144000"/>
  <p:defaultTextStyle>
    <a:defPPr>
      <a:defRPr lang="en-US"/>
    </a:defPPr>
    <a:lvl1pPr marL="0" algn="l" defTabSz="120151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0758" algn="l" defTabSz="120151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01515" algn="l" defTabSz="120151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02274" algn="l" defTabSz="120151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03033" algn="l" defTabSz="120151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03791" algn="l" defTabSz="120151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04548" algn="l" defTabSz="120151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05307" algn="l" defTabSz="120151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06065" algn="l" defTabSz="120151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073" autoAdjust="0"/>
  </p:normalViewPr>
  <p:slideViewPr>
    <p:cSldViewPr>
      <p:cViewPr>
        <p:scale>
          <a:sx n="66" d="100"/>
          <a:sy n="66" d="100"/>
        </p:scale>
        <p:origin x="-78" y="-78"/>
      </p:cViewPr>
      <p:guideLst>
        <p:guide orient="horz" pos="2304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E7EE5-4F39-4087-9394-A458FD66625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3" y="685800"/>
            <a:ext cx="6429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19D8E-67CC-4058-9E1E-3A2B13F684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3052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0151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0758" algn="l" defTabSz="120151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01515" algn="l" defTabSz="120151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02274" algn="l" defTabSz="120151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03033" algn="l" defTabSz="120151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03791" algn="l" defTabSz="120151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04548" algn="l" defTabSz="120151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05307" algn="l" defTabSz="120151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06065" algn="l" defTabSz="120151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3" y="685800"/>
            <a:ext cx="64293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19D8E-67CC-4058-9E1E-3A2B13F6847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0742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19D8E-67CC-4058-9E1E-3A2B13F6847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1427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272455"/>
            <a:ext cx="1165860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45280"/>
            <a:ext cx="960120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0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1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2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3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3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4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5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6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1FA2-2214-486A-B94A-E13F038A7840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D2F-2F88-4989-A460-693E0BDF42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4229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1FA2-2214-486A-B94A-E13F038A7840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D2F-2F88-4989-A460-693E0BDF42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258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16150" y="313267"/>
            <a:ext cx="4629150" cy="66564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313267"/>
            <a:ext cx="13658850" cy="66564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1FA2-2214-486A-B94A-E13F038A7840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D2F-2F88-4989-A460-693E0BDF42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806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1FA2-2214-486A-B94A-E13F038A7840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D2F-2F88-4989-A460-693E0BDF42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6431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700695"/>
            <a:ext cx="11658600" cy="145288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100496"/>
            <a:ext cx="11658600" cy="1600199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075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151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022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030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037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045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053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060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1FA2-2214-486A-B94A-E13F038A7840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D2F-2F88-4989-A460-693E0BDF42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4537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1820334"/>
            <a:ext cx="9144000" cy="5149426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1820334"/>
            <a:ext cx="9144000" cy="5149426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1FA2-2214-486A-B94A-E13F038A7840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D2F-2F88-4989-A460-693E0BDF42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4658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2947"/>
            <a:ext cx="1234440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37455"/>
            <a:ext cx="6060282" cy="68241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758" indent="0">
              <a:buNone/>
              <a:defRPr sz="2600" b="1"/>
            </a:lvl2pPr>
            <a:lvl3pPr marL="1201515" indent="0">
              <a:buNone/>
              <a:defRPr sz="2400" b="1"/>
            </a:lvl3pPr>
            <a:lvl4pPr marL="1802274" indent="0">
              <a:buNone/>
              <a:defRPr sz="2100" b="1"/>
            </a:lvl4pPr>
            <a:lvl5pPr marL="2403033" indent="0">
              <a:buNone/>
              <a:defRPr sz="2100" b="1"/>
            </a:lvl5pPr>
            <a:lvl6pPr marL="3003791" indent="0">
              <a:buNone/>
              <a:defRPr sz="2100" b="1"/>
            </a:lvl6pPr>
            <a:lvl7pPr marL="3604548" indent="0">
              <a:buNone/>
              <a:defRPr sz="2100" b="1"/>
            </a:lvl7pPr>
            <a:lvl8pPr marL="4205307" indent="0">
              <a:buNone/>
              <a:defRPr sz="2100" b="1"/>
            </a:lvl8pPr>
            <a:lvl9pPr marL="480606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319868"/>
            <a:ext cx="6060282" cy="4214707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40" y="1637455"/>
            <a:ext cx="6062663" cy="68241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758" indent="0">
              <a:buNone/>
              <a:defRPr sz="2600" b="1"/>
            </a:lvl2pPr>
            <a:lvl3pPr marL="1201515" indent="0">
              <a:buNone/>
              <a:defRPr sz="2400" b="1"/>
            </a:lvl3pPr>
            <a:lvl4pPr marL="1802274" indent="0">
              <a:buNone/>
              <a:defRPr sz="2100" b="1"/>
            </a:lvl4pPr>
            <a:lvl5pPr marL="2403033" indent="0">
              <a:buNone/>
              <a:defRPr sz="2100" b="1"/>
            </a:lvl5pPr>
            <a:lvl6pPr marL="3003791" indent="0">
              <a:buNone/>
              <a:defRPr sz="2100" b="1"/>
            </a:lvl6pPr>
            <a:lvl7pPr marL="3604548" indent="0">
              <a:buNone/>
              <a:defRPr sz="2100" b="1"/>
            </a:lvl7pPr>
            <a:lvl8pPr marL="4205307" indent="0">
              <a:buNone/>
              <a:defRPr sz="2100" b="1"/>
            </a:lvl8pPr>
            <a:lvl9pPr marL="480606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40" y="2319868"/>
            <a:ext cx="6062663" cy="4214707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1FA2-2214-486A-B94A-E13F038A7840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D2F-2F88-4989-A460-693E0BDF42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5101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1FA2-2214-486A-B94A-E13F038A7840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D2F-2F88-4989-A460-693E0BDF42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1543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1FA2-2214-486A-B94A-E13F038A7840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D2F-2F88-4989-A460-693E0BDF42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5911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291253"/>
            <a:ext cx="4512470" cy="123952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291255"/>
            <a:ext cx="7667625" cy="6243321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2" y="1530775"/>
            <a:ext cx="4512470" cy="5003801"/>
          </a:xfrm>
        </p:spPr>
        <p:txBody>
          <a:bodyPr/>
          <a:lstStyle>
            <a:lvl1pPr marL="0" indent="0">
              <a:buNone/>
              <a:defRPr sz="1800"/>
            </a:lvl1pPr>
            <a:lvl2pPr marL="600758" indent="0">
              <a:buNone/>
              <a:defRPr sz="1600"/>
            </a:lvl2pPr>
            <a:lvl3pPr marL="1201515" indent="0">
              <a:buNone/>
              <a:defRPr sz="1300"/>
            </a:lvl3pPr>
            <a:lvl4pPr marL="1802274" indent="0">
              <a:buNone/>
              <a:defRPr sz="1200"/>
            </a:lvl4pPr>
            <a:lvl5pPr marL="2403033" indent="0">
              <a:buNone/>
              <a:defRPr sz="1200"/>
            </a:lvl5pPr>
            <a:lvl6pPr marL="3003791" indent="0">
              <a:buNone/>
              <a:defRPr sz="1200"/>
            </a:lvl6pPr>
            <a:lvl7pPr marL="3604548" indent="0">
              <a:buNone/>
              <a:defRPr sz="1200"/>
            </a:lvl7pPr>
            <a:lvl8pPr marL="4205307" indent="0">
              <a:buNone/>
              <a:defRPr sz="1200"/>
            </a:lvl8pPr>
            <a:lvl9pPr marL="480606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1FA2-2214-486A-B94A-E13F038A7840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D2F-2F88-4989-A460-693E0BDF42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6301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120641"/>
            <a:ext cx="8229600" cy="60452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53627"/>
            <a:ext cx="8229600" cy="4389120"/>
          </a:xfrm>
        </p:spPr>
        <p:txBody>
          <a:bodyPr/>
          <a:lstStyle>
            <a:lvl1pPr marL="0" indent="0">
              <a:buNone/>
              <a:defRPr sz="4200"/>
            </a:lvl1pPr>
            <a:lvl2pPr marL="600758" indent="0">
              <a:buNone/>
              <a:defRPr sz="3700"/>
            </a:lvl2pPr>
            <a:lvl3pPr marL="1201515" indent="0">
              <a:buNone/>
              <a:defRPr sz="3200"/>
            </a:lvl3pPr>
            <a:lvl4pPr marL="1802274" indent="0">
              <a:buNone/>
              <a:defRPr sz="2600"/>
            </a:lvl4pPr>
            <a:lvl5pPr marL="2403033" indent="0">
              <a:buNone/>
              <a:defRPr sz="2600"/>
            </a:lvl5pPr>
            <a:lvl6pPr marL="3003791" indent="0">
              <a:buNone/>
              <a:defRPr sz="2600"/>
            </a:lvl6pPr>
            <a:lvl7pPr marL="3604548" indent="0">
              <a:buNone/>
              <a:defRPr sz="2600"/>
            </a:lvl7pPr>
            <a:lvl8pPr marL="4205307" indent="0">
              <a:buNone/>
              <a:defRPr sz="2600"/>
            </a:lvl8pPr>
            <a:lvl9pPr marL="4806065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5725162"/>
            <a:ext cx="8229600" cy="858519"/>
          </a:xfrm>
        </p:spPr>
        <p:txBody>
          <a:bodyPr/>
          <a:lstStyle>
            <a:lvl1pPr marL="0" indent="0">
              <a:buNone/>
              <a:defRPr sz="1800"/>
            </a:lvl1pPr>
            <a:lvl2pPr marL="600758" indent="0">
              <a:buNone/>
              <a:defRPr sz="1600"/>
            </a:lvl2pPr>
            <a:lvl3pPr marL="1201515" indent="0">
              <a:buNone/>
              <a:defRPr sz="1300"/>
            </a:lvl3pPr>
            <a:lvl4pPr marL="1802274" indent="0">
              <a:buNone/>
              <a:defRPr sz="1200"/>
            </a:lvl4pPr>
            <a:lvl5pPr marL="2403033" indent="0">
              <a:buNone/>
              <a:defRPr sz="1200"/>
            </a:lvl5pPr>
            <a:lvl6pPr marL="3003791" indent="0">
              <a:buNone/>
              <a:defRPr sz="1200"/>
            </a:lvl6pPr>
            <a:lvl7pPr marL="3604548" indent="0">
              <a:buNone/>
              <a:defRPr sz="1200"/>
            </a:lvl7pPr>
            <a:lvl8pPr marL="4205307" indent="0">
              <a:buNone/>
              <a:defRPr sz="1200"/>
            </a:lvl8pPr>
            <a:lvl9pPr marL="480606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1FA2-2214-486A-B94A-E13F038A7840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D2F-2F88-4989-A460-693E0BDF42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4657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92947"/>
            <a:ext cx="12344400" cy="1219200"/>
          </a:xfrm>
          <a:prstGeom prst="rect">
            <a:avLst/>
          </a:prstGeom>
        </p:spPr>
        <p:txBody>
          <a:bodyPr vert="horz" lIns="120151" tIns="60076" rIns="120151" bIns="6007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06880"/>
            <a:ext cx="12344400" cy="4827694"/>
          </a:xfrm>
          <a:prstGeom prst="rect">
            <a:avLst/>
          </a:prstGeom>
        </p:spPr>
        <p:txBody>
          <a:bodyPr vert="horz" lIns="120151" tIns="60076" rIns="120151" bIns="6007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780108"/>
            <a:ext cx="3200400" cy="389467"/>
          </a:xfrm>
          <a:prstGeom prst="rect">
            <a:avLst/>
          </a:prstGeom>
        </p:spPr>
        <p:txBody>
          <a:bodyPr vert="horz" lIns="120151" tIns="60076" rIns="120151" bIns="6007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D1FA2-2214-486A-B94A-E13F038A7840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6780108"/>
            <a:ext cx="4343400" cy="389467"/>
          </a:xfrm>
          <a:prstGeom prst="rect">
            <a:avLst/>
          </a:prstGeom>
        </p:spPr>
        <p:txBody>
          <a:bodyPr vert="horz" lIns="120151" tIns="60076" rIns="120151" bIns="6007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780108"/>
            <a:ext cx="3200400" cy="389467"/>
          </a:xfrm>
          <a:prstGeom prst="rect">
            <a:avLst/>
          </a:prstGeom>
        </p:spPr>
        <p:txBody>
          <a:bodyPr vert="horz" lIns="120151" tIns="60076" rIns="120151" bIns="6007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48D2F-2F88-4989-A460-693E0BDF42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945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01515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568" indent="-450568" algn="l" defTabSz="1201515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6232" indent="-375475" algn="l" defTabSz="120151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01895" indent="-300379" algn="l" defTabSz="120151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02653" indent="-300379" algn="l" defTabSz="1201515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3412" indent="-300379" algn="l" defTabSz="1201515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4170" indent="-300379" algn="l" defTabSz="120151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4928" indent="-300379" algn="l" defTabSz="120151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05686" indent="-300379" algn="l" defTabSz="120151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06444" indent="-300379" algn="l" defTabSz="120151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15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758" algn="l" defTabSz="12015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515" algn="l" defTabSz="12015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274" algn="l" defTabSz="12015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033" algn="l" defTabSz="12015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3791" algn="l" defTabSz="12015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4548" algn="l" defTabSz="12015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307" algn="l" defTabSz="12015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065" algn="l" defTabSz="12015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jpe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_footer_border_2669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5068"/>
            <a:ext cx="13411200" cy="5792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-animation-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945" y="0"/>
            <a:ext cx="6187440" cy="41825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67600" y="6858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NikoshBAN"/>
              </a:rPr>
              <a:t>স্বা</a:t>
            </a:r>
            <a:r>
              <a:rPr lang="en-US" sz="7200" b="1" dirty="0" err="1" smtClean="0">
                <a:latin typeface="NikoshBAN"/>
              </a:rPr>
              <a:t>গ</a:t>
            </a:r>
            <a:r>
              <a:rPr lang="en-US" sz="7200" b="1" dirty="0" err="1" smtClean="0">
                <a:solidFill>
                  <a:srgbClr val="00B0F0"/>
                </a:solidFill>
                <a:latin typeface="NikoshBAN"/>
              </a:rPr>
              <a:t>ত</a:t>
            </a:r>
            <a:r>
              <a:rPr lang="en-US" sz="7200" b="1" dirty="0" err="1" smtClean="0">
                <a:solidFill>
                  <a:srgbClr val="92D050"/>
                </a:solidFill>
                <a:latin typeface="NikoshBAN"/>
              </a:rPr>
              <a:t>ম</a:t>
            </a:r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533400"/>
            <a:ext cx="2286000" cy="227028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4" name="Rectangle 10"/>
          <p:cNvSpPr/>
          <p:nvPr/>
        </p:nvSpPr>
        <p:spPr>
          <a:xfrm rot="17716290">
            <a:off x="8261995" y="351105"/>
            <a:ext cx="2004140" cy="3532637"/>
          </a:xfrm>
          <a:custGeom>
            <a:avLst/>
            <a:gdLst>
              <a:gd name="connsiteX0" fmla="*/ 0 w 1143000"/>
              <a:gd name="connsiteY0" fmla="*/ 0 h 1143001"/>
              <a:gd name="connsiteX1" fmla="*/ 1143000 w 1143000"/>
              <a:gd name="connsiteY1" fmla="*/ 0 h 1143001"/>
              <a:gd name="connsiteX2" fmla="*/ 1143000 w 1143000"/>
              <a:gd name="connsiteY2" fmla="*/ 1143001 h 1143001"/>
              <a:gd name="connsiteX3" fmla="*/ 0 w 1143000"/>
              <a:gd name="connsiteY3" fmla="*/ 1143001 h 1143001"/>
              <a:gd name="connsiteX4" fmla="*/ 0 w 1143000"/>
              <a:gd name="connsiteY4" fmla="*/ 0 h 1143001"/>
              <a:gd name="connsiteX0" fmla="*/ 0 w 1143000"/>
              <a:gd name="connsiteY0" fmla="*/ 281838 h 1424839"/>
              <a:gd name="connsiteX1" fmla="*/ 1115277 w 1143000"/>
              <a:gd name="connsiteY1" fmla="*/ 0 h 1424839"/>
              <a:gd name="connsiteX2" fmla="*/ 1143000 w 1143000"/>
              <a:gd name="connsiteY2" fmla="*/ 1424839 h 1424839"/>
              <a:gd name="connsiteX3" fmla="*/ 0 w 1143000"/>
              <a:gd name="connsiteY3" fmla="*/ 1424839 h 1424839"/>
              <a:gd name="connsiteX4" fmla="*/ 0 w 1143000"/>
              <a:gd name="connsiteY4" fmla="*/ 281838 h 1424839"/>
              <a:gd name="connsiteX0" fmla="*/ 0 w 1160969"/>
              <a:gd name="connsiteY0" fmla="*/ 511515 h 1424839"/>
              <a:gd name="connsiteX1" fmla="*/ 1133246 w 1160969"/>
              <a:gd name="connsiteY1" fmla="*/ 0 h 1424839"/>
              <a:gd name="connsiteX2" fmla="*/ 1160969 w 1160969"/>
              <a:gd name="connsiteY2" fmla="*/ 1424839 h 1424839"/>
              <a:gd name="connsiteX3" fmla="*/ 17969 w 1160969"/>
              <a:gd name="connsiteY3" fmla="*/ 1424839 h 1424839"/>
              <a:gd name="connsiteX4" fmla="*/ 0 w 1160969"/>
              <a:gd name="connsiteY4" fmla="*/ 511515 h 1424839"/>
              <a:gd name="connsiteX0" fmla="*/ 0 w 1160969"/>
              <a:gd name="connsiteY0" fmla="*/ 511515 h 1812181"/>
              <a:gd name="connsiteX1" fmla="*/ 1133246 w 1160969"/>
              <a:gd name="connsiteY1" fmla="*/ 0 h 1812181"/>
              <a:gd name="connsiteX2" fmla="*/ 1160969 w 1160969"/>
              <a:gd name="connsiteY2" fmla="*/ 1424839 h 1812181"/>
              <a:gd name="connsiteX3" fmla="*/ 701 w 1160969"/>
              <a:gd name="connsiteY3" fmla="*/ 1812181 h 1812181"/>
              <a:gd name="connsiteX4" fmla="*/ 0 w 1160969"/>
              <a:gd name="connsiteY4" fmla="*/ 511515 h 1812181"/>
              <a:gd name="connsiteX0" fmla="*/ 0 w 1133246"/>
              <a:gd name="connsiteY0" fmla="*/ 511515 h 1812181"/>
              <a:gd name="connsiteX1" fmla="*/ 1133246 w 1133246"/>
              <a:gd name="connsiteY1" fmla="*/ 0 h 1812181"/>
              <a:gd name="connsiteX2" fmla="*/ 1044228 w 1133246"/>
              <a:gd name="connsiteY2" fmla="*/ 1311422 h 1812181"/>
              <a:gd name="connsiteX3" fmla="*/ 701 w 1133246"/>
              <a:gd name="connsiteY3" fmla="*/ 1812181 h 1812181"/>
              <a:gd name="connsiteX4" fmla="*/ 0 w 1133246"/>
              <a:gd name="connsiteY4" fmla="*/ 511515 h 1812181"/>
              <a:gd name="connsiteX0" fmla="*/ 0 w 1134910"/>
              <a:gd name="connsiteY0" fmla="*/ 511515 h 1812181"/>
              <a:gd name="connsiteX1" fmla="*/ 1133246 w 1134910"/>
              <a:gd name="connsiteY1" fmla="*/ 0 h 1812181"/>
              <a:gd name="connsiteX2" fmla="*/ 1134910 w 1134910"/>
              <a:gd name="connsiteY2" fmla="*/ 1258079 h 1812181"/>
              <a:gd name="connsiteX3" fmla="*/ 701 w 1134910"/>
              <a:gd name="connsiteY3" fmla="*/ 1812181 h 1812181"/>
              <a:gd name="connsiteX4" fmla="*/ 0 w 1134910"/>
              <a:gd name="connsiteY4" fmla="*/ 511515 h 1812181"/>
              <a:gd name="connsiteX0" fmla="*/ 0 w 1148902"/>
              <a:gd name="connsiteY0" fmla="*/ 511515 h 1812181"/>
              <a:gd name="connsiteX1" fmla="*/ 1133246 w 1148902"/>
              <a:gd name="connsiteY1" fmla="*/ 0 h 1812181"/>
              <a:gd name="connsiteX2" fmla="*/ 1148902 w 1148902"/>
              <a:gd name="connsiteY2" fmla="*/ 1297055 h 1812181"/>
              <a:gd name="connsiteX3" fmla="*/ 701 w 1148902"/>
              <a:gd name="connsiteY3" fmla="*/ 1812181 h 1812181"/>
              <a:gd name="connsiteX4" fmla="*/ 0 w 1148902"/>
              <a:gd name="connsiteY4" fmla="*/ 511515 h 1812181"/>
              <a:gd name="connsiteX0" fmla="*/ 0 w 1450589"/>
              <a:gd name="connsiteY0" fmla="*/ 673416 h 1812181"/>
              <a:gd name="connsiteX1" fmla="*/ 1434933 w 1450589"/>
              <a:gd name="connsiteY1" fmla="*/ 0 h 1812181"/>
              <a:gd name="connsiteX2" fmla="*/ 1450589 w 1450589"/>
              <a:gd name="connsiteY2" fmla="*/ 1297055 h 1812181"/>
              <a:gd name="connsiteX3" fmla="*/ 302388 w 1450589"/>
              <a:gd name="connsiteY3" fmla="*/ 1812181 h 1812181"/>
              <a:gd name="connsiteX4" fmla="*/ 0 w 1450589"/>
              <a:gd name="connsiteY4" fmla="*/ 673416 h 1812181"/>
              <a:gd name="connsiteX0" fmla="*/ 0 w 1450589"/>
              <a:gd name="connsiteY0" fmla="*/ 673416 h 1923917"/>
              <a:gd name="connsiteX1" fmla="*/ 1434933 w 1450589"/>
              <a:gd name="connsiteY1" fmla="*/ 0 h 1923917"/>
              <a:gd name="connsiteX2" fmla="*/ 1450589 w 1450589"/>
              <a:gd name="connsiteY2" fmla="*/ 1297055 h 1923917"/>
              <a:gd name="connsiteX3" fmla="*/ 40499 w 1450589"/>
              <a:gd name="connsiteY3" fmla="*/ 1923917 h 1923917"/>
              <a:gd name="connsiteX4" fmla="*/ 0 w 1450589"/>
              <a:gd name="connsiteY4" fmla="*/ 673416 h 1923917"/>
              <a:gd name="connsiteX0" fmla="*/ 0 w 1431230"/>
              <a:gd name="connsiteY0" fmla="*/ 666483 h 1923917"/>
              <a:gd name="connsiteX1" fmla="*/ 1415574 w 1431230"/>
              <a:gd name="connsiteY1" fmla="*/ 0 h 1923917"/>
              <a:gd name="connsiteX2" fmla="*/ 1431230 w 1431230"/>
              <a:gd name="connsiteY2" fmla="*/ 1297055 h 1923917"/>
              <a:gd name="connsiteX3" fmla="*/ 21140 w 1431230"/>
              <a:gd name="connsiteY3" fmla="*/ 1923917 h 1923917"/>
              <a:gd name="connsiteX4" fmla="*/ 0 w 1431230"/>
              <a:gd name="connsiteY4" fmla="*/ 666483 h 1923917"/>
              <a:gd name="connsiteX0" fmla="*/ 0 w 1463856"/>
              <a:gd name="connsiteY0" fmla="*/ 690137 h 1923917"/>
              <a:gd name="connsiteX1" fmla="*/ 1448200 w 1463856"/>
              <a:gd name="connsiteY1" fmla="*/ 0 h 1923917"/>
              <a:gd name="connsiteX2" fmla="*/ 1463856 w 1463856"/>
              <a:gd name="connsiteY2" fmla="*/ 1297055 h 1923917"/>
              <a:gd name="connsiteX3" fmla="*/ 53766 w 1463856"/>
              <a:gd name="connsiteY3" fmla="*/ 1923917 h 1923917"/>
              <a:gd name="connsiteX4" fmla="*/ 0 w 1463856"/>
              <a:gd name="connsiteY4" fmla="*/ 690137 h 1923917"/>
              <a:gd name="connsiteX0" fmla="*/ 26684 w 1490540"/>
              <a:gd name="connsiteY0" fmla="*/ 690137 h 1967091"/>
              <a:gd name="connsiteX1" fmla="*/ 1474884 w 1490540"/>
              <a:gd name="connsiteY1" fmla="*/ 0 h 1967091"/>
              <a:gd name="connsiteX2" fmla="*/ 1490540 w 1490540"/>
              <a:gd name="connsiteY2" fmla="*/ 1297055 h 1967091"/>
              <a:gd name="connsiteX3" fmla="*/ 1 w 1490540"/>
              <a:gd name="connsiteY3" fmla="*/ 1967091 h 1967091"/>
              <a:gd name="connsiteX4" fmla="*/ 26684 w 1490540"/>
              <a:gd name="connsiteY4" fmla="*/ 690137 h 1967091"/>
              <a:gd name="connsiteX0" fmla="*/ 49894 w 1513750"/>
              <a:gd name="connsiteY0" fmla="*/ 690137 h 1929798"/>
              <a:gd name="connsiteX1" fmla="*/ 1498094 w 1513750"/>
              <a:gd name="connsiteY1" fmla="*/ 0 h 1929798"/>
              <a:gd name="connsiteX2" fmla="*/ 1513750 w 1513750"/>
              <a:gd name="connsiteY2" fmla="*/ 1297055 h 1929798"/>
              <a:gd name="connsiteX3" fmla="*/ 0 w 1513750"/>
              <a:gd name="connsiteY3" fmla="*/ 1929798 h 1929798"/>
              <a:gd name="connsiteX4" fmla="*/ 49894 w 1513750"/>
              <a:gd name="connsiteY4" fmla="*/ 690137 h 1929798"/>
              <a:gd name="connsiteX0" fmla="*/ 28880 w 1492736"/>
              <a:gd name="connsiteY0" fmla="*/ 690137 h 2040845"/>
              <a:gd name="connsiteX1" fmla="*/ 1477080 w 1492736"/>
              <a:gd name="connsiteY1" fmla="*/ 0 h 2040845"/>
              <a:gd name="connsiteX2" fmla="*/ 1492736 w 1492736"/>
              <a:gd name="connsiteY2" fmla="*/ 1297055 h 2040845"/>
              <a:gd name="connsiteX3" fmla="*/ 2 w 1492736"/>
              <a:gd name="connsiteY3" fmla="*/ 2040845 h 2040845"/>
              <a:gd name="connsiteX4" fmla="*/ 28880 w 1492736"/>
              <a:gd name="connsiteY4" fmla="*/ 690137 h 2040845"/>
              <a:gd name="connsiteX0" fmla="*/ 2935 w 1466791"/>
              <a:gd name="connsiteY0" fmla="*/ 690137 h 1985946"/>
              <a:gd name="connsiteX1" fmla="*/ 1451135 w 1466791"/>
              <a:gd name="connsiteY1" fmla="*/ 0 h 1985946"/>
              <a:gd name="connsiteX2" fmla="*/ 1466791 w 1466791"/>
              <a:gd name="connsiteY2" fmla="*/ 1297055 h 1985946"/>
              <a:gd name="connsiteX3" fmla="*/ 12 w 1466791"/>
              <a:gd name="connsiteY3" fmla="*/ 1985946 h 1985946"/>
              <a:gd name="connsiteX4" fmla="*/ 2935 w 1466791"/>
              <a:gd name="connsiteY4" fmla="*/ 690137 h 1985946"/>
              <a:gd name="connsiteX0" fmla="*/ 37615 w 1501471"/>
              <a:gd name="connsiteY0" fmla="*/ 690137 h 2007489"/>
              <a:gd name="connsiteX1" fmla="*/ 1485815 w 1501471"/>
              <a:gd name="connsiteY1" fmla="*/ 0 h 2007489"/>
              <a:gd name="connsiteX2" fmla="*/ 1501471 w 1501471"/>
              <a:gd name="connsiteY2" fmla="*/ 1297055 h 2007489"/>
              <a:gd name="connsiteX3" fmla="*/ 1 w 1501471"/>
              <a:gd name="connsiteY3" fmla="*/ 2007489 h 2007489"/>
              <a:gd name="connsiteX4" fmla="*/ 37615 w 1501471"/>
              <a:gd name="connsiteY4" fmla="*/ 690137 h 200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1471" h="2007489">
                <a:moveTo>
                  <a:pt x="37615" y="690137"/>
                </a:moveTo>
                <a:lnTo>
                  <a:pt x="1485815" y="0"/>
                </a:lnTo>
                <a:cubicBezTo>
                  <a:pt x="1486370" y="419360"/>
                  <a:pt x="1500916" y="877695"/>
                  <a:pt x="1501471" y="1297055"/>
                </a:cubicBezTo>
                <a:lnTo>
                  <a:pt x="1" y="2007489"/>
                </a:lnTo>
                <a:cubicBezTo>
                  <a:pt x="-233" y="1573934"/>
                  <a:pt x="37849" y="1123692"/>
                  <a:pt x="37615" y="690137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5956"/>
          <a:stretch>
            <a:fillRect/>
          </a:stretch>
        </p:blipFill>
        <p:spPr>
          <a:xfrm rot="5400000">
            <a:off x="-2149656" y="1516243"/>
            <a:ext cx="4900613" cy="2430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5282"/>
          <a:stretch>
            <a:fillRect/>
          </a:stretch>
        </p:blipFill>
        <p:spPr>
          <a:xfrm rot="5060837">
            <a:off x="5373456" y="1602010"/>
            <a:ext cx="4961693" cy="24301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6218"/>
          <a:stretch>
            <a:fillRect/>
          </a:stretch>
        </p:blipFill>
        <p:spPr>
          <a:xfrm>
            <a:off x="609600" y="2133601"/>
            <a:ext cx="4876800" cy="2430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5378"/>
          <a:stretch>
            <a:fillRect/>
          </a:stretch>
        </p:blipFill>
        <p:spPr>
          <a:xfrm rot="5400000">
            <a:off x="110150" y="1566250"/>
            <a:ext cx="4953000" cy="24301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5378"/>
          <a:stretch>
            <a:fillRect/>
          </a:stretch>
        </p:blipFill>
        <p:spPr>
          <a:xfrm>
            <a:off x="685800" y="-152400"/>
            <a:ext cx="4953000" cy="2430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5057"/>
          <a:stretch>
            <a:fillRect/>
          </a:stretch>
        </p:blipFill>
        <p:spPr>
          <a:xfrm rot="1520151">
            <a:off x="7443146" y="735581"/>
            <a:ext cx="4982145" cy="2430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5725"/>
          <a:stretch>
            <a:fillRect/>
          </a:stretch>
        </p:blipFill>
        <p:spPr>
          <a:xfrm rot="5060837">
            <a:off x="7441511" y="2496429"/>
            <a:ext cx="4921530" cy="24301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4627"/>
          <a:stretch>
            <a:fillRect/>
          </a:stretch>
        </p:blipFill>
        <p:spPr>
          <a:xfrm rot="1582481">
            <a:off x="7669845" y="3058088"/>
            <a:ext cx="5021114" cy="24301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828800" y="5410200"/>
            <a:ext cx="6019800" cy="46165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আকৃতিগুলোর প্রত্যেকটি বাহুর দৈর্ঘ্যই সমান।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0" y="6019800"/>
            <a:ext cx="6762386" cy="70787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26" tIns="45713" rIns="91426" bIns="45713" rtlCol="0">
            <a:spAutoFit/>
          </a:bodyPr>
          <a:lstStyle/>
          <a:p>
            <a:pPr marL="457129" indent="-457129">
              <a:buFont typeface="Wingdings" pitchFamily="2" charset="2"/>
              <a:buChar char="v"/>
            </a:pPr>
            <a:r>
              <a:rPr lang="bn-BD" sz="2000" dirty="0">
                <a:latin typeface="NikoshBAN" pitchFamily="2" charset="0"/>
                <a:cs typeface="NikoshBAN" pitchFamily="2" charset="0"/>
              </a:rPr>
              <a:t>যে চতুর্ভুজের চারটি বাহুই সমান তাকে রম্বস বলে।</a:t>
            </a:r>
          </a:p>
          <a:p>
            <a:pPr marL="457129" indent="-457129">
              <a:buFont typeface="Wingdings" pitchFamily="2" charset="2"/>
              <a:buChar char="v"/>
            </a:pPr>
            <a:r>
              <a:rPr lang="bn-BD" sz="2000" dirty="0">
                <a:latin typeface="NikoshBAN" pitchFamily="2" charset="0"/>
                <a:cs typeface="NikoshBAN" pitchFamily="2" charset="0"/>
              </a:rPr>
              <a:t>বর্গ একটি রম্বস।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9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4359" b="90000" l="2250" r="9718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3348"/>
          <a:stretch>
            <a:fillRect/>
          </a:stretch>
        </p:blipFill>
        <p:spPr>
          <a:xfrm rot="19959003">
            <a:off x="8704218" y="3653726"/>
            <a:ext cx="4876800" cy="309015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126721">
            <a:off x="9513379" y="720630"/>
            <a:ext cx="4456064" cy="23741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9044">
            <a:off x="8597353" y="1727762"/>
            <a:ext cx="4540568" cy="23741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63704" y="304800"/>
            <a:ext cx="9418697" cy="1077204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নিচের রম্বসের ১) বিপরীত বাহুগুলো সমান্তরাল এবং ২) বিপরীত কোণগুলো সমান কিনা, ত্রিকোণী সেট ও চাঁদা ব্যবহার করে নির্ণয় করি।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9044">
            <a:off x="6064027" y="3018576"/>
            <a:ext cx="4540568" cy="2374153"/>
          </a:xfrm>
          <a:prstGeom prst="rect">
            <a:avLst/>
          </a:prstGeom>
        </p:spPr>
      </p:pic>
      <p:sp>
        <p:nvSpPr>
          <p:cNvPr id="13" name="Arc 12"/>
          <p:cNvSpPr/>
          <p:nvPr/>
        </p:nvSpPr>
        <p:spPr>
          <a:xfrm rot="20169560">
            <a:off x="8695643" y="4791758"/>
            <a:ext cx="533400" cy="533401"/>
          </a:xfrm>
          <a:prstGeom prst="arc">
            <a:avLst>
              <a:gd name="adj1" fmla="val 15289744"/>
              <a:gd name="adj2" fmla="val 87445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 rot="14416753">
            <a:off x="10938851" y="3439131"/>
            <a:ext cx="529652" cy="569819"/>
          </a:xfrm>
          <a:prstGeom prst="arc">
            <a:avLst>
              <a:gd name="adj1" fmla="val 12873069"/>
              <a:gd name="adj2" fmla="val 393890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8962343" y="4191001"/>
                <a:ext cx="486458" cy="468191"/>
              </a:xfrm>
              <a:prstGeom prst="rect">
                <a:avLst/>
              </a:prstGeom>
              <a:noFill/>
            </p:spPr>
            <p:txBody>
              <a:bodyPr wrap="square" lIns="91426" tIns="45713" rIns="91426" bIns="4571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sz="2000" i="1">
                              <a:latin typeface="Cambria Math"/>
                            </a:rPr>
                            <m:t>৬৫</m:t>
                          </m:r>
                        </m:e>
                        <m:sup>
                          <m:r>
                            <a:rPr lang="bn-BD" sz="2000" i="1"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2342" y="4191000"/>
                <a:ext cx="486458" cy="468205"/>
              </a:xfrm>
              <a:prstGeom prst="rect">
                <a:avLst/>
              </a:prstGeom>
              <a:blipFill rotWithShape="1">
                <a:blip r:embed="rId6"/>
                <a:stretch>
                  <a:fillRect r="-70000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10390639" y="3189395"/>
                <a:ext cx="486458" cy="470820"/>
              </a:xfrm>
              <a:prstGeom prst="rect">
                <a:avLst/>
              </a:prstGeom>
              <a:noFill/>
            </p:spPr>
            <p:txBody>
              <a:bodyPr wrap="square" lIns="91426" tIns="45713" rIns="91426" bIns="4571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sz="2000" i="1">
                              <a:latin typeface="Cambria Math"/>
                            </a:rPr>
                            <m:t>১১৫</m:t>
                          </m:r>
                        </m:e>
                        <m:sup>
                          <m:r>
                            <a:rPr lang="bn-BD" sz="2000" i="1"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0637" y="3189395"/>
                <a:ext cx="486458" cy="468205"/>
              </a:xfrm>
              <a:prstGeom prst="rect">
                <a:avLst/>
              </a:prstGeom>
              <a:blipFill rotWithShape="1">
                <a:blip r:embed="rId7"/>
                <a:stretch>
                  <a:fillRect l="-2532" r="-97468" b="-2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9"/>
          <p:cNvSpPr/>
          <p:nvPr/>
        </p:nvSpPr>
        <p:spPr>
          <a:xfrm rot="9168478">
            <a:off x="10760400" y="854400"/>
            <a:ext cx="533400" cy="533401"/>
          </a:xfrm>
          <a:prstGeom prst="arc">
            <a:avLst>
              <a:gd name="adj1" fmla="val 15289744"/>
              <a:gd name="adj2" fmla="val 87445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10486343" y="1447801"/>
                <a:ext cx="486458" cy="468191"/>
              </a:xfrm>
              <a:prstGeom prst="rect">
                <a:avLst/>
              </a:prstGeom>
              <a:noFill/>
            </p:spPr>
            <p:txBody>
              <a:bodyPr wrap="square" lIns="91426" tIns="45713" rIns="91426" bIns="4571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sz="2000" i="1">
                              <a:latin typeface="Cambria Math"/>
                            </a:rPr>
                            <m:t>৬৫</m:t>
                          </m:r>
                        </m:e>
                        <m:sup>
                          <m:r>
                            <a:rPr lang="bn-BD" sz="2000" i="1"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6342" y="1447800"/>
                <a:ext cx="486458" cy="468205"/>
              </a:xfrm>
              <a:prstGeom prst="rect">
                <a:avLst/>
              </a:prstGeom>
              <a:blipFill rotWithShape="1">
                <a:blip r:embed="rId6"/>
                <a:stretch>
                  <a:fillRect r="-70000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150796">
            <a:off x="6946032" y="2057168"/>
            <a:ext cx="4494597" cy="2374153"/>
          </a:xfrm>
          <a:prstGeom prst="rect">
            <a:avLst/>
          </a:prstGeom>
        </p:spPr>
      </p:pic>
      <p:sp>
        <p:nvSpPr>
          <p:cNvPr id="6" name="Parallelogram 5"/>
          <p:cNvSpPr/>
          <p:nvPr/>
        </p:nvSpPr>
        <p:spPr>
          <a:xfrm rot="19955876">
            <a:off x="8015011" y="1762705"/>
            <a:ext cx="4026575" cy="2625796"/>
          </a:xfrm>
          <a:custGeom>
            <a:avLst/>
            <a:gdLst>
              <a:gd name="connsiteX0" fmla="*/ 0 w 3657600"/>
              <a:gd name="connsiteY0" fmla="*/ 2438400 h 2438400"/>
              <a:gd name="connsiteX1" fmla="*/ 609600 w 3657600"/>
              <a:gd name="connsiteY1" fmla="*/ 0 h 2438400"/>
              <a:gd name="connsiteX2" fmla="*/ 3657600 w 3657600"/>
              <a:gd name="connsiteY2" fmla="*/ 0 h 2438400"/>
              <a:gd name="connsiteX3" fmla="*/ 3048000 w 3657600"/>
              <a:gd name="connsiteY3" fmla="*/ 2438400 h 2438400"/>
              <a:gd name="connsiteX4" fmla="*/ 0 w 3657600"/>
              <a:gd name="connsiteY4" fmla="*/ 2438400 h 2438400"/>
              <a:gd name="connsiteX0" fmla="*/ 0 w 3657600"/>
              <a:gd name="connsiteY0" fmla="*/ 2438400 h 2438400"/>
              <a:gd name="connsiteX1" fmla="*/ 1223835 w 3657600"/>
              <a:gd name="connsiteY1" fmla="*/ 316565 h 2438400"/>
              <a:gd name="connsiteX2" fmla="*/ 3657600 w 3657600"/>
              <a:gd name="connsiteY2" fmla="*/ 0 h 2438400"/>
              <a:gd name="connsiteX3" fmla="*/ 3048000 w 3657600"/>
              <a:gd name="connsiteY3" fmla="*/ 2438400 h 2438400"/>
              <a:gd name="connsiteX4" fmla="*/ 0 w 3657600"/>
              <a:gd name="connsiteY4" fmla="*/ 2438400 h 2438400"/>
              <a:gd name="connsiteX0" fmla="*/ 0 w 4294944"/>
              <a:gd name="connsiteY0" fmla="*/ 2121835 h 2121835"/>
              <a:gd name="connsiteX1" fmla="*/ 1223835 w 4294944"/>
              <a:gd name="connsiteY1" fmla="*/ 0 h 2121835"/>
              <a:gd name="connsiteX2" fmla="*/ 4294944 w 4294944"/>
              <a:gd name="connsiteY2" fmla="*/ 48858 h 2121835"/>
              <a:gd name="connsiteX3" fmla="*/ 3048000 w 4294944"/>
              <a:gd name="connsiteY3" fmla="*/ 2121835 h 2121835"/>
              <a:gd name="connsiteX4" fmla="*/ 0 w 4294944"/>
              <a:gd name="connsiteY4" fmla="*/ 2121835 h 2121835"/>
              <a:gd name="connsiteX0" fmla="*/ 0 w 4271836"/>
              <a:gd name="connsiteY0" fmla="*/ 2121835 h 2121835"/>
              <a:gd name="connsiteX1" fmla="*/ 1223835 w 4271836"/>
              <a:gd name="connsiteY1" fmla="*/ 0 h 2121835"/>
              <a:gd name="connsiteX2" fmla="*/ 4271836 w 4271836"/>
              <a:gd name="connsiteY2" fmla="*/ 0 h 2121835"/>
              <a:gd name="connsiteX3" fmla="*/ 3048000 w 4271836"/>
              <a:gd name="connsiteY3" fmla="*/ 2121835 h 2121835"/>
              <a:gd name="connsiteX4" fmla="*/ 0 w 4271836"/>
              <a:gd name="connsiteY4" fmla="*/ 2121835 h 212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1836" h="2121835">
                <a:moveTo>
                  <a:pt x="0" y="2121835"/>
                </a:moveTo>
                <a:lnTo>
                  <a:pt x="1223835" y="0"/>
                </a:lnTo>
                <a:lnTo>
                  <a:pt x="4271836" y="0"/>
                </a:lnTo>
                <a:lnTo>
                  <a:pt x="3048000" y="2121835"/>
                </a:lnTo>
                <a:lnTo>
                  <a:pt x="0" y="2121835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 rot="3327171">
            <a:off x="8578223" y="2152186"/>
            <a:ext cx="529652" cy="569819"/>
          </a:xfrm>
          <a:prstGeom prst="arc">
            <a:avLst>
              <a:gd name="adj1" fmla="val 13471503"/>
              <a:gd name="adj2" fmla="val 393890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9343343" y="2362201"/>
                <a:ext cx="486458" cy="470820"/>
              </a:xfrm>
              <a:prstGeom prst="rect">
                <a:avLst/>
              </a:prstGeom>
              <a:noFill/>
            </p:spPr>
            <p:txBody>
              <a:bodyPr wrap="square" lIns="91426" tIns="45713" rIns="91426" bIns="4571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sz="2000" i="1">
                              <a:latin typeface="Cambria Math"/>
                            </a:rPr>
                            <m:t>১১৫</m:t>
                          </m:r>
                        </m:e>
                        <m:sup>
                          <m:r>
                            <a:rPr lang="bn-BD" sz="2000" i="1"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3342" y="2362200"/>
                <a:ext cx="486458" cy="468205"/>
              </a:xfrm>
              <a:prstGeom prst="rect">
                <a:avLst/>
              </a:prstGeom>
              <a:blipFill rotWithShape="1">
                <a:blip r:embed="rId8"/>
                <a:stretch>
                  <a:fillRect l="-2500" r="-95000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0" b="99556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961"/>
          <a:stretch>
            <a:fillRect/>
          </a:stretch>
        </p:blipFill>
        <p:spPr>
          <a:xfrm rot="14559003">
            <a:off x="5511538" y="3027857"/>
            <a:ext cx="4953001" cy="3815728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457201" y="3423498"/>
            <a:ext cx="2324606" cy="46165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১) বিপরীত বাহু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8600" y="4292026"/>
            <a:ext cx="3276600" cy="46165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২) বিপরীত কোণ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2590800" y="3733799"/>
            <a:ext cx="11430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743200" y="4572000"/>
            <a:ext cx="11430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038602" y="3414296"/>
            <a:ext cx="2133598" cy="58476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114802" y="4215826"/>
            <a:ext cx="1523998" cy="58476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" y="5486400"/>
            <a:ext cx="6096000" cy="1261870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রম্বসের-</a:t>
            </a:r>
          </a:p>
          <a:p>
            <a:pPr marL="457129" indent="-457129"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বিপরীত বাহুগুলো পরস্পর সমান। </a:t>
            </a:r>
          </a:p>
          <a:p>
            <a:pPr marL="457129" indent="-457129"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বিপরীত কোণগুলো পরস্পর সমান।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8843049" y="3871014"/>
            <a:ext cx="2543151" cy="12967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8686800" y="2286001"/>
            <a:ext cx="152400" cy="29109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053651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3.33333E-6 L -0.08704 -0.33334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2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4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25926E-6 -1.52778E-6 L -0.01516 -0.38845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-194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4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111E-6 -1.73611E-6 L 0.18333 -0.17817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891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6" grpId="0" animBg="1"/>
      <p:bldP spid="42" grpId="0" animBg="1"/>
      <p:bldP spid="43" grpId="0" animBg="1"/>
      <p:bldP spid="47" grpId="0"/>
      <p:bldP spid="48" grpId="0"/>
      <p:bldP spid="53" grpId="0"/>
      <p:bldP spid="54" grpId="0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667000"/>
            <a:ext cx="3266075" cy="258994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025" y="2870762"/>
            <a:ext cx="9144000" cy="243010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54044">
            <a:off x="6609263" y="450005"/>
            <a:ext cx="9144000" cy="2430101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2" y="1272711"/>
            <a:ext cx="3266075" cy="258994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26" y="1295400"/>
            <a:ext cx="3266075" cy="258994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2" y="1296261"/>
            <a:ext cx="3266075" cy="258994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433" y="2209799"/>
            <a:ext cx="5683568" cy="2971801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343400"/>
            <a:ext cx="9144000" cy="243010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6786" b="99232" l="428" r="8993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3662">
            <a:off x="6513643" y="3253011"/>
            <a:ext cx="3382233" cy="3585076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54044">
            <a:off x="4810214" y="450006"/>
            <a:ext cx="9144000" cy="243010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126" y="2744060"/>
            <a:ext cx="3266075" cy="2589940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2" y="2743201"/>
            <a:ext cx="3266075" cy="258994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6786" b="99232" l="428" r="8993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2" y="1053076"/>
            <a:ext cx="2556329" cy="4052325"/>
          </a:xfrm>
          <a:prstGeom prst="rect">
            <a:avLst/>
          </a:prstGeom>
        </p:spPr>
      </p:pic>
      <p:sp>
        <p:nvSpPr>
          <p:cNvPr id="60" name="Parallelogram 59"/>
          <p:cNvSpPr/>
          <p:nvPr/>
        </p:nvSpPr>
        <p:spPr>
          <a:xfrm>
            <a:off x="9982200" y="685801"/>
            <a:ext cx="2590800" cy="1524000"/>
          </a:xfrm>
          <a:prstGeom prst="parallelogram">
            <a:avLst>
              <a:gd name="adj" fmla="val 56546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68" name="Arc 67"/>
          <p:cNvSpPr/>
          <p:nvPr/>
        </p:nvSpPr>
        <p:spPr>
          <a:xfrm>
            <a:off x="9753600" y="1752599"/>
            <a:ext cx="914400" cy="914400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10439400" y="2133600"/>
            <a:ext cx="905329" cy="46165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সেমি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1277600" y="300349"/>
            <a:ext cx="948871" cy="46165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সেমি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115800" y="1459248"/>
            <a:ext cx="961025" cy="46165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৩ সেমি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182100" y="874487"/>
            <a:ext cx="1143000" cy="58476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 সেমি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276600" y="340134"/>
            <a:ext cx="6324600" cy="58476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ডানপাশের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রম্বসের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মত একটি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রম্বস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খাতায় আঁকি।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15900" y="2062088"/>
            <a:ext cx="381000" cy="5847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85800" y="1981200"/>
            <a:ext cx="4876800" cy="830983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স্কেলের সাহায্যে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৩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সেমি দৈর্ঘ্যের একটি রেখা আঁকি।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39700" y="3083244"/>
            <a:ext cx="381000" cy="5847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28600" y="5257800"/>
            <a:ext cx="381000" cy="5847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04800" y="4191000"/>
            <a:ext cx="381000" cy="5847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62000" y="4267200"/>
            <a:ext cx="4876800" cy="1200314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ত্রিকোণীসেট ব্যবহার করে ২য় ধাপে অঙ্কিত রেখার সমান্তরাল রেখা আঁকি।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62000" y="5334000"/>
            <a:ext cx="4876800" cy="830983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২য় ও ৩য় ধাপের অঙ্কিত রেখায় ৩ সেমি চিহ্নিত করি।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62000" y="6172200"/>
            <a:ext cx="4876800" cy="830983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৪র্থ ধাপে চিহ্নিত বিন্দুদ্বয় স্কেলের সাহায্যে সংযুক্ত করি।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52400" y="6172200"/>
            <a:ext cx="381000" cy="5847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৫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 flipV="1">
            <a:off x="6629400" y="5016643"/>
            <a:ext cx="1761125" cy="1255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8153400" y="5181600"/>
            <a:ext cx="304800" cy="2995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7620000" y="3505201"/>
            <a:ext cx="304800" cy="2995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7498082" y="350520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sz="1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 flipV="1">
            <a:off x="6629400" y="1904999"/>
            <a:ext cx="1905000" cy="312420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9296400" y="350520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sz="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7498081" y="3492788"/>
            <a:ext cx="1798319" cy="1241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8382000" y="2253252"/>
            <a:ext cx="1667330" cy="276339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0" name="TextBox 99"/>
              <p:cNvSpPr txBox="1"/>
              <p:nvPr/>
            </p:nvSpPr>
            <p:spPr>
              <a:xfrm>
                <a:off x="10287000" y="1595749"/>
                <a:ext cx="1066799" cy="461651"/>
              </a:xfrm>
              <a:prstGeom prst="rect">
                <a:avLst/>
              </a:prstGeom>
              <a:noFill/>
            </p:spPr>
            <p:txBody>
              <a:bodyPr wrap="square" lIns="91426" tIns="45713" rIns="91426" bIns="4571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bn-BD" i="1">
                              <a:latin typeface="Cambria Math"/>
                              <a:cs typeface="NikoshBAN" pitchFamily="2" charset="0"/>
                            </a:rPr>
                            <m:t>৬০</m:t>
                          </m:r>
                        </m:e>
                        <m:sup>
                          <m:r>
                            <a:rPr lang="bn-BD" i="1">
                              <a:latin typeface="Cambria Math"/>
                              <a:cs typeface="NikoshBAN" pitchFamily="2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0" y="1595749"/>
                <a:ext cx="1066799" cy="461651"/>
              </a:xfrm>
              <a:prstGeom prst="rect">
                <a:avLst/>
              </a:prstGeom>
              <a:blipFill rotWithShape="1">
                <a:blip r:embed="rId9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Arc 100"/>
          <p:cNvSpPr/>
          <p:nvPr/>
        </p:nvSpPr>
        <p:spPr>
          <a:xfrm>
            <a:off x="6278881" y="4507146"/>
            <a:ext cx="1219200" cy="1196510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2" name="TextBox 101"/>
              <p:cNvSpPr txBox="1"/>
              <p:nvPr/>
            </p:nvSpPr>
            <p:spPr>
              <a:xfrm>
                <a:off x="7086602" y="4292026"/>
                <a:ext cx="1066799" cy="584761"/>
              </a:xfrm>
              <a:prstGeom prst="rect">
                <a:avLst/>
              </a:prstGeom>
              <a:noFill/>
            </p:spPr>
            <p:txBody>
              <a:bodyPr wrap="square" lIns="91426" tIns="45713" rIns="91426" bIns="4571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bn-BD" sz="3200" i="1">
                              <a:latin typeface="Cambria Math"/>
                              <a:cs typeface="NikoshBAN" pitchFamily="2" charset="0"/>
                            </a:rPr>
                            <m:t>৬০</m:t>
                          </m:r>
                        </m:e>
                        <m:sup>
                          <m:r>
                            <a:rPr lang="bn-BD" sz="3200" i="1">
                              <a:latin typeface="Cambria Math"/>
                              <a:cs typeface="NikoshBAN" pitchFamily="2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2" y="4292026"/>
                <a:ext cx="1066799" cy="584761"/>
              </a:xfrm>
              <a:prstGeom prst="rect">
                <a:avLst/>
              </a:prstGeom>
              <a:blipFill rotWithShape="1">
                <a:blip r:embed="rId10"/>
                <a:stretch>
                  <a:fillRect t="-12500" r="-971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TextBox 102"/>
          <p:cNvSpPr txBox="1"/>
          <p:nvPr/>
        </p:nvSpPr>
        <p:spPr>
          <a:xfrm>
            <a:off x="8915400" y="4110349"/>
            <a:ext cx="986064" cy="46165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৩ সেমি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416514" y="3729349"/>
            <a:ext cx="974886" cy="46165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সেমি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559040" y="4953000"/>
            <a:ext cx="899160" cy="46165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৩ সেমি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077200" y="3048001"/>
            <a:ext cx="1143000" cy="58476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 সেমি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14400" y="32004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/>
              </a:rPr>
              <a:t>চাদার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সাহায্যে</a:t>
            </a:r>
            <a:r>
              <a:rPr lang="en-US" dirty="0" smtClean="0">
                <a:latin typeface="NikoshBAN"/>
              </a:rPr>
              <a:t> ৬০ </a:t>
            </a:r>
            <a:r>
              <a:rPr lang="en-US" dirty="0" err="1" smtClean="0">
                <a:latin typeface="NikoshBAN"/>
              </a:rPr>
              <a:t>ডিগ্রী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কোন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আআকি</a:t>
            </a:r>
            <a:endParaRPr lang="en-US" dirty="0">
              <a:latin typeface="NikoshB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81607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-1.38889E-6 L 0.2294 -0.71962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0" y="-3598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2963E-6 6.94444E-8 L 0.1235 -0.00412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9" y="-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1481E-6 3.47222E-7 L 0.2088 -0.67687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40" y="-33854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1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8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 animBg="1"/>
      <p:bldP spid="75" grpId="0"/>
      <p:bldP spid="76" grpId="0" animBg="1"/>
      <p:bldP spid="77" grpId="0" animBg="1"/>
      <p:bldP spid="78" grpId="0" animBg="1"/>
      <p:bldP spid="80" grpId="0"/>
      <p:bldP spid="81" grpId="0"/>
      <p:bldP spid="82" grpId="0"/>
      <p:bldP spid="83" grpId="0" animBg="1"/>
      <p:bldP spid="87" grpId="0" animBg="1"/>
      <p:bldP spid="87" grpId="1" animBg="1"/>
      <p:bldP spid="93" grpId="0" animBg="1"/>
      <p:bldP spid="93" grpId="1" animBg="1"/>
      <p:bldP spid="94" grpId="0" animBg="1"/>
      <p:bldP spid="96" grpId="0" animBg="1"/>
      <p:bldP spid="101" grpId="0" animBg="1"/>
      <p:bldP spid="102" grpId="0" animBg="1"/>
      <p:bldP spid="103" grpId="0"/>
      <p:bldP spid="104" grpId="0"/>
      <p:bldP spid="105" grpId="0"/>
      <p:bldP spid="106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800">
            <a:off x="7294788" y="1336597"/>
            <a:ext cx="4456063" cy="2374154"/>
          </a:xfrm>
          <a:prstGeom prst="rect">
            <a:avLst/>
          </a:prstGeom>
        </p:spPr>
      </p:pic>
      <p:sp>
        <p:nvSpPr>
          <p:cNvPr id="31" name="Right Triangle 30"/>
          <p:cNvSpPr/>
          <p:nvPr/>
        </p:nvSpPr>
        <p:spPr>
          <a:xfrm rot="12517958">
            <a:off x="8436625" y="2529027"/>
            <a:ext cx="1573856" cy="2400250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32" name="Right Triangle 31"/>
          <p:cNvSpPr/>
          <p:nvPr/>
        </p:nvSpPr>
        <p:spPr>
          <a:xfrm rot="1738901">
            <a:off x="10980071" y="1210695"/>
            <a:ext cx="1568150" cy="2394759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33" name="Right Triangle 32"/>
          <p:cNvSpPr/>
          <p:nvPr/>
        </p:nvSpPr>
        <p:spPr>
          <a:xfrm rot="1738901" flipH="1">
            <a:off x="9583769" y="467137"/>
            <a:ext cx="1599014" cy="2377302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34" name="Right Triangle 33"/>
          <p:cNvSpPr/>
          <p:nvPr/>
        </p:nvSpPr>
        <p:spPr>
          <a:xfrm rot="12552473" flipH="1">
            <a:off x="9809803" y="3327286"/>
            <a:ext cx="1599014" cy="2377302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752600" y="457200"/>
            <a:ext cx="2743200" cy="58476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রম্বসের বৈশিষ্ট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2400" y="1295400"/>
            <a:ext cx="7620000" cy="107720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pPr marL="457129" indent="-457129">
              <a:buFont typeface="Wingdings" pitchFamily="2" charset="2"/>
              <a:buChar char="v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রম্বসের কর্ণদ্বয় পরস্পরকে সমকোণে সমদ্বিখন্ডিত করে।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4800" y="3733800"/>
            <a:ext cx="7620000" cy="10772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pPr marL="457129" indent="-457129">
              <a:buFont typeface="Wingdings" pitchFamily="2" charset="2"/>
              <a:buChar char="v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রম্বসের কর্ণদ্বয় রম্বসকে চারটি সমকোণী ত্রিভুজে বিভক্ত করে।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46243">
            <a:off x="7419812" y="440737"/>
            <a:ext cx="9067800" cy="2430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1307">
            <a:off x="8126687" y="3619772"/>
            <a:ext cx="9067800" cy="2430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0" y="2590800"/>
            <a:ext cx="5867400" cy="58476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pPr marL="457129" indent="-457129">
              <a:buFont typeface="Wingdings" pitchFamily="2" charset="2"/>
              <a:buChar char="v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রম্বসের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কর্ণদ্বয়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02895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51389E-6 L -0.00138 -0.1013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507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6.94444E-8 L 0.04792 -0.0062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-32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2963E-6 2.5E-6 L -0.00128 0.0807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403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6 4.375E-6 L -0.05578 0.0006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9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66" y="2793999"/>
            <a:ext cx="5874068" cy="2971801"/>
          </a:xfrm>
          <a:prstGeom prst="rect">
            <a:avLst/>
          </a:prstGeom>
        </p:spPr>
      </p:pic>
      <p:sp>
        <p:nvSpPr>
          <p:cNvPr id="5" name="Arc 4"/>
          <p:cNvSpPr/>
          <p:nvPr/>
        </p:nvSpPr>
        <p:spPr>
          <a:xfrm>
            <a:off x="7086600" y="5105400"/>
            <a:ext cx="990600" cy="990600"/>
          </a:xfrm>
          <a:prstGeom prst="arc">
            <a:avLst>
              <a:gd name="adj1" fmla="val 16200000"/>
              <a:gd name="adj2" fmla="val 55266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7848600" y="4876800"/>
                <a:ext cx="685800" cy="477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sz="2000" b="0" i="1" smtClean="0">
                              <a:latin typeface="Cambria Math"/>
                            </a:rPr>
                            <m:t>৭৬</m:t>
                          </m:r>
                        </m:e>
                        <m:sup>
                          <m:r>
                            <a:rPr lang="bn-BD" sz="2000" b="0" i="1" smtClean="0"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4876800"/>
                <a:ext cx="685800" cy="477118"/>
              </a:xfrm>
              <a:prstGeom prst="rect">
                <a:avLst/>
              </a:prstGeom>
              <a:blipFill rotWithShape="1">
                <a:blip r:embed="rId5"/>
                <a:stretch>
                  <a:fillRect l="-893" r="-21429" b="-20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/>
          <p:cNvSpPr/>
          <p:nvPr/>
        </p:nvSpPr>
        <p:spPr>
          <a:xfrm rot="14902425">
            <a:off x="11577678" y="4948278"/>
            <a:ext cx="990600" cy="990600"/>
          </a:xfrm>
          <a:prstGeom prst="arc">
            <a:avLst>
              <a:gd name="adj1" fmla="val 16200000"/>
              <a:gd name="adj2" fmla="val 246594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1049000" y="4800600"/>
                <a:ext cx="685800" cy="477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sz="2000" b="0" i="1" smtClean="0">
                              <a:latin typeface="Cambria Math"/>
                            </a:rPr>
                            <m:t>১০৪</m:t>
                          </m:r>
                        </m:e>
                        <m:sup>
                          <m:r>
                            <a:rPr lang="bn-BD" sz="2000" b="0" i="1" smtClean="0"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0" y="4800600"/>
                <a:ext cx="685800" cy="477118"/>
              </a:xfrm>
              <a:prstGeom prst="rect">
                <a:avLst/>
              </a:prstGeom>
              <a:blipFill rotWithShape="1">
                <a:blip r:embed="rId6"/>
                <a:stretch>
                  <a:fillRect l="-1786" r="-41964" b="-21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70232" y="990598"/>
            <a:ext cx="5874068" cy="2971801"/>
          </a:xfrm>
          <a:prstGeom prst="rect">
            <a:avLst/>
          </a:prstGeom>
        </p:spPr>
      </p:pic>
      <p:sp>
        <p:nvSpPr>
          <p:cNvPr id="2" name="Parallelogram 1"/>
          <p:cNvSpPr/>
          <p:nvPr/>
        </p:nvSpPr>
        <p:spPr>
          <a:xfrm>
            <a:off x="7467600" y="1143000"/>
            <a:ext cx="5715000" cy="4495800"/>
          </a:xfrm>
          <a:prstGeom prst="parallelogram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4948277">
            <a:off x="8245174" y="746426"/>
            <a:ext cx="990600" cy="990600"/>
          </a:xfrm>
          <a:prstGeom prst="arc">
            <a:avLst>
              <a:gd name="adj1" fmla="val 16200000"/>
              <a:gd name="adj2" fmla="val 246594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8763000" y="1600200"/>
                <a:ext cx="685800" cy="477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sz="2000" b="0" i="1" smtClean="0">
                              <a:latin typeface="Cambria Math"/>
                            </a:rPr>
                            <m:t>১০৪</m:t>
                          </m:r>
                        </m:e>
                        <m:sup>
                          <m:r>
                            <a:rPr lang="bn-BD" sz="2000" b="0" i="1" smtClean="0"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0" y="1600200"/>
                <a:ext cx="685800" cy="477118"/>
              </a:xfrm>
              <a:prstGeom prst="rect">
                <a:avLst/>
              </a:prstGeom>
              <a:blipFill rotWithShape="1">
                <a:blip r:embed="rId6"/>
                <a:stretch>
                  <a:fillRect l="-1786" r="-41964" b="-21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/>
          <p:cNvSpPr/>
          <p:nvPr/>
        </p:nvSpPr>
        <p:spPr>
          <a:xfrm rot="10800000">
            <a:off x="12573000" y="685801"/>
            <a:ext cx="990600" cy="990600"/>
          </a:xfrm>
          <a:prstGeom prst="arc">
            <a:avLst>
              <a:gd name="adj1" fmla="val 16200000"/>
              <a:gd name="adj2" fmla="val 18275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2039600" y="1371600"/>
                <a:ext cx="685800" cy="477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sz="2000" b="0" i="1" smtClean="0">
                              <a:latin typeface="Cambria Math"/>
                            </a:rPr>
                            <m:t>৭৬</m:t>
                          </m:r>
                        </m:e>
                        <m:sup>
                          <m:r>
                            <a:rPr lang="bn-BD" sz="2000" b="0" i="1" smtClean="0"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9600" y="1371600"/>
                <a:ext cx="685800" cy="477118"/>
              </a:xfrm>
              <a:prstGeom prst="rect">
                <a:avLst/>
              </a:prstGeom>
              <a:blipFill rotWithShape="1">
                <a:blip r:embed="rId7"/>
                <a:stretch>
                  <a:fillRect r="-20354" b="-20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52400" y="224135"/>
            <a:ext cx="31242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রম্বসের বৈশিষ্ট্য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676400"/>
            <a:ext cx="52578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রম্বসের বিপরীত কোণগুলো পরস্পর সমান।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44562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5.55556E-7 L 0.33334 -0.0017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-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5.55556E-7 L 0.33334 -0.0017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-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6553200"/>
            <a:ext cx="4267200" cy="40009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26" tIns="45713" rIns="91426" bIns="45713" rtlCol="0">
            <a:spAutoFit/>
          </a:bodyPr>
          <a:lstStyle/>
          <a:p>
            <a:r>
              <a:rPr lang="bn-BD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পাঠ্য বইয়ের </a:t>
            </a:r>
            <a:r>
              <a:rPr lang="bn-BD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১০৬ </a:t>
            </a:r>
            <a:r>
              <a:rPr lang="bn-BD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পৃষ্ঠা হতে </a:t>
            </a:r>
            <a:r>
              <a:rPr lang="bn-BD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১০৮ পৃষ্ঠা</a:t>
            </a:r>
            <a:endParaRPr lang="en-US" sz="2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7200" y="228600"/>
            <a:ext cx="4191000" cy="52320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26" tIns="45713" rIns="91426" bIns="45713" rtlCol="0">
            <a:spAutoFit/>
          </a:bodyPr>
          <a:lstStyle/>
          <a:p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 বইয়ের সাথে সংযোগ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7200" y="837434"/>
            <a:ext cx="12344943" cy="5537777"/>
            <a:chOff x="457200" y="837434"/>
            <a:chExt cx="12344943" cy="5537777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4707" b="6441"/>
            <a:stretch/>
          </p:blipFill>
          <p:spPr>
            <a:xfrm>
              <a:off x="457200" y="856484"/>
              <a:ext cx="4353533" cy="551872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733" y="837434"/>
              <a:ext cx="3991532" cy="548716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5400" y="838200"/>
              <a:ext cx="3886743" cy="544906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9341729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133600"/>
            <a:ext cx="11430000" cy="43180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3" name="TextBox 2"/>
          <p:cNvSpPr txBox="1"/>
          <p:nvPr/>
        </p:nvSpPr>
        <p:spPr>
          <a:xfrm>
            <a:off x="304800" y="381000"/>
            <a:ext cx="2133600" cy="58476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8250" y="368581"/>
            <a:ext cx="4019550" cy="58476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ছকটি পূরণ 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54193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482026"/>
            <a:ext cx="5791200" cy="58476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রম্বস ও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বর্গের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মধ্যে পার্থক্য লেখ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00734465"/>
              </p:ext>
            </p:extLst>
          </p:nvPr>
        </p:nvGraphicFramePr>
        <p:xfrm>
          <a:off x="914400" y="1904999"/>
          <a:ext cx="11734800" cy="363855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867400"/>
                <a:gridCol w="5867400"/>
              </a:tblGrid>
              <a:tr h="685801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রম্বস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বর্গ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রম্বসের বিপরীত কোণগুলো পরস্পর সমান।  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১। বর্গের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চারটি কোণই সমান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২।রম্বসের কর্ণদ্বয়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পরস্পর অসমান।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২। বর্গের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কর্ণদ্বয় পরস্পর সমান। 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</a:tr>
              <a:tr h="81915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৩।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সকল রম্বস ই বর্গ নয়।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৩। সকল বর্গই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রম্বস।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534977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0600" y="304800"/>
            <a:ext cx="2667000" cy="58476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2514600"/>
            <a:ext cx="7772400" cy="107720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একটি রম্বস আঁক যার বাহুর দৈর্ঘ্য ৪ সেমি এবং একটি কোণ ৬০ ডিগ্রী।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3733800"/>
            <a:ext cx="7772400" cy="58476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অঙ্কিত চিত্রের ৩টি বৈশিষ্ট লিখ।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86600" y="838200"/>
            <a:ext cx="60885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3" descr="animated-sun-image-084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143000"/>
            <a:ext cx="6019800" cy="502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/>
        </p:nvSpPr>
        <p:spPr>
          <a:xfrm>
            <a:off x="734291" y="765482"/>
            <a:ext cx="4419600" cy="17526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lumMod val="50000"/>
                <a:alpha val="6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600" b="1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734291" y="1375082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0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2057400" y="4114800"/>
            <a:ext cx="8742218" cy="243143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মাসুদ আলম খান</a:t>
            </a:r>
          </a:p>
          <a:p>
            <a:pPr algn="ctr"/>
            <a:r>
              <a:rPr lang="bn-I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algn="ctr"/>
            <a:r>
              <a:rPr lang="bn-I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পশ্চিম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জয়দেবপুর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 বিদ্যালয়</a:t>
            </a:r>
          </a:p>
          <a:p>
            <a:pPr algn="ctr"/>
            <a:r>
              <a:rPr lang="bn-I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গাজিপুর সদর ,গাজীপুর।</a:t>
            </a:r>
          </a:p>
          <a:p>
            <a:pPr algn="ctr"/>
            <a:endPara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59845706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0" y="533400"/>
            <a:ext cx="2581275" cy="335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114816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8600" y="1600200"/>
            <a:ext cx="4895850" cy="4724401"/>
          </a:xfrm>
          <a:prstGeom prst="rect">
            <a:avLst/>
          </a:prstGeom>
          <a:solidFill>
            <a:schemeClr val="bg1"/>
          </a:solidFill>
        </p:spPr>
        <p:txBody>
          <a:bodyPr wrap="square" lIns="91426" tIns="45713" rIns="91426" bIns="45713" rtlCol="0">
            <a:prstTxWarp prst="textPlain">
              <a:avLst/>
            </a:prstTxWarp>
            <a:spAutoFit/>
          </a:bodyPr>
          <a:lstStyle/>
          <a:p>
            <a:r>
              <a:rPr lang="bn-BD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পঞ্চম, </a:t>
            </a:r>
          </a:p>
          <a:p>
            <a:r>
              <a:rPr lang="bn-BD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সাধারণ গণিত 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১০  </a:t>
            </a:r>
          </a:p>
          <a:p>
            <a:r>
              <a:rPr lang="bn-BD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৪৫ মিনিট 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934200" y="533400"/>
            <a:ext cx="0" cy="6324601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6705600" y="1142999"/>
            <a:ext cx="0" cy="4953001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7162800" y="1142999"/>
            <a:ext cx="0" cy="4953001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lc="http://schemas.openxmlformats.org/drawingml/2006/lockedCanvas" xmlns="" xmlns:a14="http://schemas.microsoft.com/office/drawing/2010/main"/>
              </a:ext>
            </a:extLst>
          </a:blip>
          <a:srcRect/>
          <a:stretch/>
        </p:blipFill>
        <p:spPr>
          <a:xfrm>
            <a:off x="1600200" y="1447800"/>
            <a:ext cx="3886200" cy="4884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0" y="13716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1143000" y="2819399"/>
            <a:ext cx="11582400" cy="3200401"/>
          </a:xfrm>
          <a:prstGeom prst="bevel">
            <a:avLst/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marL="342846" indent="-342846">
              <a:buFont typeface="Wingdings" pitchFamily="2" charset="2"/>
              <a:buChar char="v"/>
            </a:pPr>
            <a:r>
              <a:rPr lang="bn-BD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২৯.১.১ </a:t>
            </a:r>
            <a:r>
              <a:rPr lang="bn-BD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রম্বস আকৃতি </a:t>
            </a:r>
            <a:r>
              <a:rPr lang="bn-BD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অনুসারে পৃথক পৃথক ভাবে সাজাতে পারবে। </a:t>
            </a:r>
          </a:p>
          <a:p>
            <a:pPr marL="342846" indent="-342846">
              <a:buFont typeface="Wingdings" pitchFamily="2" charset="2"/>
              <a:buChar char="v"/>
            </a:pPr>
            <a:r>
              <a:rPr lang="bn-BD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২৯.২.১ </a:t>
            </a:r>
            <a:r>
              <a:rPr lang="bn-BD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রম্বস </a:t>
            </a:r>
            <a:r>
              <a:rPr lang="bn-BD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আঁকতে পারবে। </a:t>
            </a:r>
          </a:p>
          <a:p>
            <a:pPr marL="342846" indent="-342846">
              <a:buFont typeface="Wingdings" pitchFamily="2" charset="2"/>
              <a:buChar char="v"/>
            </a:pPr>
            <a:r>
              <a:rPr lang="bn-BD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২৯.৩.১ </a:t>
            </a:r>
            <a:r>
              <a:rPr lang="bn-BD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রম্বস বৈশিষ্ট </a:t>
            </a:r>
            <a:r>
              <a:rPr lang="bn-BD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সম্পর্কে জানবে এবং এদের পার্থক্য চিহ্নিত করতে পারবে। 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7-Point Star 5"/>
          <p:cNvSpPr/>
          <p:nvPr/>
        </p:nvSpPr>
        <p:spPr>
          <a:xfrm>
            <a:off x="5638800" y="685800"/>
            <a:ext cx="2895600" cy="1981200"/>
          </a:xfrm>
          <a:prstGeom prst="star7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72200" y="14478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8268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966" y="64008"/>
            <a:ext cx="10972800" cy="7203321"/>
          </a:xfrm>
          <a:prstGeom prst="rect">
            <a:avLst/>
          </a:prstGeom>
        </p:spPr>
      </p:pic>
      <p:sp>
        <p:nvSpPr>
          <p:cNvPr id="31" name="Isosceles Triangle 3"/>
          <p:cNvSpPr/>
          <p:nvPr/>
        </p:nvSpPr>
        <p:spPr>
          <a:xfrm>
            <a:off x="6234566" y="1300697"/>
            <a:ext cx="2422161" cy="1459043"/>
          </a:xfrm>
          <a:custGeom>
            <a:avLst/>
            <a:gdLst>
              <a:gd name="connsiteX0" fmla="*/ 0 w 2362200"/>
              <a:gd name="connsiteY0" fmla="*/ 1219200 h 1219200"/>
              <a:gd name="connsiteX1" fmla="*/ 1136124 w 2362200"/>
              <a:gd name="connsiteY1" fmla="*/ 0 h 1219200"/>
              <a:gd name="connsiteX2" fmla="*/ 2362200 w 2362200"/>
              <a:gd name="connsiteY2" fmla="*/ 1219200 h 1219200"/>
              <a:gd name="connsiteX3" fmla="*/ 0 w 2362200"/>
              <a:gd name="connsiteY3" fmla="*/ 1219200 h 1219200"/>
              <a:gd name="connsiteX0" fmla="*/ 0 w 2422161"/>
              <a:gd name="connsiteY0" fmla="*/ 1219200 h 1324131"/>
              <a:gd name="connsiteX1" fmla="*/ 1136124 w 2422161"/>
              <a:gd name="connsiteY1" fmla="*/ 0 h 1324131"/>
              <a:gd name="connsiteX2" fmla="*/ 2422161 w 2422161"/>
              <a:gd name="connsiteY2" fmla="*/ 1324131 h 1324131"/>
              <a:gd name="connsiteX3" fmla="*/ 0 w 2422161"/>
              <a:gd name="connsiteY3" fmla="*/ 1219200 h 1324131"/>
              <a:gd name="connsiteX0" fmla="*/ 0 w 2422161"/>
              <a:gd name="connsiteY0" fmla="*/ 1354112 h 1459043"/>
              <a:gd name="connsiteX1" fmla="*/ 1136124 w 2422161"/>
              <a:gd name="connsiteY1" fmla="*/ 0 h 1459043"/>
              <a:gd name="connsiteX2" fmla="*/ 2422161 w 2422161"/>
              <a:gd name="connsiteY2" fmla="*/ 1459043 h 1459043"/>
              <a:gd name="connsiteX3" fmla="*/ 0 w 2422161"/>
              <a:gd name="connsiteY3" fmla="*/ 1354112 h 145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2161" h="1459043">
                <a:moveTo>
                  <a:pt x="0" y="1354112"/>
                </a:moveTo>
                <a:lnTo>
                  <a:pt x="1136124" y="0"/>
                </a:lnTo>
                <a:lnTo>
                  <a:pt x="2422161" y="1459043"/>
                </a:lnTo>
                <a:lnTo>
                  <a:pt x="0" y="1354112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>
            <a:defPPr>
              <a:defRPr lang="en-US"/>
            </a:defPPr>
            <a:lvl1pPr marL="0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075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0151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02274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03033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03791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0454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05307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0606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767966" y="2959609"/>
            <a:ext cx="1143000" cy="1066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>
            <a:defPPr>
              <a:defRPr lang="en-US"/>
            </a:defPPr>
            <a:lvl1pPr marL="0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075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0151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02274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03033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03791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0454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05307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0606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9053966" y="3493008"/>
            <a:ext cx="685800" cy="9906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>
            <a:defPPr>
              <a:defRPr lang="en-US"/>
            </a:defPPr>
            <a:lvl1pPr marL="0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075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0151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02274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03033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03791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0454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05307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0606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825366" y="5398008"/>
            <a:ext cx="2743200" cy="13289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>
            <a:defPPr>
              <a:defRPr lang="en-US"/>
            </a:defPPr>
            <a:lvl1pPr marL="0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075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0151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02274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03033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03791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0454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05307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0606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TextBox 5"/>
          <p:cNvSpPr txBox="1"/>
          <p:nvPr/>
        </p:nvSpPr>
        <p:spPr>
          <a:xfrm rot="20330261">
            <a:off x="89952" y="1152765"/>
            <a:ext cx="4416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 </a:t>
            </a:r>
            <a:endParaRPr lang="en-US" sz="28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96108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37"/>
            <a:ext cx="7620000" cy="7264963"/>
          </a:xfrm>
          <a:prstGeom prst="rect">
            <a:avLst/>
          </a:prstGeom>
        </p:spPr>
      </p:pic>
      <p:sp>
        <p:nvSpPr>
          <p:cNvPr id="3" name="Parallelogram 2"/>
          <p:cNvSpPr/>
          <p:nvPr/>
        </p:nvSpPr>
        <p:spPr>
          <a:xfrm>
            <a:off x="257175" y="4953001"/>
            <a:ext cx="3581400" cy="1676400"/>
          </a:xfrm>
          <a:prstGeom prst="parallelogram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>
            <a:defPPr>
              <a:defRPr lang="en-US"/>
            </a:defPPr>
            <a:lvl1pPr marL="0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075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0151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02274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03033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03791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0454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05307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0606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>
            <a:off x="4267200" y="1300698"/>
            <a:ext cx="2653166" cy="1874720"/>
          </a:xfrm>
          <a:prstGeom prst="parallelogram">
            <a:avLst>
              <a:gd name="adj" fmla="val 28871"/>
            </a:avLst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>
            <a:defPPr>
              <a:defRPr lang="en-US"/>
            </a:defPPr>
            <a:lvl1pPr marL="0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075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0151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02274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03033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03791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0454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05307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0606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Parallelogram 13"/>
          <p:cNvSpPr/>
          <p:nvPr/>
        </p:nvSpPr>
        <p:spPr>
          <a:xfrm>
            <a:off x="8474846" y="457200"/>
            <a:ext cx="2802754" cy="1447799"/>
          </a:xfrm>
          <a:custGeom>
            <a:avLst/>
            <a:gdLst>
              <a:gd name="connsiteX0" fmla="*/ 0 w 1905000"/>
              <a:gd name="connsiteY0" fmla="*/ 1008088 h 1008088"/>
              <a:gd name="connsiteX1" fmla="*/ 252022 w 1905000"/>
              <a:gd name="connsiteY1" fmla="*/ 0 h 1008088"/>
              <a:gd name="connsiteX2" fmla="*/ 1905000 w 1905000"/>
              <a:gd name="connsiteY2" fmla="*/ 0 h 1008088"/>
              <a:gd name="connsiteX3" fmla="*/ 1652978 w 1905000"/>
              <a:gd name="connsiteY3" fmla="*/ 1008088 h 1008088"/>
              <a:gd name="connsiteX4" fmla="*/ 0 w 1905000"/>
              <a:gd name="connsiteY4" fmla="*/ 1008088 h 1008088"/>
              <a:gd name="connsiteX0" fmla="*/ 0 w 2468880"/>
              <a:gd name="connsiteY0" fmla="*/ 1251928 h 1251928"/>
              <a:gd name="connsiteX1" fmla="*/ 815902 w 2468880"/>
              <a:gd name="connsiteY1" fmla="*/ 0 h 1251928"/>
              <a:gd name="connsiteX2" fmla="*/ 2468880 w 2468880"/>
              <a:gd name="connsiteY2" fmla="*/ 0 h 1251928"/>
              <a:gd name="connsiteX3" fmla="*/ 2216858 w 2468880"/>
              <a:gd name="connsiteY3" fmla="*/ 1008088 h 1251928"/>
              <a:gd name="connsiteX4" fmla="*/ 0 w 2468880"/>
              <a:gd name="connsiteY4" fmla="*/ 1251928 h 1251928"/>
              <a:gd name="connsiteX0" fmla="*/ 0 w 2468880"/>
              <a:gd name="connsiteY0" fmla="*/ 1251928 h 1251928"/>
              <a:gd name="connsiteX1" fmla="*/ 815902 w 2468880"/>
              <a:gd name="connsiteY1" fmla="*/ 0 h 1251928"/>
              <a:gd name="connsiteX2" fmla="*/ 2468880 w 2468880"/>
              <a:gd name="connsiteY2" fmla="*/ 0 h 1251928"/>
              <a:gd name="connsiteX3" fmla="*/ 1942538 w 2468880"/>
              <a:gd name="connsiteY3" fmla="*/ 1099528 h 1251928"/>
              <a:gd name="connsiteX4" fmla="*/ 0 w 2468880"/>
              <a:gd name="connsiteY4" fmla="*/ 1251928 h 1251928"/>
              <a:gd name="connsiteX0" fmla="*/ 0 w 2468880"/>
              <a:gd name="connsiteY0" fmla="*/ 1251928 h 1282408"/>
              <a:gd name="connsiteX1" fmla="*/ 815902 w 2468880"/>
              <a:gd name="connsiteY1" fmla="*/ 0 h 1282408"/>
              <a:gd name="connsiteX2" fmla="*/ 2468880 w 2468880"/>
              <a:gd name="connsiteY2" fmla="*/ 0 h 1282408"/>
              <a:gd name="connsiteX3" fmla="*/ 1759658 w 2468880"/>
              <a:gd name="connsiteY3" fmla="*/ 1282408 h 1282408"/>
              <a:gd name="connsiteX4" fmla="*/ 0 w 2468880"/>
              <a:gd name="connsiteY4" fmla="*/ 1251928 h 1282408"/>
              <a:gd name="connsiteX0" fmla="*/ 0 w 2529840"/>
              <a:gd name="connsiteY0" fmla="*/ 1251928 h 1282408"/>
              <a:gd name="connsiteX1" fmla="*/ 815902 w 2529840"/>
              <a:gd name="connsiteY1" fmla="*/ 0 h 1282408"/>
              <a:gd name="connsiteX2" fmla="*/ 2529840 w 2529840"/>
              <a:gd name="connsiteY2" fmla="*/ 30480 h 1282408"/>
              <a:gd name="connsiteX3" fmla="*/ 1759658 w 2529840"/>
              <a:gd name="connsiteY3" fmla="*/ 1282408 h 1282408"/>
              <a:gd name="connsiteX4" fmla="*/ 0 w 2529840"/>
              <a:gd name="connsiteY4" fmla="*/ 1251928 h 128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9840" h="1282408">
                <a:moveTo>
                  <a:pt x="0" y="1251928"/>
                </a:moveTo>
                <a:lnTo>
                  <a:pt x="815902" y="0"/>
                </a:lnTo>
                <a:lnTo>
                  <a:pt x="2529840" y="30480"/>
                </a:lnTo>
                <a:lnTo>
                  <a:pt x="1759658" y="1282408"/>
                </a:lnTo>
                <a:lnTo>
                  <a:pt x="0" y="1251928"/>
                </a:lnTo>
                <a:close/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>
            <a:defPPr>
              <a:defRPr lang="en-US"/>
            </a:defPPr>
            <a:lvl1pPr marL="0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075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0151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02274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03033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03791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0454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05307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0606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" name="Parallelogram 13"/>
          <p:cNvSpPr/>
          <p:nvPr/>
        </p:nvSpPr>
        <p:spPr>
          <a:xfrm rot="4047657">
            <a:off x="9768093" y="3935204"/>
            <a:ext cx="2584607" cy="2809493"/>
          </a:xfrm>
          <a:custGeom>
            <a:avLst/>
            <a:gdLst>
              <a:gd name="connsiteX0" fmla="*/ 0 w 1905000"/>
              <a:gd name="connsiteY0" fmla="*/ 1008088 h 1008088"/>
              <a:gd name="connsiteX1" fmla="*/ 252022 w 1905000"/>
              <a:gd name="connsiteY1" fmla="*/ 0 h 1008088"/>
              <a:gd name="connsiteX2" fmla="*/ 1905000 w 1905000"/>
              <a:gd name="connsiteY2" fmla="*/ 0 h 1008088"/>
              <a:gd name="connsiteX3" fmla="*/ 1652978 w 1905000"/>
              <a:gd name="connsiteY3" fmla="*/ 1008088 h 1008088"/>
              <a:gd name="connsiteX4" fmla="*/ 0 w 1905000"/>
              <a:gd name="connsiteY4" fmla="*/ 1008088 h 1008088"/>
              <a:gd name="connsiteX0" fmla="*/ 0 w 2468880"/>
              <a:gd name="connsiteY0" fmla="*/ 1251928 h 1251928"/>
              <a:gd name="connsiteX1" fmla="*/ 815902 w 2468880"/>
              <a:gd name="connsiteY1" fmla="*/ 0 h 1251928"/>
              <a:gd name="connsiteX2" fmla="*/ 2468880 w 2468880"/>
              <a:gd name="connsiteY2" fmla="*/ 0 h 1251928"/>
              <a:gd name="connsiteX3" fmla="*/ 2216858 w 2468880"/>
              <a:gd name="connsiteY3" fmla="*/ 1008088 h 1251928"/>
              <a:gd name="connsiteX4" fmla="*/ 0 w 2468880"/>
              <a:gd name="connsiteY4" fmla="*/ 1251928 h 1251928"/>
              <a:gd name="connsiteX0" fmla="*/ 0 w 2468880"/>
              <a:gd name="connsiteY0" fmla="*/ 1251928 h 1251928"/>
              <a:gd name="connsiteX1" fmla="*/ 815902 w 2468880"/>
              <a:gd name="connsiteY1" fmla="*/ 0 h 1251928"/>
              <a:gd name="connsiteX2" fmla="*/ 2468880 w 2468880"/>
              <a:gd name="connsiteY2" fmla="*/ 0 h 1251928"/>
              <a:gd name="connsiteX3" fmla="*/ 1942538 w 2468880"/>
              <a:gd name="connsiteY3" fmla="*/ 1099528 h 1251928"/>
              <a:gd name="connsiteX4" fmla="*/ 0 w 2468880"/>
              <a:gd name="connsiteY4" fmla="*/ 1251928 h 1251928"/>
              <a:gd name="connsiteX0" fmla="*/ 0 w 2468880"/>
              <a:gd name="connsiteY0" fmla="*/ 1251928 h 1282408"/>
              <a:gd name="connsiteX1" fmla="*/ 815902 w 2468880"/>
              <a:gd name="connsiteY1" fmla="*/ 0 h 1282408"/>
              <a:gd name="connsiteX2" fmla="*/ 2468880 w 2468880"/>
              <a:gd name="connsiteY2" fmla="*/ 0 h 1282408"/>
              <a:gd name="connsiteX3" fmla="*/ 1759658 w 2468880"/>
              <a:gd name="connsiteY3" fmla="*/ 1282408 h 1282408"/>
              <a:gd name="connsiteX4" fmla="*/ 0 w 2468880"/>
              <a:gd name="connsiteY4" fmla="*/ 1251928 h 1282408"/>
              <a:gd name="connsiteX0" fmla="*/ 0 w 2529840"/>
              <a:gd name="connsiteY0" fmla="*/ 1251928 h 1282408"/>
              <a:gd name="connsiteX1" fmla="*/ 815902 w 2529840"/>
              <a:gd name="connsiteY1" fmla="*/ 0 h 1282408"/>
              <a:gd name="connsiteX2" fmla="*/ 2529840 w 2529840"/>
              <a:gd name="connsiteY2" fmla="*/ 30480 h 1282408"/>
              <a:gd name="connsiteX3" fmla="*/ 1759658 w 2529840"/>
              <a:gd name="connsiteY3" fmla="*/ 1282408 h 1282408"/>
              <a:gd name="connsiteX4" fmla="*/ 0 w 2529840"/>
              <a:gd name="connsiteY4" fmla="*/ 1251928 h 1282408"/>
              <a:gd name="connsiteX0" fmla="*/ 0 w 2529840"/>
              <a:gd name="connsiteY0" fmla="*/ 1377515 h 1407995"/>
              <a:gd name="connsiteX1" fmla="*/ 1148432 w 2529840"/>
              <a:gd name="connsiteY1" fmla="*/ 0 h 1407995"/>
              <a:gd name="connsiteX2" fmla="*/ 2529840 w 2529840"/>
              <a:gd name="connsiteY2" fmla="*/ 156067 h 1407995"/>
              <a:gd name="connsiteX3" fmla="*/ 1759658 w 2529840"/>
              <a:gd name="connsiteY3" fmla="*/ 1407995 h 1407995"/>
              <a:gd name="connsiteX4" fmla="*/ 0 w 2529840"/>
              <a:gd name="connsiteY4" fmla="*/ 1377515 h 1407995"/>
              <a:gd name="connsiteX0" fmla="*/ 0 w 2529840"/>
              <a:gd name="connsiteY0" fmla="*/ 1377515 h 1513604"/>
              <a:gd name="connsiteX1" fmla="*/ 1148432 w 2529840"/>
              <a:gd name="connsiteY1" fmla="*/ 0 h 1513604"/>
              <a:gd name="connsiteX2" fmla="*/ 2529840 w 2529840"/>
              <a:gd name="connsiteY2" fmla="*/ 156067 h 1513604"/>
              <a:gd name="connsiteX3" fmla="*/ 1598389 w 2529840"/>
              <a:gd name="connsiteY3" fmla="*/ 1513604 h 1513604"/>
              <a:gd name="connsiteX4" fmla="*/ 0 w 2529840"/>
              <a:gd name="connsiteY4" fmla="*/ 1377515 h 1513604"/>
              <a:gd name="connsiteX0" fmla="*/ 0 w 2631882"/>
              <a:gd name="connsiteY0" fmla="*/ 1377515 h 1513604"/>
              <a:gd name="connsiteX1" fmla="*/ 1148432 w 2631882"/>
              <a:gd name="connsiteY1" fmla="*/ 0 h 1513604"/>
              <a:gd name="connsiteX2" fmla="*/ 2631882 w 2631882"/>
              <a:gd name="connsiteY2" fmla="*/ 100765 h 1513604"/>
              <a:gd name="connsiteX3" fmla="*/ 1598389 w 2631882"/>
              <a:gd name="connsiteY3" fmla="*/ 1513604 h 1513604"/>
              <a:gd name="connsiteX4" fmla="*/ 0 w 2631882"/>
              <a:gd name="connsiteY4" fmla="*/ 1377515 h 1513604"/>
              <a:gd name="connsiteX0" fmla="*/ 0 w 2679692"/>
              <a:gd name="connsiteY0" fmla="*/ 1377515 h 1513604"/>
              <a:gd name="connsiteX1" fmla="*/ 1148432 w 2679692"/>
              <a:gd name="connsiteY1" fmla="*/ 0 h 1513604"/>
              <a:gd name="connsiteX2" fmla="*/ 2679692 w 2679692"/>
              <a:gd name="connsiteY2" fmla="*/ 138585 h 1513604"/>
              <a:gd name="connsiteX3" fmla="*/ 1598389 w 2679692"/>
              <a:gd name="connsiteY3" fmla="*/ 1513604 h 1513604"/>
              <a:gd name="connsiteX4" fmla="*/ 0 w 2679692"/>
              <a:gd name="connsiteY4" fmla="*/ 1377515 h 1513604"/>
              <a:gd name="connsiteX0" fmla="*/ 0 w 2622962"/>
              <a:gd name="connsiteY0" fmla="*/ 1305801 h 1513604"/>
              <a:gd name="connsiteX1" fmla="*/ 1091702 w 2622962"/>
              <a:gd name="connsiteY1" fmla="*/ 0 h 1513604"/>
              <a:gd name="connsiteX2" fmla="*/ 2622962 w 2622962"/>
              <a:gd name="connsiteY2" fmla="*/ 138585 h 1513604"/>
              <a:gd name="connsiteX3" fmla="*/ 1541659 w 2622962"/>
              <a:gd name="connsiteY3" fmla="*/ 1513604 h 1513604"/>
              <a:gd name="connsiteX4" fmla="*/ 0 w 2622962"/>
              <a:gd name="connsiteY4" fmla="*/ 1305801 h 1513604"/>
              <a:gd name="connsiteX0" fmla="*/ 0 w 2584607"/>
              <a:gd name="connsiteY0" fmla="*/ 1355575 h 1513604"/>
              <a:gd name="connsiteX1" fmla="*/ 1053347 w 2584607"/>
              <a:gd name="connsiteY1" fmla="*/ 0 h 1513604"/>
              <a:gd name="connsiteX2" fmla="*/ 2584607 w 2584607"/>
              <a:gd name="connsiteY2" fmla="*/ 138585 h 1513604"/>
              <a:gd name="connsiteX3" fmla="*/ 1503304 w 2584607"/>
              <a:gd name="connsiteY3" fmla="*/ 1513604 h 1513604"/>
              <a:gd name="connsiteX4" fmla="*/ 0 w 2584607"/>
              <a:gd name="connsiteY4" fmla="*/ 1355575 h 151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4607" h="1513604">
                <a:moveTo>
                  <a:pt x="0" y="1355575"/>
                </a:moveTo>
                <a:lnTo>
                  <a:pt x="1053347" y="0"/>
                </a:lnTo>
                <a:lnTo>
                  <a:pt x="2584607" y="138585"/>
                </a:lnTo>
                <a:lnTo>
                  <a:pt x="1503304" y="1513604"/>
                </a:lnTo>
                <a:lnTo>
                  <a:pt x="0" y="1355575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>
            <a:defPPr>
              <a:defRPr lang="en-US"/>
            </a:defPPr>
            <a:lvl1pPr marL="0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075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0151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02274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03033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03791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0454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05307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0606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TextBox 5"/>
          <p:cNvSpPr txBox="1"/>
          <p:nvPr/>
        </p:nvSpPr>
        <p:spPr>
          <a:xfrm rot="20330261">
            <a:off x="-54493" y="779639"/>
            <a:ext cx="4416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 </a:t>
            </a:r>
            <a:endParaRPr lang="en-US" sz="28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6" grpId="1" animBg="1"/>
      <p:bldP spid="8" grpId="0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677400" y="1371600"/>
            <a:ext cx="1828800" cy="190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5562600" y="990600"/>
            <a:ext cx="2895600" cy="2514600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/>
          <p:cNvSpPr/>
          <p:nvPr/>
        </p:nvSpPr>
        <p:spPr>
          <a:xfrm>
            <a:off x="3962400" y="4419600"/>
            <a:ext cx="2819400" cy="2133600"/>
          </a:xfrm>
          <a:prstGeom prst="parallelogra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5"/>
          <p:cNvSpPr txBox="1"/>
          <p:nvPr/>
        </p:nvSpPr>
        <p:spPr>
          <a:xfrm rot="20330261">
            <a:off x="89952" y="1152765"/>
            <a:ext cx="4416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 </a:t>
            </a:r>
            <a:endParaRPr lang="en-US" sz="28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6019800" y="1752600"/>
            <a:ext cx="1066800" cy="12954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3" name="Cube 2"/>
          <p:cNvSpPr/>
          <p:nvPr/>
        </p:nvSpPr>
        <p:spPr>
          <a:xfrm>
            <a:off x="3886200" y="533400"/>
            <a:ext cx="5181600" cy="1219200"/>
          </a:xfrm>
          <a:prstGeom prst="cube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Card 3"/>
          <p:cNvSpPr/>
          <p:nvPr/>
        </p:nvSpPr>
        <p:spPr>
          <a:xfrm>
            <a:off x="2286000" y="3352800"/>
            <a:ext cx="8686800" cy="3352800"/>
          </a:xfrm>
          <a:prstGeom prst="flowChartPunchedCard">
            <a:avLst/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26" tIns="45713" rIns="91426" bIns="45713" rtlCol="0" anchor="ctr">
            <a:prstTxWarp prst="textPlain">
              <a:avLst/>
            </a:prstTxWarp>
          </a:bodyPr>
          <a:lstStyle/>
          <a:p>
            <a:pPr algn="ctr"/>
            <a:r>
              <a:rPr lang="bn-BD" sz="49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জামিতিক আকৃতি </a:t>
            </a:r>
            <a:r>
              <a:rPr lang="bn-BD" sz="49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(রম্বস </a:t>
            </a:r>
            <a:r>
              <a:rPr lang="bn-BD" sz="49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49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15388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5400000">
            <a:off x="914401" y="1981200"/>
            <a:ext cx="1143001" cy="2362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2057400"/>
            <a:ext cx="1143000" cy="236220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17661424">
            <a:off x="3864372" y="1884045"/>
            <a:ext cx="1143001" cy="2362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115800" y="2133600"/>
            <a:ext cx="1143000" cy="236220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8200" y="2057400"/>
            <a:ext cx="1143000" cy="236220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81800" y="2209800"/>
            <a:ext cx="1143000" cy="236220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3665109">
            <a:off x="6882563" y="2167909"/>
            <a:ext cx="1141313" cy="2362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18" name="Rectangle 10"/>
          <p:cNvSpPr/>
          <p:nvPr/>
        </p:nvSpPr>
        <p:spPr>
          <a:xfrm rot="14501093">
            <a:off x="6723035" y="2440019"/>
            <a:ext cx="1174857" cy="1952931"/>
          </a:xfrm>
          <a:custGeom>
            <a:avLst/>
            <a:gdLst>
              <a:gd name="connsiteX0" fmla="*/ 0 w 1143000"/>
              <a:gd name="connsiteY0" fmla="*/ 0 h 1143001"/>
              <a:gd name="connsiteX1" fmla="*/ 1143000 w 1143000"/>
              <a:gd name="connsiteY1" fmla="*/ 0 h 1143001"/>
              <a:gd name="connsiteX2" fmla="*/ 1143000 w 1143000"/>
              <a:gd name="connsiteY2" fmla="*/ 1143001 h 1143001"/>
              <a:gd name="connsiteX3" fmla="*/ 0 w 1143000"/>
              <a:gd name="connsiteY3" fmla="*/ 1143001 h 1143001"/>
              <a:gd name="connsiteX4" fmla="*/ 0 w 1143000"/>
              <a:gd name="connsiteY4" fmla="*/ 0 h 1143001"/>
              <a:gd name="connsiteX0" fmla="*/ 0 w 1143000"/>
              <a:gd name="connsiteY0" fmla="*/ 281838 h 1424839"/>
              <a:gd name="connsiteX1" fmla="*/ 1115277 w 1143000"/>
              <a:gd name="connsiteY1" fmla="*/ 0 h 1424839"/>
              <a:gd name="connsiteX2" fmla="*/ 1143000 w 1143000"/>
              <a:gd name="connsiteY2" fmla="*/ 1424839 h 1424839"/>
              <a:gd name="connsiteX3" fmla="*/ 0 w 1143000"/>
              <a:gd name="connsiteY3" fmla="*/ 1424839 h 1424839"/>
              <a:gd name="connsiteX4" fmla="*/ 0 w 1143000"/>
              <a:gd name="connsiteY4" fmla="*/ 281838 h 1424839"/>
              <a:gd name="connsiteX0" fmla="*/ 0 w 1160969"/>
              <a:gd name="connsiteY0" fmla="*/ 511515 h 1424839"/>
              <a:gd name="connsiteX1" fmla="*/ 1133246 w 1160969"/>
              <a:gd name="connsiteY1" fmla="*/ 0 h 1424839"/>
              <a:gd name="connsiteX2" fmla="*/ 1160969 w 1160969"/>
              <a:gd name="connsiteY2" fmla="*/ 1424839 h 1424839"/>
              <a:gd name="connsiteX3" fmla="*/ 17969 w 1160969"/>
              <a:gd name="connsiteY3" fmla="*/ 1424839 h 1424839"/>
              <a:gd name="connsiteX4" fmla="*/ 0 w 1160969"/>
              <a:gd name="connsiteY4" fmla="*/ 511515 h 1424839"/>
              <a:gd name="connsiteX0" fmla="*/ 0 w 1160969"/>
              <a:gd name="connsiteY0" fmla="*/ 511515 h 1812181"/>
              <a:gd name="connsiteX1" fmla="*/ 1133246 w 1160969"/>
              <a:gd name="connsiteY1" fmla="*/ 0 h 1812181"/>
              <a:gd name="connsiteX2" fmla="*/ 1160969 w 1160969"/>
              <a:gd name="connsiteY2" fmla="*/ 1424839 h 1812181"/>
              <a:gd name="connsiteX3" fmla="*/ 701 w 1160969"/>
              <a:gd name="connsiteY3" fmla="*/ 1812181 h 1812181"/>
              <a:gd name="connsiteX4" fmla="*/ 0 w 1160969"/>
              <a:gd name="connsiteY4" fmla="*/ 511515 h 1812181"/>
              <a:gd name="connsiteX0" fmla="*/ 0 w 1133246"/>
              <a:gd name="connsiteY0" fmla="*/ 511515 h 1812181"/>
              <a:gd name="connsiteX1" fmla="*/ 1133246 w 1133246"/>
              <a:gd name="connsiteY1" fmla="*/ 0 h 1812181"/>
              <a:gd name="connsiteX2" fmla="*/ 1044228 w 1133246"/>
              <a:gd name="connsiteY2" fmla="*/ 1311422 h 1812181"/>
              <a:gd name="connsiteX3" fmla="*/ 701 w 1133246"/>
              <a:gd name="connsiteY3" fmla="*/ 1812181 h 1812181"/>
              <a:gd name="connsiteX4" fmla="*/ 0 w 1133246"/>
              <a:gd name="connsiteY4" fmla="*/ 511515 h 1812181"/>
              <a:gd name="connsiteX0" fmla="*/ 0 w 1134910"/>
              <a:gd name="connsiteY0" fmla="*/ 511515 h 1812181"/>
              <a:gd name="connsiteX1" fmla="*/ 1133246 w 1134910"/>
              <a:gd name="connsiteY1" fmla="*/ 0 h 1812181"/>
              <a:gd name="connsiteX2" fmla="*/ 1134910 w 1134910"/>
              <a:gd name="connsiteY2" fmla="*/ 1258079 h 1812181"/>
              <a:gd name="connsiteX3" fmla="*/ 701 w 1134910"/>
              <a:gd name="connsiteY3" fmla="*/ 1812181 h 1812181"/>
              <a:gd name="connsiteX4" fmla="*/ 0 w 1134910"/>
              <a:gd name="connsiteY4" fmla="*/ 511515 h 1812181"/>
              <a:gd name="connsiteX0" fmla="*/ 0 w 1172037"/>
              <a:gd name="connsiteY0" fmla="*/ 0 h 2456720"/>
              <a:gd name="connsiteX1" fmla="*/ 1170373 w 1172037"/>
              <a:gd name="connsiteY1" fmla="*/ 644539 h 2456720"/>
              <a:gd name="connsiteX2" fmla="*/ 1172037 w 1172037"/>
              <a:gd name="connsiteY2" fmla="*/ 1902618 h 2456720"/>
              <a:gd name="connsiteX3" fmla="*/ 37828 w 1172037"/>
              <a:gd name="connsiteY3" fmla="*/ 2456720 h 2456720"/>
              <a:gd name="connsiteX4" fmla="*/ 0 w 1172037"/>
              <a:gd name="connsiteY4" fmla="*/ 0 h 2456720"/>
              <a:gd name="connsiteX0" fmla="*/ 4475 w 1176512"/>
              <a:gd name="connsiteY0" fmla="*/ 0 h 1902618"/>
              <a:gd name="connsiteX1" fmla="*/ 1174848 w 1176512"/>
              <a:gd name="connsiteY1" fmla="*/ 644539 h 1902618"/>
              <a:gd name="connsiteX2" fmla="*/ 1176512 w 1176512"/>
              <a:gd name="connsiteY2" fmla="*/ 1902618 h 1902618"/>
              <a:gd name="connsiteX3" fmla="*/ 8 w 1176512"/>
              <a:gd name="connsiteY3" fmla="*/ 1330340 h 1902618"/>
              <a:gd name="connsiteX4" fmla="*/ 4475 w 1176512"/>
              <a:gd name="connsiteY4" fmla="*/ 0 h 1902618"/>
              <a:gd name="connsiteX0" fmla="*/ 4475 w 1204885"/>
              <a:gd name="connsiteY0" fmla="*/ 0 h 1950364"/>
              <a:gd name="connsiteX1" fmla="*/ 1174848 w 1204885"/>
              <a:gd name="connsiteY1" fmla="*/ 644539 h 1950364"/>
              <a:gd name="connsiteX2" fmla="*/ 1204885 w 1204885"/>
              <a:gd name="connsiteY2" fmla="*/ 1950364 h 1950364"/>
              <a:gd name="connsiteX3" fmla="*/ 8 w 1204885"/>
              <a:gd name="connsiteY3" fmla="*/ 1330340 h 1950364"/>
              <a:gd name="connsiteX4" fmla="*/ 4475 w 1204885"/>
              <a:gd name="connsiteY4" fmla="*/ 0 h 1950364"/>
              <a:gd name="connsiteX0" fmla="*/ 4475 w 1174856"/>
              <a:gd name="connsiteY0" fmla="*/ 0 h 1952931"/>
              <a:gd name="connsiteX1" fmla="*/ 1174848 w 1174856"/>
              <a:gd name="connsiteY1" fmla="*/ 644539 h 1952931"/>
              <a:gd name="connsiteX2" fmla="*/ 1149404 w 1174856"/>
              <a:gd name="connsiteY2" fmla="*/ 1952931 h 1952931"/>
              <a:gd name="connsiteX3" fmla="*/ 8 w 1174856"/>
              <a:gd name="connsiteY3" fmla="*/ 1330340 h 1952931"/>
              <a:gd name="connsiteX4" fmla="*/ 4475 w 1174856"/>
              <a:gd name="connsiteY4" fmla="*/ 0 h 195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856" h="1952931">
                <a:moveTo>
                  <a:pt x="4475" y="0"/>
                </a:moveTo>
                <a:lnTo>
                  <a:pt x="1174848" y="644539"/>
                </a:lnTo>
                <a:cubicBezTo>
                  <a:pt x="1175403" y="1063899"/>
                  <a:pt x="1148849" y="1533571"/>
                  <a:pt x="1149404" y="1952931"/>
                </a:cubicBezTo>
                <a:lnTo>
                  <a:pt x="8" y="1330340"/>
                </a:lnTo>
                <a:cubicBezTo>
                  <a:pt x="-226" y="896785"/>
                  <a:pt x="4709" y="433555"/>
                  <a:pt x="4475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38200" y="2588582"/>
            <a:ext cx="1143000" cy="114300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17" name="Rectangle 10"/>
          <p:cNvSpPr/>
          <p:nvPr/>
        </p:nvSpPr>
        <p:spPr>
          <a:xfrm rot="17716290">
            <a:off x="4085919" y="2279874"/>
            <a:ext cx="1134910" cy="1812182"/>
          </a:xfrm>
          <a:custGeom>
            <a:avLst/>
            <a:gdLst>
              <a:gd name="connsiteX0" fmla="*/ 0 w 1143000"/>
              <a:gd name="connsiteY0" fmla="*/ 0 h 1143001"/>
              <a:gd name="connsiteX1" fmla="*/ 1143000 w 1143000"/>
              <a:gd name="connsiteY1" fmla="*/ 0 h 1143001"/>
              <a:gd name="connsiteX2" fmla="*/ 1143000 w 1143000"/>
              <a:gd name="connsiteY2" fmla="*/ 1143001 h 1143001"/>
              <a:gd name="connsiteX3" fmla="*/ 0 w 1143000"/>
              <a:gd name="connsiteY3" fmla="*/ 1143001 h 1143001"/>
              <a:gd name="connsiteX4" fmla="*/ 0 w 1143000"/>
              <a:gd name="connsiteY4" fmla="*/ 0 h 1143001"/>
              <a:gd name="connsiteX0" fmla="*/ 0 w 1143000"/>
              <a:gd name="connsiteY0" fmla="*/ 281838 h 1424839"/>
              <a:gd name="connsiteX1" fmla="*/ 1115277 w 1143000"/>
              <a:gd name="connsiteY1" fmla="*/ 0 h 1424839"/>
              <a:gd name="connsiteX2" fmla="*/ 1143000 w 1143000"/>
              <a:gd name="connsiteY2" fmla="*/ 1424839 h 1424839"/>
              <a:gd name="connsiteX3" fmla="*/ 0 w 1143000"/>
              <a:gd name="connsiteY3" fmla="*/ 1424839 h 1424839"/>
              <a:gd name="connsiteX4" fmla="*/ 0 w 1143000"/>
              <a:gd name="connsiteY4" fmla="*/ 281838 h 1424839"/>
              <a:gd name="connsiteX0" fmla="*/ 0 w 1160969"/>
              <a:gd name="connsiteY0" fmla="*/ 511515 h 1424839"/>
              <a:gd name="connsiteX1" fmla="*/ 1133246 w 1160969"/>
              <a:gd name="connsiteY1" fmla="*/ 0 h 1424839"/>
              <a:gd name="connsiteX2" fmla="*/ 1160969 w 1160969"/>
              <a:gd name="connsiteY2" fmla="*/ 1424839 h 1424839"/>
              <a:gd name="connsiteX3" fmla="*/ 17969 w 1160969"/>
              <a:gd name="connsiteY3" fmla="*/ 1424839 h 1424839"/>
              <a:gd name="connsiteX4" fmla="*/ 0 w 1160969"/>
              <a:gd name="connsiteY4" fmla="*/ 511515 h 1424839"/>
              <a:gd name="connsiteX0" fmla="*/ 0 w 1160969"/>
              <a:gd name="connsiteY0" fmla="*/ 511515 h 1812181"/>
              <a:gd name="connsiteX1" fmla="*/ 1133246 w 1160969"/>
              <a:gd name="connsiteY1" fmla="*/ 0 h 1812181"/>
              <a:gd name="connsiteX2" fmla="*/ 1160969 w 1160969"/>
              <a:gd name="connsiteY2" fmla="*/ 1424839 h 1812181"/>
              <a:gd name="connsiteX3" fmla="*/ 701 w 1160969"/>
              <a:gd name="connsiteY3" fmla="*/ 1812181 h 1812181"/>
              <a:gd name="connsiteX4" fmla="*/ 0 w 1160969"/>
              <a:gd name="connsiteY4" fmla="*/ 511515 h 1812181"/>
              <a:gd name="connsiteX0" fmla="*/ 0 w 1133246"/>
              <a:gd name="connsiteY0" fmla="*/ 511515 h 1812181"/>
              <a:gd name="connsiteX1" fmla="*/ 1133246 w 1133246"/>
              <a:gd name="connsiteY1" fmla="*/ 0 h 1812181"/>
              <a:gd name="connsiteX2" fmla="*/ 1044228 w 1133246"/>
              <a:gd name="connsiteY2" fmla="*/ 1311422 h 1812181"/>
              <a:gd name="connsiteX3" fmla="*/ 701 w 1133246"/>
              <a:gd name="connsiteY3" fmla="*/ 1812181 h 1812181"/>
              <a:gd name="connsiteX4" fmla="*/ 0 w 1133246"/>
              <a:gd name="connsiteY4" fmla="*/ 511515 h 1812181"/>
              <a:gd name="connsiteX0" fmla="*/ 0 w 1134910"/>
              <a:gd name="connsiteY0" fmla="*/ 511515 h 1812181"/>
              <a:gd name="connsiteX1" fmla="*/ 1133246 w 1134910"/>
              <a:gd name="connsiteY1" fmla="*/ 0 h 1812181"/>
              <a:gd name="connsiteX2" fmla="*/ 1134910 w 1134910"/>
              <a:gd name="connsiteY2" fmla="*/ 1258079 h 1812181"/>
              <a:gd name="connsiteX3" fmla="*/ 701 w 1134910"/>
              <a:gd name="connsiteY3" fmla="*/ 1812181 h 1812181"/>
              <a:gd name="connsiteX4" fmla="*/ 0 w 1134910"/>
              <a:gd name="connsiteY4" fmla="*/ 511515 h 1812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4910" h="1812181">
                <a:moveTo>
                  <a:pt x="0" y="511515"/>
                </a:moveTo>
                <a:lnTo>
                  <a:pt x="1133246" y="0"/>
                </a:lnTo>
                <a:cubicBezTo>
                  <a:pt x="1133801" y="419360"/>
                  <a:pt x="1134355" y="838719"/>
                  <a:pt x="1134910" y="1258079"/>
                </a:cubicBezTo>
                <a:lnTo>
                  <a:pt x="701" y="1812181"/>
                </a:lnTo>
                <a:cubicBezTo>
                  <a:pt x="467" y="1378626"/>
                  <a:pt x="234" y="945070"/>
                  <a:pt x="0" y="511515"/>
                </a:cubicBezTo>
                <a:close/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4800" y="228600"/>
            <a:ext cx="12954000" cy="954093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ডানপাশে দেখানো সমান আকৃতির আয়ত দুইটির একটিকে অন্যটির উপর বসিয়ে বিভিন্ন আকৃতির চতুর্ভুজ তৈরি করি। আমরা কোন আকৃতিগুলো পাই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744200" y="2209800"/>
            <a:ext cx="1143000" cy="236220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35439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L 0.01945 0.3072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 0.05403 L 0.03264 0.326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5 0.08507 L 0.03402 0.2949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4" grpId="0" animBg="1"/>
      <p:bldP spid="7" grpId="0" animBg="1"/>
      <p:bldP spid="8" grpId="0" animBg="1"/>
      <p:bldP spid="9" grpId="0" animBg="1"/>
      <p:bldP spid="18" grpId="0" animBg="1"/>
      <p:bldP spid="18" grpId="1" animBg="1"/>
      <p:bldP spid="16" grpId="0" animBg="1"/>
      <p:bldP spid="16" grpId="1" animBg="1"/>
      <p:bldP spid="17" grpId="0" animBg="1"/>
      <p:bldP spid="17" grpId="1" animBg="1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1574</TotalTime>
  <Words>363</Words>
  <Application>Microsoft Office PowerPoint</Application>
  <PresentationFormat>Custom</PresentationFormat>
  <Paragraphs>86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Shameem</dc:creator>
  <cp:lastModifiedBy>School PC</cp:lastModifiedBy>
  <cp:revision>165</cp:revision>
  <dcterms:created xsi:type="dcterms:W3CDTF">2019-06-10T15:50:49Z</dcterms:created>
  <dcterms:modified xsi:type="dcterms:W3CDTF">2019-10-19T16:32:05Z</dcterms:modified>
</cp:coreProperties>
</file>