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Z67N72" initials="J" lastIdx="1" clrIdx="0">
    <p:extLst>
      <p:ext uri="{19B8F6BF-5375-455C-9EA6-DF929625EA0E}">
        <p15:presenceInfo xmlns:p15="http://schemas.microsoft.com/office/powerpoint/2012/main" userId="JZ67N7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45" autoAdjust="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91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6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1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87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40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4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55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36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9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9125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45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1371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10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927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59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B814E-C00D-4B54-B209-CD9B7B8B5C99}" type="datetimeFigureOut">
              <a:rPr lang="en-US" smtClean="0"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09644F-76C8-407E-B02E-0A9D62378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9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9459" y="574160"/>
            <a:ext cx="530742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Dear learners, </a:t>
            </a:r>
          </a:p>
          <a:p>
            <a:r>
              <a:rPr lang="en-US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welcome to English class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0731" y="-342332"/>
            <a:ext cx="4377324" cy="54662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640" y="36379"/>
            <a:ext cx="3733800" cy="470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76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8934" y="124691"/>
            <a:ext cx="5218702" cy="15794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endParaRPr lang="en-US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0666"/>
            <a:ext cx="3454398" cy="34543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ounded Rectangle 10"/>
          <p:cNvSpPr/>
          <p:nvPr/>
        </p:nvSpPr>
        <p:spPr>
          <a:xfrm>
            <a:off x="3578934" y="2094923"/>
            <a:ext cx="4987708" cy="4055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Abul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Kashem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Miah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Teacher, English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Shaheed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Alauddin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High School</a:t>
            </a: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Mirjapur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Pakundia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Kishoreganj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Address: abulkashembd1992@gmail.com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66643" y="2094923"/>
            <a:ext cx="3312305" cy="39629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Class: Nine</a:t>
            </a:r>
          </a:p>
          <a:p>
            <a:r>
              <a:rPr lang="en-US" sz="2400" dirty="0" smtClean="0"/>
              <a:t>Subject: English For Today</a:t>
            </a:r>
          </a:p>
          <a:p>
            <a:r>
              <a:rPr lang="en-US" sz="2400" dirty="0" smtClean="0"/>
              <a:t>Time : 50 </a:t>
            </a:r>
            <a:r>
              <a:rPr lang="en-US" sz="2400" dirty="0" err="1" smtClean="0"/>
              <a:t>Munites</a:t>
            </a:r>
            <a:endParaRPr lang="en-US" sz="2400" dirty="0" smtClean="0"/>
          </a:p>
          <a:p>
            <a:r>
              <a:rPr lang="en-US" sz="2400" smtClean="0"/>
              <a:t> 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308" y="357645"/>
            <a:ext cx="1574800" cy="159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48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2947218" y="53644"/>
            <a:ext cx="6553200" cy="1295400"/>
          </a:xfrm>
          <a:prstGeom prst="wave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Lesson Declaration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71"/>
          <a:stretch/>
        </p:blipFill>
        <p:spPr>
          <a:xfrm>
            <a:off x="8465312" y="1769632"/>
            <a:ext cx="3692796" cy="299115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087125" y="1484646"/>
            <a:ext cx="4344296" cy="3583860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Unit-5: Nature And Environment.</a:t>
            </a:r>
          </a:p>
          <a:p>
            <a:pPr algn="ctr"/>
            <a:r>
              <a:rPr lang="en-US" sz="2800" dirty="0" smtClean="0"/>
              <a:t>Lesson-1: The Greed of the mighty river</a:t>
            </a:r>
            <a:endParaRPr lang="en-US" sz="2800" dirty="0"/>
          </a:p>
        </p:txBody>
      </p:sp>
      <p:sp>
        <p:nvSpPr>
          <p:cNvPr id="6" name="Down Arrow 5"/>
          <p:cNvSpPr/>
          <p:nvPr/>
        </p:nvSpPr>
        <p:spPr>
          <a:xfrm>
            <a:off x="5663379" y="1193800"/>
            <a:ext cx="663677" cy="2908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4" y="1484646"/>
            <a:ext cx="3619870" cy="34178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5" y="5038125"/>
            <a:ext cx="5859801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918" y="5068506"/>
            <a:ext cx="5053782" cy="1600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3364" y="4902523"/>
            <a:ext cx="101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Nature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799106" y="1938152"/>
            <a:ext cx="888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Nature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39507" y="5683940"/>
            <a:ext cx="888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Nature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29776" y="1029407"/>
            <a:ext cx="2222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The greed of the mighty river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26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6194" y="884903"/>
            <a:ext cx="11223523" cy="56191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800" dirty="0" smtClean="0"/>
              <a:t>After completing the lesson, the students will be able to-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/>
              <a:t>Say the meaning of the word.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/>
              <a:t>Ask and answer the questions.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/>
              <a:t>Summarize the text.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 smtClean="0"/>
              <a:t>Take part in debate competition on given topic</a:t>
            </a:r>
          </a:p>
          <a:p>
            <a:endParaRPr lang="en-US" sz="2800" dirty="0"/>
          </a:p>
        </p:txBody>
      </p:sp>
      <p:sp>
        <p:nvSpPr>
          <p:cNvPr id="3" name="Flowchart: Punched Tape 2"/>
          <p:cNvSpPr/>
          <p:nvPr/>
        </p:nvSpPr>
        <p:spPr>
          <a:xfrm>
            <a:off x="1681316" y="1342103"/>
            <a:ext cx="8155858" cy="1061883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Learning Outcomes: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516195" y="2610463"/>
            <a:ext cx="10264876" cy="3893576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33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4347" y="3936368"/>
            <a:ext cx="6233653" cy="15205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Meherjan</a:t>
            </a:r>
            <a:r>
              <a:rPr lang="en-US" sz="3200" dirty="0" smtClean="0"/>
              <a:t> lives in a slum on the </a:t>
            </a:r>
            <a:r>
              <a:rPr lang="en-US" sz="3200" dirty="0" err="1" smtClean="0"/>
              <a:t>Sirajganj</a:t>
            </a:r>
            <a:r>
              <a:rPr lang="en-US" sz="3200" dirty="0" smtClean="0"/>
              <a:t> Town Protection Embankment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51" y="26195"/>
            <a:ext cx="4873894" cy="37941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75" y="199874"/>
            <a:ext cx="3396277" cy="26908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052" y="26195"/>
            <a:ext cx="3755461" cy="299949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123471" y="3936368"/>
            <a:ext cx="4704736" cy="152053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Her </a:t>
            </a:r>
            <a:r>
              <a:rPr lang="en-US" sz="2800" dirty="0" err="1" smtClean="0"/>
              <a:t>polythane</a:t>
            </a:r>
            <a:r>
              <a:rPr lang="en-US" sz="2800" dirty="0" smtClean="0"/>
              <a:t>-roofed shelter looks like a cage.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86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953" y="0"/>
            <a:ext cx="6458686" cy="513846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45690" y="5138463"/>
            <a:ext cx="11518490" cy="172556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She is nearly 45 but looks more than her age.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0335365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200" y="0"/>
            <a:ext cx="5872776" cy="408256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0" y="4178300"/>
            <a:ext cx="12192001" cy="24002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In front of her shelter , she is trying to make fire to cook the day`s only meal. Her weak hands tremble as she adds some fallen leaves and straw to the fire.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522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12" y="0"/>
            <a:ext cx="5645242" cy="38436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708" y="3624094"/>
            <a:ext cx="116205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The whispering wind from the river </a:t>
            </a:r>
            <a:r>
              <a:rPr lang="en-US" sz="4400" dirty="0" err="1" smtClean="0"/>
              <a:t>Jamuna</a:t>
            </a:r>
            <a:r>
              <a:rPr lang="en-US" sz="4400" dirty="0" smtClean="0"/>
              <a:t> makes the fire unsteady. The dancing flames remind </a:t>
            </a:r>
            <a:r>
              <a:rPr lang="en-US" sz="4400" dirty="0" err="1" smtClean="0"/>
              <a:t>Meherjan</a:t>
            </a:r>
            <a:r>
              <a:rPr lang="en-US" sz="4400" dirty="0" smtClean="0"/>
              <a:t> of the turmoil in her life.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1131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0" y="3878024"/>
            <a:ext cx="1206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Not long ago </a:t>
            </a:r>
            <a:r>
              <a:rPr lang="en-US" sz="5400" dirty="0" err="1" smtClean="0"/>
              <a:t>Meherjan</a:t>
            </a:r>
            <a:r>
              <a:rPr lang="en-US" sz="5400" dirty="0" smtClean="0"/>
              <a:t> had everything – a family , cultivable land and cattle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320" y="0"/>
            <a:ext cx="2972680" cy="32645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88" y="0"/>
            <a:ext cx="4413222" cy="3305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228" y="0"/>
            <a:ext cx="4465472" cy="33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1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4" y="0"/>
            <a:ext cx="5769452" cy="42229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0488" y="4057233"/>
            <a:ext cx="119715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 smtClean="0"/>
              <a:t>The erosion of the </a:t>
            </a:r>
            <a:r>
              <a:rPr lang="en-US" sz="4400" dirty="0" err="1" smtClean="0"/>
              <a:t>Jamuna</a:t>
            </a:r>
            <a:r>
              <a:rPr lang="en-US" sz="4400" dirty="0" smtClean="0"/>
              <a:t> gradually consumed all her landed property. It finally claimed her only shelter during the last monsoon. 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499" y="0"/>
            <a:ext cx="5359401" cy="42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10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43" y="-34927"/>
            <a:ext cx="3564200" cy="301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01" y="0"/>
            <a:ext cx="5313742" cy="279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943" y="-2"/>
            <a:ext cx="3208057" cy="3013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001" y="4752358"/>
            <a:ext cx="12085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/>
              <a:t>It took the river only a day to devour </a:t>
            </a:r>
            <a:r>
              <a:rPr lang="en-US" sz="4000" dirty="0" err="1" smtClean="0"/>
              <a:t>Meher`s</a:t>
            </a:r>
            <a:r>
              <a:rPr lang="en-US" sz="4000" dirty="0" smtClean="0"/>
              <a:t> house , trees , vegetable garden and bamboo bush. </a:t>
            </a:r>
            <a:endParaRPr lang="en-US" sz="4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4" y="2978148"/>
            <a:ext cx="3518816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5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5" y="254000"/>
            <a:ext cx="4022610" cy="3013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84700" y="1371600"/>
            <a:ext cx="718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She had a happy family once.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797300"/>
            <a:ext cx="1219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Over the years , she lost her husband and her family to diseases that cruel hunger and </a:t>
            </a:r>
            <a:r>
              <a:rPr lang="en-US" sz="3600" dirty="0" err="1" smtClean="0"/>
              <a:t>proverty</a:t>
            </a:r>
            <a:r>
              <a:rPr lang="en-US" sz="3600" dirty="0"/>
              <a:t> </a:t>
            </a:r>
            <a:r>
              <a:rPr lang="en-US" sz="3600" dirty="0" smtClean="0"/>
              <a:t>brought to the family. Now she is the only one left to live on with the loss and the pain. The greedy </a:t>
            </a:r>
            <a:r>
              <a:rPr lang="en-US" sz="3600" dirty="0" err="1" smtClean="0"/>
              <a:t>Jamuna</a:t>
            </a:r>
            <a:r>
              <a:rPr lang="en-US" sz="3600" dirty="0" smtClean="0"/>
              <a:t> has shattered her dream and happiness.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31043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39700"/>
            <a:ext cx="6121400" cy="42941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2800" y="4272677"/>
            <a:ext cx="112903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dirty="0" smtClean="0"/>
              <a:t>There are thousands others women waiting to share the same fate like </a:t>
            </a:r>
            <a:r>
              <a:rPr lang="en-US" sz="5400" dirty="0" err="1" smtClean="0"/>
              <a:t>Meherjan</a:t>
            </a:r>
            <a:r>
              <a:rPr lang="en-US" sz="5400" dirty="0" smtClean="0"/>
              <a:t>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066114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8400" y="863600"/>
            <a:ext cx="10871200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Meaning of the words</a:t>
            </a:r>
            <a:r>
              <a:rPr lang="en-US" dirty="0" smtClean="0"/>
              <a:t>:</a:t>
            </a:r>
          </a:p>
          <a:p>
            <a:pPr algn="just"/>
            <a:r>
              <a:rPr lang="en-US" sz="2400" dirty="0" smtClean="0"/>
              <a:t>Embankment --- </a:t>
            </a:r>
            <a:r>
              <a:rPr lang="en-US" sz="2400" b="1" dirty="0" smtClean="0"/>
              <a:t>a wall of earth or stone to build to prevent a river flooding an area.</a:t>
            </a:r>
          </a:p>
          <a:p>
            <a:pPr algn="just"/>
            <a:r>
              <a:rPr lang="en-US" sz="2400" dirty="0" smtClean="0"/>
              <a:t>Slum --</a:t>
            </a: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 overcrowded urban area inhabited by very poor </a:t>
            </a:r>
            <a:r>
              <a:rPr lang="en-US" sz="2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people.</a:t>
            </a: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Erosion – the process of eroding or being eroded by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water,or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other natural agents.</a:t>
            </a:r>
          </a:p>
          <a:p>
            <a:pPr algn="just"/>
            <a:endParaRPr lang="en-U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Turmoil-a state of great disturbance, or great danger</a:t>
            </a: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Consume- eat,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drink,devour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gulp</a:t>
            </a: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Tremble –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vibration</a:t>
            </a: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Mighty rivers– rivers that have huge volumes of water and very strong currents.</a:t>
            </a:r>
          </a:p>
          <a:p>
            <a:pPr algn="just"/>
            <a:endParaRPr lang="en-U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Landed property-property in the form of a source of income to its owner.</a:t>
            </a: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Whispering wind –wind that blows with a hissing sound.</a:t>
            </a:r>
          </a:p>
          <a:p>
            <a:pPr algn="just"/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Dancing flame- flames that are made unstable by the blast of air.</a:t>
            </a:r>
          </a:p>
          <a:p>
            <a:pPr algn="just"/>
            <a:endParaRPr lang="en-US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113" y="5831502"/>
            <a:ext cx="1746914" cy="5529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30715" y="1895216"/>
            <a:ext cx="1142185" cy="8891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06719" y="2906973"/>
            <a:ext cx="2934271" cy="7548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944" y="5090615"/>
            <a:ext cx="3672056" cy="846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8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0200" y="2012439"/>
            <a:ext cx="112141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Victims,    affects,   close to,   slum dweller,   homeless,</a:t>
            </a:r>
          </a:p>
          <a:p>
            <a:pPr algn="ctr"/>
            <a:r>
              <a:rPr lang="en-US" sz="2800" b="1" dirty="0"/>
              <a:t>Threats,   example,   due to,  shortage of food,  one lakh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8800" y="1303885"/>
            <a:ext cx="117348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Complete the summery of </a:t>
            </a:r>
            <a:r>
              <a:rPr lang="en-US" sz="2400" b="1" dirty="0" err="1"/>
              <a:t>Meherjan’s</a:t>
            </a:r>
            <a:r>
              <a:rPr lang="en-US" sz="2400" b="1" dirty="0"/>
              <a:t> life </a:t>
            </a:r>
            <a:r>
              <a:rPr lang="en-US" sz="2400" b="1" dirty="0" smtClean="0"/>
              <a:t>with </a:t>
            </a:r>
            <a:r>
              <a:rPr lang="en-US" sz="2400" b="1" dirty="0"/>
              <a:t>words/ phrases from the box. </a:t>
            </a:r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endParaRPr lang="en-US" sz="2000" b="1" dirty="0"/>
          </a:p>
          <a:p>
            <a:pPr algn="just"/>
            <a:endParaRPr lang="en-US" b="1" dirty="0"/>
          </a:p>
          <a:p>
            <a:pPr algn="just"/>
            <a:endParaRPr lang="en-US" b="1" dirty="0"/>
          </a:p>
          <a:p>
            <a:pPr algn="just"/>
            <a:r>
              <a:rPr lang="en-US" b="1" dirty="0" smtClean="0"/>
              <a:t> </a:t>
            </a:r>
          </a:p>
          <a:p>
            <a:pPr algn="just"/>
            <a:r>
              <a:rPr lang="en-US" sz="2400" b="1" dirty="0" err="1" smtClean="0"/>
              <a:t>Meherjan</a:t>
            </a:r>
            <a:r>
              <a:rPr lang="en-US" sz="2400" b="1" dirty="0" smtClean="0"/>
              <a:t> </a:t>
            </a:r>
            <a:r>
              <a:rPr lang="en-US" sz="2400" b="1" dirty="0"/>
              <a:t>is a typical (1)…………….. woman who lives in a slum. She lost her shelter and properties (2)…………….. the erosion of river </a:t>
            </a:r>
            <a:r>
              <a:rPr lang="en-US" sz="2400" b="1" dirty="0" err="1"/>
              <a:t>Jamuna</a:t>
            </a:r>
            <a:r>
              <a:rPr lang="en-US" sz="2400" b="1" dirty="0"/>
              <a:t>.  She also lost her family. Her husband had died of disease caused by  poverty and (3)……………………..  . Now, she is only a (4)…………………  . Like </a:t>
            </a:r>
            <a:r>
              <a:rPr lang="en-US" sz="2400" b="1" dirty="0" err="1"/>
              <a:t>Meherjan</a:t>
            </a:r>
            <a:r>
              <a:rPr lang="en-US" sz="2400" b="1" dirty="0"/>
              <a:t> there are many people who have become the (5)…………….. of river erosion.  River erosion is still </a:t>
            </a:r>
            <a:r>
              <a:rPr lang="en-US" sz="2400" b="1" dirty="0" err="1"/>
              <a:t>possing</a:t>
            </a:r>
            <a:r>
              <a:rPr lang="en-US" sz="2400" b="1" dirty="0"/>
              <a:t> (6) ……………… to the lives and properties of thousands of people. People living (7) ………….….. Rivers are most likely </a:t>
            </a:r>
            <a:r>
              <a:rPr lang="en-US" sz="2400" b="1" dirty="0" err="1"/>
              <a:t>victimes</a:t>
            </a:r>
            <a:r>
              <a:rPr lang="en-US" sz="2400" b="1" dirty="0"/>
              <a:t> of river erosion. Each year about (8) ……………… people become homeless due to river erosion in Bangladesh. </a:t>
            </a:r>
            <a:r>
              <a:rPr lang="en-US" sz="2400" b="1" dirty="0" err="1"/>
              <a:t>Meherjan’s</a:t>
            </a:r>
            <a:r>
              <a:rPr lang="en-US" sz="2400" b="1" dirty="0"/>
              <a:t> life is just one (9) ………………… of how climate change (10)……………… the lives of thousands </a:t>
            </a:r>
            <a:r>
              <a:rPr lang="en-US" sz="2400" b="1" dirty="0" smtClean="0"/>
              <a:t>of</a:t>
            </a:r>
            <a:r>
              <a:rPr lang="en-US" sz="2400" b="1" dirty="0"/>
              <a:t> 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0100" y="380555"/>
            <a:ext cx="6019800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Elephant" pitchFamily="18" charset="0"/>
                <a:cs typeface="Times New Roman" pitchFamily="18" charset="0"/>
              </a:rPr>
              <a:t>Individual Work</a:t>
            </a:r>
            <a:endParaRPr lang="en-US" sz="5400" dirty="0">
              <a:latin typeface="Elephant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85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489" y="2402005"/>
            <a:ext cx="116551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What does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Meherjan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  use to make fire for cooking her meals?</a:t>
            </a:r>
          </a:p>
          <a:p>
            <a:pPr marL="342900" indent="-342900">
              <a:buAutoNum type="alphaLcPeriod"/>
            </a:pP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What property did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Meherjan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lose due to river erosion?</a:t>
            </a:r>
          </a:p>
          <a:p>
            <a:pPr marL="342900" indent="-342900">
              <a:buAutoNum type="alphaLcPeriod"/>
            </a:pP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What do you know about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Meherjan`s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family?</a:t>
            </a:r>
          </a:p>
          <a:p>
            <a:pPr marL="342900" indent="-342900">
              <a:buAutoNum type="alphaLcPeriod"/>
            </a:pP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In which season is river erosion most likely to occur?</a:t>
            </a:r>
            <a:endParaRPr lang="en-U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Bevel 3"/>
          <p:cNvSpPr/>
          <p:nvPr/>
        </p:nvSpPr>
        <p:spPr>
          <a:xfrm>
            <a:off x="2451100" y="723900"/>
            <a:ext cx="6438900" cy="14986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chemeClr val="accent2">
                    <a:lumMod val="50000"/>
                  </a:schemeClr>
                </a:solidFill>
              </a:rPr>
              <a:t>Evaluation</a:t>
            </a:r>
            <a:r>
              <a:rPr lang="en-US" sz="1000" dirty="0">
                <a:solidFill>
                  <a:schemeClr val="accent2">
                    <a:lumMod val="50000"/>
                  </a:schemeClr>
                </a:solidFill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053641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081" y="4240094"/>
            <a:ext cx="116551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i="1" dirty="0" smtClean="0"/>
              <a:t>Write the Summary of the text.</a:t>
            </a:r>
            <a:endParaRPr lang="en-US" sz="8800" i="1" dirty="0"/>
          </a:p>
        </p:txBody>
      </p:sp>
      <p:sp>
        <p:nvSpPr>
          <p:cNvPr id="5" name="Oval 4"/>
          <p:cNvSpPr/>
          <p:nvPr/>
        </p:nvSpPr>
        <p:spPr>
          <a:xfrm>
            <a:off x="220450" y="9288"/>
            <a:ext cx="11857818" cy="3681294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/>
              <a:t>Home</a:t>
            </a:r>
            <a:r>
              <a:rPr lang="en-US" sz="4000" dirty="0"/>
              <a:t> </a:t>
            </a:r>
            <a:r>
              <a:rPr lang="en-US" sz="11500" dirty="0"/>
              <a:t>work: </a:t>
            </a:r>
          </a:p>
        </p:txBody>
      </p:sp>
    </p:spTree>
    <p:extLst>
      <p:ext uri="{BB962C8B-B14F-4D97-AF65-F5344CB8AC3E}">
        <p14:creationId xmlns:p14="http://schemas.microsoft.com/office/powerpoint/2010/main" val="20873172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2144" y="4315968"/>
            <a:ext cx="104973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smtClean="0"/>
              <a:t>Thank you all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900" y="0"/>
            <a:ext cx="7199928" cy="47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19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331</TotalTime>
  <Words>695</Words>
  <Application>Microsoft Office PowerPoint</Application>
  <PresentationFormat>Widescreen</PresentationFormat>
  <Paragraphs>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Elephant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JZ67N72</dc:creator>
  <cp:lastModifiedBy>JZ67N72</cp:lastModifiedBy>
  <cp:revision>59</cp:revision>
  <dcterms:created xsi:type="dcterms:W3CDTF">2019-06-17T06:43:34Z</dcterms:created>
  <dcterms:modified xsi:type="dcterms:W3CDTF">2019-10-18T19:11:32Z</dcterms:modified>
</cp:coreProperties>
</file>