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0" r:id="rId1"/>
  </p:sldMasterIdLst>
  <p:notesMasterIdLst>
    <p:notesMasterId r:id="rId16"/>
  </p:notesMasterIdLst>
  <p:sldIdLst>
    <p:sldId id="256" r:id="rId2"/>
    <p:sldId id="269" r:id="rId3"/>
    <p:sldId id="270" r:id="rId4"/>
    <p:sldId id="264" r:id="rId5"/>
    <p:sldId id="275" r:id="rId6"/>
    <p:sldId id="271" r:id="rId7"/>
    <p:sldId id="272" r:id="rId8"/>
    <p:sldId id="273" r:id="rId9"/>
    <p:sldId id="274" r:id="rId10"/>
    <p:sldId id="276" r:id="rId11"/>
    <p:sldId id="278" r:id="rId12"/>
    <p:sldId id="279" r:id="rId13"/>
    <p:sldId id="280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6545" autoAdjust="0"/>
  </p:normalViewPr>
  <p:slideViewPr>
    <p:cSldViewPr snapToGrid="0">
      <p:cViewPr varScale="1">
        <p:scale>
          <a:sx n="56" d="100"/>
          <a:sy n="56" d="100"/>
        </p:scale>
        <p:origin x="12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27664-AC63-4E53-8600-DD15DAFBF38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8DB1F-FE81-429F-9855-D69E1D0E2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4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8DB1F-FE81-429F-9855-D69E1D0E2D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8DB1F-FE81-429F-9855-D69E1D0E2D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8DB1F-FE81-429F-9855-D69E1D0E2D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0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8DB1F-FE81-429F-9855-D69E1D0E2D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12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8DB1F-FE81-429F-9855-D69E1D0E2D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1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B852-03FA-4026-B302-E46804B4B9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4665-92A9-4CE3-9918-43655225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7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B852-03FA-4026-B302-E46804B4B9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4665-92A9-4CE3-9918-43655225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7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B852-03FA-4026-B302-E46804B4B9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4665-92A9-4CE3-9918-436552258C3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222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B852-03FA-4026-B302-E46804B4B9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4665-92A9-4CE3-9918-43655225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26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B852-03FA-4026-B302-E46804B4B9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4665-92A9-4CE3-9918-436552258C3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6337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B852-03FA-4026-B302-E46804B4B9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4665-92A9-4CE3-9918-43655225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20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B852-03FA-4026-B302-E46804B4B9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4665-92A9-4CE3-9918-43655225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84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B852-03FA-4026-B302-E46804B4B9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4665-92A9-4CE3-9918-43655225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7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B852-03FA-4026-B302-E46804B4B9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4665-92A9-4CE3-9918-43655225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4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B852-03FA-4026-B302-E46804B4B9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4665-92A9-4CE3-9918-43655225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4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B852-03FA-4026-B302-E46804B4B9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4665-92A9-4CE3-9918-43655225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6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B852-03FA-4026-B302-E46804B4B9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4665-92A9-4CE3-9918-43655225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5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B852-03FA-4026-B302-E46804B4B9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4665-92A9-4CE3-9918-43655225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3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B852-03FA-4026-B302-E46804B4B9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4665-92A9-4CE3-9918-43655225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7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B852-03FA-4026-B302-E46804B4B9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4665-92A9-4CE3-9918-43655225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6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B852-03FA-4026-B302-E46804B4B9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4665-92A9-4CE3-9918-43655225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2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1B852-03FA-4026-B302-E46804B4B90F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0D4665-92A9-4CE3-9918-43655225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3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  <p:sldLayoutId id="2147484192" r:id="rId12"/>
    <p:sldLayoutId id="2147484193" r:id="rId13"/>
    <p:sldLayoutId id="2147484194" r:id="rId14"/>
    <p:sldLayoutId id="2147484195" r:id="rId15"/>
    <p:sldLayoutId id="21474841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48782" y="1281127"/>
            <a:ext cx="7138417" cy="557687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25589" y="5187957"/>
            <a:ext cx="3526346" cy="129218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541418" y="143691"/>
            <a:ext cx="4075611" cy="4594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41418" y="325224"/>
            <a:ext cx="3984171" cy="464163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72" y="29391"/>
            <a:ext cx="5129185" cy="49374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ounded Rectangle 6"/>
          <p:cNvSpPr/>
          <p:nvPr/>
        </p:nvSpPr>
        <p:spPr>
          <a:xfrm>
            <a:off x="6427689" y="1381247"/>
            <a:ext cx="4820195" cy="223374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Abul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Kashem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Miah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Teacher, English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Shaheed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Alauddin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High School</a:t>
            </a:r>
          </a:p>
          <a:p>
            <a:pPr algn="ctr"/>
            <a:r>
              <a:rPr lang="en-US" sz="24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Mirjapur</a:t>
            </a:r>
            <a:r>
              <a:rPr lang="en-US" sz="2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Pakundia</a:t>
            </a:r>
            <a:r>
              <a:rPr lang="en-US" sz="2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Kishoreganj</a:t>
            </a:r>
            <a:endParaRPr lang="en-US" sz="2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944363" y="1502229"/>
            <a:ext cx="483326" cy="1802673"/>
          </a:xfrm>
          <a:prstGeom prst="rightArrow">
            <a:avLst>
              <a:gd name="adj1" fmla="val 50000"/>
              <a:gd name="adj2" fmla="val 5367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5578518" y="3526004"/>
            <a:ext cx="7443217" cy="2710207"/>
          </a:xfrm>
          <a:prstGeom prst="wedgeEllipseCallou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u="sng" dirty="0">
                <a:solidFill>
                  <a:srgbClr val="FF0000"/>
                </a:solidFill>
              </a:rPr>
              <a:t>Presentation made for: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Classes </a:t>
            </a:r>
            <a:r>
              <a:rPr lang="en-US" sz="2000" dirty="0">
                <a:solidFill>
                  <a:srgbClr val="FF0000"/>
                </a:solidFill>
              </a:rPr>
              <a:t>9-10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Subject: English 2</a:t>
            </a:r>
            <a:r>
              <a:rPr lang="en-US" sz="2000" baseline="30000" dirty="0">
                <a:solidFill>
                  <a:srgbClr val="FF0000"/>
                </a:solidFill>
              </a:rPr>
              <a:t>nd</a:t>
            </a:r>
            <a:r>
              <a:rPr lang="en-US" sz="2000" dirty="0">
                <a:solidFill>
                  <a:srgbClr val="FF0000"/>
                </a:solidFill>
              </a:rPr>
              <a:t> Paper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Topic: Grammar ( Completing sentence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259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1016"/>
            <a:ext cx="12192000" cy="29717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462" y="3552092"/>
            <a:ext cx="11576538" cy="31300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0" y="0"/>
            <a:ext cx="12192000" cy="3182815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It is time/ It is high time</a:t>
            </a:r>
            <a:r>
              <a:rPr lang="en-US" sz="2800" dirty="0">
                <a:solidFill>
                  <a:schemeClr val="tx1"/>
                </a:solidFill>
              </a:rPr>
              <a:t> + </a:t>
            </a:r>
            <a:r>
              <a:rPr lang="en-US" sz="2800" u="sng" dirty="0">
                <a:solidFill>
                  <a:schemeClr val="tx1"/>
                </a:solidFill>
              </a:rPr>
              <a:t>to + present form of verb.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 </a:t>
            </a:r>
            <a:r>
              <a:rPr lang="en-US" sz="2800" b="1" dirty="0">
                <a:solidFill>
                  <a:schemeClr val="tx1"/>
                </a:solidFill>
              </a:rPr>
              <a:t>It is time/ It is high </a:t>
            </a:r>
            <a:r>
              <a:rPr lang="en-US" sz="2800" b="1" dirty="0" err="1">
                <a:solidFill>
                  <a:schemeClr val="tx1"/>
                </a:solidFill>
              </a:rPr>
              <a:t>time+for</a:t>
            </a:r>
            <a:r>
              <a:rPr lang="en-US" sz="2800" dirty="0">
                <a:solidFill>
                  <a:schemeClr val="tx1"/>
                </a:solidFill>
              </a:rPr>
              <a:t>+</a:t>
            </a:r>
            <a:r>
              <a:rPr lang="en-US" sz="2800" u="sng" dirty="0">
                <a:solidFill>
                  <a:schemeClr val="tx1"/>
                </a:solidFill>
              </a:rPr>
              <a:t> to + present form of verb.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  It is time/ It is high time</a:t>
            </a:r>
            <a:r>
              <a:rPr lang="en-US" sz="2800" dirty="0">
                <a:solidFill>
                  <a:schemeClr val="tx1"/>
                </a:solidFill>
              </a:rPr>
              <a:t>+ </a:t>
            </a:r>
            <a:r>
              <a:rPr lang="en-US" sz="2800" u="sng" dirty="0">
                <a:solidFill>
                  <a:schemeClr val="tx1"/>
                </a:solidFill>
              </a:rPr>
              <a:t>sub+ past form of verb+ object.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61525" y="3182815"/>
            <a:ext cx="12030475" cy="3692769"/>
          </a:xfrm>
          <a:prstGeom prst="rightArrow">
            <a:avLst>
              <a:gd name="adj1" fmla="val 9765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Example: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It is time to start the work.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It is time to leave the place.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It is time for us to attack the enemy.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It is time we went home.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It is high time we changed our eating habits.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It is high time they started for the station.</a:t>
            </a:r>
          </a:p>
        </p:txBody>
      </p:sp>
    </p:spTree>
    <p:extLst>
      <p:ext uri="{BB962C8B-B14F-4D97-AF65-F5344CB8AC3E}">
        <p14:creationId xmlns:p14="http://schemas.microsoft.com/office/powerpoint/2010/main" val="405518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2191999" cy="2725947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2725946"/>
            <a:ext cx="12191999" cy="413205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-1" y="-1"/>
            <a:ext cx="12192000" cy="241539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Sub+ verb+ </a:t>
            </a:r>
            <a:r>
              <a:rPr lang="en-US" sz="3600" dirty="0" err="1">
                <a:solidFill>
                  <a:srgbClr val="FFFF00"/>
                </a:solidFill>
              </a:rPr>
              <a:t>obj</a:t>
            </a:r>
            <a:r>
              <a:rPr lang="en-US" sz="3600" dirty="0">
                <a:solidFill>
                  <a:srgbClr val="FFFF00"/>
                </a:solidFill>
              </a:rPr>
              <a:t>+ so that </a:t>
            </a:r>
            <a:r>
              <a:rPr lang="en-US" sz="3600" u="sng" dirty="0">
                <a:solidFill>
                  <a:srgbClr val="FFFF00"/>
                </a:solidFill>
              </a:rPr>
              <a:t>+ sub+ can/could/may/might + verb(base form) +obj.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8021" y="2725946"/>
            <a:ext cx="12192000" cy="413205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We eat so that we may live.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He worked hard so that he could succeed in life.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He is working hard so that he can do well in the examination.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We should inspire the students so that they read books more and more.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We must eat a balanced diet so that we can remain healthy.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We should take rest so that we can lead a healthy life.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We must work hard so that we can shine in life.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3566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828" y="98474"/>
            <a:ext cx="11183815" cy="2194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828" y="2700996"/>
            <a:ext cx="11183815" cy="41570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0" y="-295422"/>
            <a:ext cx="12192000" cy="2242210"/>
          </a:xfrm>
          <a:prstGeom prst="horizont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smtClean="0">
                <a:solidFill>
                  <a:schemeClr val="tx1"/>
                </a:solidFill>
              </a:rPr>
              <a:t>So…. That: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chemeClr val="tx1"/>
                </a:solidFill>
              </a:rPr>
              <a:t>Sub + verb+ </a:t>
            </a:r>
            <a:r>
              <a:rPr lang="en-US" sz="3600" dirty="0" smtClean="0">
                <a:solidFill>
                  <a:srgbClr val="FF0000"/>
                </a:solidFill>
              </a:rPr>
              <a:t>so</a:t>
            </a:r>
            <a:r>
              <a:rPr lang="en-US" sz="3600" dirty="0" smtClean="0">
                <a:solidFill>
                  <a:schemeClr val="tx1"/>
                </a:solidFill>
              </a:rPr>
              <a:t>+ </a:t>
            </a:r>
            <a:r>
              <a:rPr lang="en-US" sz="3600" dirty="0" err="1" smtClean="0">
                <a:solidFill>
                  <a:schemeClr val="tx1"/>
                </a:solidFill>
              </a:rPr>
              <a:t>adj</a:t>
            </a:r>
            <a:r>
              <a:rPr lang="en-US" sz="3600" dirty="0" smtClean="0">
                <a:solidFill>
                  <a:schemeClr val="tx1"/>
                </a:solidFill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</a:rPr>
              <a:t>adv</a:t>
            </a:r>
            <a:r>
              <a:rPr lang="en-US" sz="3600" dirty="0" smtClean="0">
                <a:solidFill>
                  <a:schemeClr val="tx1"/>
                </a:solidFill>
              </a:rPr>
              <a:t> + </a:t>
            </a:r>
            <a:r>
              <a:rPr lang="en-US" sz="3600" dirty="0" smtClean="0">
                <a:solidFill>
                  <a:srgbClr val="FF0000"/>
                </a:solidFill>
              </a:rPr>
              <a:t>that</a:t>
            </a:r>
            <a:r>
              <a:rPr lang="en-US" sz="3600" dirty="0" smtClean="0">
                <a:solidFill>
                  <a:schemeClr val="tx1"/>
                </a:solidFill>
              </a:rPr>
              <a:t> + sub + can/ could + not +verb base form + extension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8070" y="2293034"/>
            <a:ext cx="10707329" cy="40655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i="1" dirty="0" smtClean="0">
                <a:solidFill>
                  <a:schemeClr val="tx1"/>
                </a:solidFill>
              </a:rPr>
              <a:t>He runs so fast that I cannot overtake him.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i="1" dirty="0" smtClean="0">
                <a:solidFill>
                  <a:schemeClr val="tx1"/>
                </a:solidFill>
              </a:rPr>
              <a:t>She spoke so quietly that I could hardly hear him.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i="1" dirty="0" smtClean="0">
                <a:solidFill>
                  <a:schemeClr val="tx1"/>
                </a:solidFill>
              </a:rPr>
              <a:t>He is so weak that he cannot carry this load.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i="1" dirty="0" smtClean="0">
                <a:solidFill>
                  <a:schemeClr val="tx1"/>
                </a:solidFill>
              </a:rPr>
              <a:t>The car was moving so fast that we become nervous.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i="1" dirty="0" smtClean="0">
                <a:solidFill>
                  <a:schemeClr val="tx1"/>
                </a:solidFill>
              </a:rPr>
              <a:t>The man was so weak that he could not walk.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i="1" dirty="0" smtClean="0">
                <a:solidFill>
                  <a:schemeClr val="tx1"/>
                </a:solidFill>
              </a:rPr>
              <a:t>The wind was so strong that I could not go out 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i="1" dirty="0" smtClean="0">
                <a:solidFill>
                  <a:schemeClr val="tx1"/>
                </a:solidFill>
              </a:rPr>
              <a:t>Time is so valuable that we should not waste it.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i="1" dirty="0" smtClean="0">
                <a:solidFill>
                  <a:schemeClr val="tx1"/>
                </a:solidFill>
              </a:rPr>
              <a:t>In youth the mind is so soft that we can </a:t>
            </a:r>
            <a:r>
              <a:rPr lang="en-US" sz="2000" i="1" dirty="0" err="1" smtClean="0">
                <a:solidFill>
                  <a:schemeClr val="tx1"/>
                </a:solidFill>
              </a:rPr>
              <a:t>mould</a:t>
            </a:r>
            <a:r>
              <a:rPr lang="en-US" sz="2000" i="1" dirty="0" smtClean="0">
                <a:solidFill>
                  <a:schemeClr val="tx1"/>
                </a:solidFill>
              </a:rPr>
              <a:t> it in any desired form</a:t>
            </a:r>
            <a:r>
              <a:rPr lang="en-US" i="1" dirty="0" smtClean="0">
                <a:solidFill>
                  <a:schemeClr val="tx1"/>
                </a:solidFill>
              </a:rPr>
              <a:t>.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.t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A	</a:t>
            </a:r>
            <a:r>
              <a:rPr lang="en-US" dirty="0" err="1" smtClean="0">
                <a:solidFill>
                  <a:schemeClr val="bg1"/>
                </a:solidFill>
              </a:rPr>
              <a:t>wlk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94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3.7037E-7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911484"/>
          </a:xfrm>
        </p:spPr>
        <p:txBody>
          <a:bodyPr/>
          <a:lstStyle/>
          <a:p>
            <a:pPr algn="l"/>
            <a:r>
              <a:rPr lang="en-US" dirty="0" smtClean="0">
                <a:latin typeface="KongshoMJ" pitchFamily="2" charset="0"/>
              </a:rPr>
              <a:t/>
            </a:r>
            <a:br>
              <a:rPr lang="en-US" dirty="0" smtClean="0">
                <a:latin typeface="KongshoMJ" pitchFamily="2" charset="0"/>
              </a:rPr>
            </a:br>
            <a:r>
              <a:rPr lang="en-US" dirty="0">
                <a:latin typeface="KongshoMJ" pitchFamily="2" charset="0"/>
              </a:rPr>
              <a:t/>
            </a:r>
            <a:br>
              <a:rPr lang="en-US" dirty="0">
                <a:latin typeface="KongshoMJ" pitchFamily="2" charset="0"/>
              </a:rPr>
            </a:br>
            <a:endParaRPr lang="en-US" dirty="0">
              <a:latin typeface="Kongsho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11483"/>
            <a:ext cx="12192001" cy="49465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9114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800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Lest: Subject +verb+ object + </a:t>
            </a:r>
            <a:r>
              <a:rPr lang="en-US" sz="4800" i="1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lest</a:t>
            </a:r>
            <a:r>
              <a:rPr lang="en-US" sz="4800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+ subject+ should + verb+ object.</a:t>
            </a:r>
            <a:endParaRPr lang="en-US" sz="48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1911484"/>
            <a:ext cx="12192000" cy="49465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i="1" dirty="0">
                <a:solidFill>
                  <a:schemeClr val="tx1"/>
                </a:solidFill>
              </a:rPr>
              <a:t>She ran fast lest she might miss the train.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i="1" dirty="0">
                <a:solidFill>
                  <a:schemeClr val="tx1"/>
                </a:solidFill>
              </a:rPr>
              <a:t>Walk fast lest you should miss the bus.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i="1" dirty="0">
                <a:solidFill>
                  <a:schemeClr val="tx1"/>
                </a:solidFill>
              </a:rPr>
              <a:t>Walk slowly lest you should </a:t>
            </a:r>
            <a:r>
              <a:rPr lang="en-US" sz="3600" i="1" dirty="0" smtClean="0">
                <a:solidFill>
                  <a:schemeClr val="tx1"/>
                </a:solidFill>
              </a:rPr>
              <a:t>stumble.</a:t>
            </a:r>
            <a:endParaRPr lang="en-US" sz="3600" i="1" dirty="0">
              <a:solidFill>
                <a:schemeClr val="tx1"/>
              </a:solidFill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i="1" dirty="0">
                <a:solidFill>
                  <a:schemeClr val="tx1"/>
                </a:solidFill>
              </a:rPr>
              <a:t>Hurry up lest you should miss the plane.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i="1" dirty="0">
                <a:solidFill>
                  <a:schemeClr val="tx1"/>
                </a:solidFill>
              </a:rPr>
              <a:t>Study attentively lest you should fail in the exam.</a:t>
            </a:r>
          </a:p>
        </p:txBody>
      </p:sp>
    </p:spTree>
    <p:extLst>
      <p:ext uri="{BB962C8B-B14F-4D97-AF65-F5344CB8AC3E}">
        <p14:creationId xmlns:p14="http://schemas.microsoft.com/office/powerpoint/2010/main" val="42841560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0942" y="294968"/>
            <a:ext cx="11534537" cy="65630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600" dirty="0" err="1">
                <a:solidFill>
                  <a:schemeClr val="accent6"/>
                </a:solidFill>
              </a:rPr>
              <a:t>Excercise</a:t>
            </a:r>
            <a:r>
              <a:rPr lang="en-US" sz="3600" dirty="0">
                <a:solidFill>
                  <a:schemeClr val="accent6"/>
                </a:solidFill>
              </a:rPr>
              <a:t>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FF0000"/>
                </a:solidFill>
              </a:rPr>
              <a:t>If a man does not work hard, </a:t>
            </a:r>
            <a:r>
              <a:rPr lang="en-US" sz="3600" i="1" dirty="0" smtClean="0">
                <a:solidFill>
                  <a:srgbClr val="FF0000"/>
                </a:solidFill>
              </a:rPr>
              <a:t>..................</a:t>
            </a:r>
            <a:endParaRPr lang="en-US" sz="3600" dirty="0">
              <a:solidFill>
                <a:srgbClr val="FF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FF0000"/>
                </a:solidFill>
              </a:rPr>
              <a:t>If we are not healthy, </a:t>
            </a:r>
            <a:r>
              <a:rPr lang="en-US" sz="3600" i="1" dirty="0" smtClean="0">
                <a:solidFill>
                  <a:srgbClr val="FF0000"/>
                </a:solidFill>
              </a:rPr>
              <a:t>................................</a:t>
            </a:r>
            <a:endParaRPr lang="en-US" sz="3600" dirty="0">
              <a:solidFill>
                <a:srgbClr val="FF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FF0000"/>
                </a:solidFill>
              </a:rPr>
              <a:t>If a man does not take rest after a work, </a:t>
            </a:r>
            <a:r>
              <a:rPr lang="en-US" sz="3600" i="1" dirty="0" smtClean="0">
                <a:solidFill>
                  <a:srgbClr val="FF0000"/>
                </a:solidFill>
              </a:rPr>
              <a:t>..</a:t>
            </a:r>
            <a:endParaRPr lang="en-US" sz="3600" dirty="0">
              <a:solidFill>
                <a:srgbClr val="FF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FF0000"/>
                </a:solidFill>
              </a:rPr>
              <a:t>If a student wants to do well in English, </a:t>
            </a:r>
            <a:r>
              <a:rPr lang="en-US" sz="3600" i="1" dirty="0" smtClean="0">
                <a:solidFill>
                  <a:srgbClr val="FF0000"/>
                </a:solidFill>
              </a:rPr>
              <a:t>...........</a:t>
            </a:r>
            <a:endParaRPr lang="en-US" sz="3600" dirty="0">
              <a:solidFill>
                <a:srgbClr val="FF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FF0000"/>
                </a:solidFill>
              </a:rPr>
              <a:t>If we lose the morning hours of life, </a:t>
            </a:r>
            <a:r>
              <a:rPr lang="en-US" sz="3600" i="1" dirty="0" smtClean="0">
                <a:solidFill>
                  <a:srgbClr val="FF0000"/>
                </a:solidFill>
              </a:rPr>
              <a:t>.............</a:t>
            </a:r>
            <a:endParaRPr lang="en-US" sz="3600" dirty="0">
              <a:solidFill>
                <a:srgbClr val="FF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FF0000"/>
                </a:solidFill>
              </a:rPr>
              <a:t>........................., we will suffer a lot.</a:t>
            </a:r>
            <a:endParaRPr lang="en-US" sz="3600" dirty="0">
              <a:solidFill>
                <a:srgbClr val="FF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FF0000"/>
                </a:solidFill>
              </a:rPr>
              <a:t>If we remain lazy, </a:t>
            </a:r>
            <a:r>
              <a:rPr lang="en-US" sz="3600" i="1" dirty="0" smtClean="0">
                <a:solidFill>
                  <a:srgbClr val="FF0000"/>
                </a:solidFill>
              </a:rPr>
              <a:t>.......................</a:t>
            </a:r>
            <a:endParaRPr lang="en-US" sz="3600" dirty="0">
              <a:solidFill>
                <a:srgbClr val="FF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FF0000"/>
                </a:solidFill>
              </a:rPr>
              <a:t>If I reached late, </a:t>
            </a:r>
            <a:r>
              <a:rPr lang="en-US" sz="3600" i="1" dirty="0" smtClean="0">
                <a:solidFill>
                  <a:srgbClr val="FF0000"/>
                </a:solidFill>
              </a:rPr>
              <a:t>..........................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214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248195"/>
            <a:ext cx="7654209" cy="2821576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1862" y="3579222"/>
            <a:ext cx="7536643" cy="253419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en-US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931985" y="-150222"/>
            <a:ext cx="9442937" cy="3729444"/>
          </a:xfrm>
          <a:prstGeom prst="horizont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accent5"/>
                </a:solidFill>
              </a:rPr>
              <a:t>Learning Outcomes: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10552" y="3278777"/>
            <a:ext cx="11714672" cy="3579223"/>
          </a:xfrm>
          <a:prstGeom prst="rightArrow">
            <a:avLst>
              <a:gd name="adj1" fmla="val 8340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FFFF00"/>
                </a:solidFill>
                <a:latin typeface="Book Antiqua" pitchFamily="18" charset="0"/>
              </a:rPr>
              <a:t>After  studied the lesion,  we will be able to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FFFF00"/>
                </a:solidFill>
                <a:latin typeface="Book Antiqua" pitchFamily="18" charset="0"/>
              </a:rPr>
              <a:t>Tell the definition of the  completing sentence.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FFFF00"/>
                </a:solidFill>
                <a:latin typeface="Book Antiqua" pitchFamily="18" charset="0"/>
              </a:rPr>
              <a:t>Know the rules of the completing sentence.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FFFF00"/>
                </a:solidFill>
                <a:latin typeface="Book Antiqua" pitchFamily="18" charset="0"/>
              </a:rPr>
              <a:t>Complete the incomplete sentence.</a:t>
            </a:r>
          </a:p>
        </p:txBody>
      </p:sp>
      <p:sp>
        <p:nvSpPr>
          <p:cNvPr id="4" name="Down Arrow 3"/>
          <p:cNvSpPr/>
          <p:nvPr/>
        </p:nvSpPr>
        <p:spPr>
          <a:xfrm>
            <a:off x="5011615" y="3069771"/>
            <a:ext cx="914400" cy="50945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1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3692"/>
            <a:ext cx="12192000" cy="6714308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5318" y="6146558"/>
            <a:ext cx="5524963" cy="522515"/>
          </a:xfrm>
        </p:spPr>
        <p:txBody>
          <a:bodyPr>
            <a:normAutofit/>
          </a:bodyPr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31322" y="143691"/>
            <a:ext cx="5838850" cy="4754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Welcome to the class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596743" y="0"/>
            <a:ext cx="5216888" cy="489857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43" y="404950"/>
            <a:ext cx="5359468" cy="4212984"/>
          </a:xfrm>
          <a:prstGeom prst="rect">
            <a:avLst/>
          </a:prstGeom>
        </p:spPr>
      </p:pic>
      <p:sp>
        <p:nvSpPr>
          <p:cNvPr id="10" name="Left-Right Arrow 9"/>
          <p:cNvSpPr/>
          <p:nvPr/>
        </p:nvSpPr>
        <p:spPr>
          <a:xfrm>
            <a:off x="2110105" y="4898570"/>
            <a:ext cx="8216537" cy="213626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FF00"/>
                </a:solidFill>
              </a:rPr>
              <a:t>My dear students</a:t>
            </a:r>
          </a:p>
        </p:txBody>
      </p:sp>
    </p:spTree>
    <p:extLst>
      <p:ext uri="{BB962C8B-B14F-4D97-AF65-F5344CB8AC3E}">
        <p14:creationId xmlns:p14="http://schemas.microsoft.com/office/powerpoint/2010/main" val="2731924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884" y="-182880"/>
            <a:ext cx="7766936" cy="3200400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0343" y="4050833"/>
            <a:ext cx="7916091" cy="13441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Plaque 3"/>
          <p:cNvSpPr/>
          <p:nvPr/>
        </p:nvSpPr>
        <p:spPr>
          <a:xfrm>
            <a:off x="1217265" y="65314"/>
            <a:ext cx="8346539" cy="295220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FF00"/>
                </a:solidFill>
              </a:rPr>
              <a:t>Completing sentence</a:t>
            </a:r>
          </a:p>
        </p:txBody>
      </p:sp>
      <p:sp>
        <p:nvSpPr>
          <p:cNvPr id="5" name="Down Arrow 4"/>
          <p:cNvSpPr/>
          <p:nvPr/>
        </p:nvSpPr>
        <p:spPr>
          <a:xfrm>
            <a:off x="5055326" y="3108960"/>
            <a:ext cx="783771" cy="9418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" y="3994562"/>
            <a:ext cx="11795760" cy="2377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part of a sentence is completed with a clause or a phrase  is called a completing sentence</a:t>
            </a:r>
            <a:r>
              <a:rPr lang="en-US" sz="4800" b="1" i="1" dirty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endParaRPr lang="en-US" sz="40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717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26571" y="228600"/>
            <a:ext cx="11495315" cy="6057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59328" y="1892236"/>
            <a:ext cx="9829799" cy="267089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chemeClr val="accent4"/>
                </a:solidFill>
              </a:rPr>
              <a:t>The rules </a:t>
            </a:r>
            <a:r>
              <a:rPr lang="en-US" sz="4800" dirty="0" smtClean="0">
                <a:solidFill>
                  <a:schemeClr val="accent4"/>
                </a:solidFill>
              </a:rPr>
              <a:t>of completing </a:t>
            </a:r>
            <a:r>
              <a:rPr lang="en-US" sz="4800" dirty="0">
                <a:solidFill>
                  <a:schemeClr val="accent4"/>
                </a:solidFill>
              </a:rPr>
              <a:t>sentence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82343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383" y="-79602"/>
            <a:ext cx="11867605" cy="1614487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720" y="2638697"/>
            <a:ext cx="8085283" cy="4219303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1409155"/>
            <a:ext cx="12154988" cy="6020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 </a:t>
            </a:r>
            <a:r>
              <a:rPr lang="en-US" sz="2800" dirty="0">
                <a:solidFill>
                  <a:srgbClr val="FF0000"/>
                </a:solidFill>
              </a:rPr>
              <a:t>Example: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chemeClr val="tx1"/>
                </a:solidFill>
              </a:rPr>
              <a:t>If it rains, I shall not go out.</a:t>
            </a:r>
            <a:endParaRPr lang="en-US" sz="320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chemeClr val="tx1"/>
                </a:solidFill>
              </a:rPr>
              <a:t>If he comes in time, we will help him.</a:t>
            </a:r>
            <a:endParaRPr lang="en-US" sz="320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chemeClr val="tx1"/>
                </a:solidFill>
              </a:rPr>
              <a:t>If you are late, you will miss the class.</a:t>
            </a:r>
            <a:endParaRPr lang="en-US" sz="320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chemeClr val="tx1"/>
                </a:solidFill>
              </a:rPr>
              <a:t>If you kill your time, you will not shine in life/you will repent afterwards.</a:t>
            </a:r>
            <a:endParaRPr lang="en-US" sz="320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chemeClr val="tx1"/>
                </a:solidFill>
              </a:rPr>
              <a:t>If the sky is cloudy, it may rain.</a:t>
            </a:r>
            <a:endParaRPr lang="en-US" sz="320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chemeClr val="tx1"/>
                </a:solidFill>
              </a:rPr>
              <a:t>If you have a ticket, you can get into the train.</a:t>
            </a:r>
            <a:endParaRPr lang="en-US" sz="320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chemeClr val="tx1"/>
                </a:solidFill>
              </a:rPr>
              <a:t>If you want to remain healthy, you must/should eat a balanced diet.</a:t>
            </a:r>
            <a:endParaRPr lang="en-US" sz="320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chemeClr val="tx1"/>
                </a:solidFill>
              </a:rPr>
              <a:t>If you heat water, it turns into </a:t>
            </a:r>
            <a:r>
              <a:rPr lang="en-US" sz="3200" i="1" dirty="0" smtClean="0">
                <a:solidFill>
                  <a:schemeClr val="tx1"/>
                </a:solidFill>
              </a:rPr>
              <a:t>vapor.</a:t>
            </a:r>
            <a:endParaRPr lang="en-US" sz="32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chemeClr val="tx1"/>
                </a:solidFill>
              </a:rPr>
              <a:t>If we want to prosper in life, we have to work hard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  <p:sp>
        <p:nvSpPr>
          <p:cNvPr id="6" name="Down Arrow 5"/>
          <p:cNvSpPr/>
          <p:nvPr/>
        </p:nvSpPr>
        <p:spPr>
          <a:xfrm>
            <a:off x="5617029" y="1191986"/>
            <a:ext cx="1208314" cy="21716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" y="0"/>
            <a:ext cx="12192000" cy="1409155"/>
          </a:xfrm>
          <a:prstGeom prst="rightArrow">
            <a:avLst>
              <a:gd name="adj1" fmla="val 100000"/>
              <a:gd name="adj2" fmla="val 5392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</a:rPr>
              <a:t>If + present indefinite</a:t>
            </a:r>
            <a:r>
              <a:rPr lang="en-US" sz="2800" dirty="0">
                <a:solidFill>
                  <a:schemeClr val="tx1"/>
                </a:solidFill>
              </a:rPr>
              <a:t>, present/ future indefinite tense.  or,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</a:rPr>
              <a:t>If + present indefinite tense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u="sng" dirty="0">
                <a:solidFill>
                  <a:schemeClr val="tx1"/>
                </a:solidFill>
              </a:rPr>
              <a:t>sub+ shall/will/ can/may/ must/should/have to/has to+ present form of main verb.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231361" y="1385642"/>
            <a:ext cx="1459523" cy="27497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07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3" y="609600"/>
            <a:ext cx="11404101" cy="6036129"/>
          </a:xfrm>
        </p:spPr>
        <p:txBody>
          <a:bodyPr/>
          <a:lstStyle/>
          <a:p>
            <a:pPr lvl="0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ound Single Corner Rectangle 2"/>
          <p:cNvSpPr/>
          <p:nvPr/>
        </p:nvSpPr>
        <p:spPr>
          <a:xfrm>
            <a:off x="1" y="0"/>
            <a:ext cx="12192000" cy="2235200"/>
          </a:xfrm>
          <a:prstGeom prst="round1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</a:rPr>
              <a:t>If+ past indefinite tense, past conditional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b="1" dirty="0">
                <a:solidFill>
                  <a:srgbClr val="FF0000"/>
                </a:solidFill>
              </a:rPr>
              <a:t>If+ past indefinite tense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u="sng" dirty="0">
                <a:solidFill>
                  <a:srgbClr val="FF0000"/>
                </a:solidFill>
              </a:rPr>
              <a:t>sub+ would/ could /might+ present form of verb+ obj.)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5" name="Down Arrow 4"/>
          <p:cNvSpPr/>
          <p:nvPr/>
        </p:nvSpPr>
        <p:spPr>
          <a:xfrm>
            <a:off x="4758267" y="2235200"/>
            <a:ext cx="1540933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692400"/>
            <a:ext cx="12191999" cy="4165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Example:</a:t>
            </a:r>
            <a:endParaRPr lang="en-US" sz="3200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3200" i="1" dirty="0">
                <a:solidFill>
                  <a:schemeClr val="tx1"/>
                </a:solidFill>
              </a:rPr>
              <a:t>If I knew his address, I would meet him.</a:t>
            </a:r>
            <a:endParaRPr lang="en-US" sz="320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3200" i="1" dirty="0">
                <a:solidFill>
                  <a:schemeClr val="tx1"/>
                </a:solidFill>
              </a:rPr>
              <a:t>If I lived near our college, I could reach college earlier.</a:t>
            </a:r>
            <a:endParaRPr lang="en-US" sz="320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3200" i="1" dirty="0">
                <a:solidFill>
                  <a:schemeClr val="tx1"/>
                </a:solidFill>
              </a:rPr>
              <a:t>If I were you, I would help the poor.</a:t>
            </a:r>
            <a:endParaRPr lang="en-US" sz="320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3200" i="1" dirty="0">
                <a:solidFill>
                  <a:schemeClr val="tx1"/>
                </a:solidFill>
              </a:rPr>
              <a:t>If I had the wings of a bird, I would fly in the sky.</a:t>
            </a:r>
            <a:endParaRPr lang="en-US" sz="320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3200" i="1" dirty="0">
                <a:solidFill>
                  <a:schemeClr val="tx1"/>
                </a:solidFill>
              </a:rPr>
              <a:t>If they wanted, we would help them.</a:t>
            </a:r>
            <a:endParaRPr lang="en-US" sz="320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3200" i="1" dirty="0">
                <a:solidFill>
                  <a:schemeClr val="tx1"/>
                </a:solidFill>
              </a:rPr>
              <a:t>If I were a king, I would help the poor.</a:t>
            </a:r>
            <a:endParaRPr lang="en-US" sz="320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3200" i="1" dirty="0">
                <a:solidFill>
                  <a:schemeClr val="tx1"/>
                </a:solidFill>
              </a:rPr>
              <a:t>If the students were interested, I would teach them English</a:t>
            </a:r>
            <a:r>
              <a:rPr lang="en-US" sz="2400" i="1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9999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4205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0" y="-179614"/>
            <a:ext cx="12191999" cy="1763485"/>
          </a:xfrm>
          <a:prstGeom prst="rightArrow">
            <a:avLst>
              <a:gd name="adj1" fmla="val 91026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</a:rPr>
              <a:t>If + past perfect tense</a:t>
            </a:r>
            <a:r>
              <a:rPr lang="en-US" sz="3200" dirty="0">
                <a:solidFill>
                  <a:schemeClr val="tx1"/>
                </a:solidFill>
              </a:rPr>
              <a:t>+ perfect conditional. </a:t>
            </a:r>
            <a:r>
              <a:rPr lang="en-US" sz="3200" u="sng" dirty="0">
                <a:solidFill>
                  <a:schemeClr val="tx1"/>
                </a:solidFill>
              </a:rPr>
              <a:t>(If + sub+ had + v3+obj, sub+ would/could/might+ have+ v3+ obj.)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/>
              <a:t> 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4301" y="1763486"/>
            <a:ext cx="11021786" cy="4065814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400" dirty="0">
                <a:solidFill>
                  <a:srgbClr val="FFFF00"/>
                </a:solidFill>
              </a:rPr>
              <a:t>Example: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i="1" dirty="0"/>
              <a:t>If I had seen him, I would have told him the matter</a:t>
            </a:r>
            <a:r>
              <a:rPr lang="en-US" sz="2800" i="1" dirty="0" smtClean="0"/>
              <a:t>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i="1" dirty="0" smtClean="0"/>
              <a:t>If </a:t>
            </a:r>
            <a:r>
              <a:rPr lang="en-US" sz="2800" i="1" dirty="0"/>
              <a:t>you had followed my advice, you would have passed the exam.</a:t>
            </a:r>
            <a:endParaRPr lang="en-US" sz="28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i="1" dirty="0"/>
              <a:t>If they had started earlier, they could have got the train.</a:t>
            </a:r>
            <a:endParaRPr lang="en-US" sz="28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i="1" dirty="0"/>
              <a:t>If she had tried, she would have succeeded.</a:t>
            </a:r>
            <a:endParaRPr lang="en-US" sz="2800" dirty="0"/>
          </a:p>
        </p:txBody>
      </p:sp>
      <p:sp>
        <p:nvSpPr>
          <p:cNvPr id="5" name="Down Arrow 4"/>
          <p:cNvSpPr/>
          <p:nvPr/>
        </p:nvSpPr>
        <p:spPr>
          <a:xfrm>
            <a:off x="4604657" y="1502229"/>
            <a:ext cx="914400" cy="2939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45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430" y="146957"/>
            <a:ext cx="9862456" cy="20566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228" y="2449287"/>
            <a:ext cx="10319657" cy="38208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816430" y="146957"/>
            <a:ext cx="9862456" cy="2056635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Had+ sub+ past participle form of verb +</a:t>
            </a:r>
            <a:r>
              <a:rPr lang="en-US" sz="28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obj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, </a:t>
            </a:r>
            <a:r>
              <a:rPr lang="en-US" sz="2800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sub+ would have/could have/ might </a:t>
            </a:r>
            <a:r>
              <a:rPr lang="en-US" sz="2800" u="sng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have+past</a:t>
            </a:r>
            <a:r>
              <a:rPr lang="en-US" sz="2800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participle form of verb+ object. 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702130" y="2449286"/>
            <a:ext cx="9699170" cy="4066579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Example: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Had I seen him, I would have given him the news.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Had he wanted, they would have helped him.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Had he possessed a vast property, he would have established a college.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Had he earned much money, I would have help the poor.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Had I been invited, I would have join the party.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Had you forbidden me, I would have never gone there.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Had I done well in the examination, my parents would have become very much happy with me. </a:t>
            </a:r>
          </a:p>
        </p:txBody>
      </p:sp>
    </p:spTree>
    <p:extLst>
      <p:ext uri="{BB962C8B-B14F-4D97-AF65-F5344CB8AC3E}">
        <p14:creationId xmlns:p14="http://schemas.microsoft.com/office/powerpoint/2010/main" val="1123728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4A021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323</TotalTime>
  <Words>934</Words>
  <Application>Microsoft Office PowerPoint</Application>
  <PresentationFormat>Widescreen</PresentationFormat>
  <Paragraphs>116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Book Antiqua</vt:lpstr>
      <vt:lpstr>Calibri</vt:lpstr>
      <vt:lpstr>KongshoMJ</vt:lpstr>
      <vt:lpstr>Times New Roman</vt:lpstr>
      <vt:lpstr>Trebuchet MS</vt:lpstr>
      <vt:lpstr>Wingdings</vt:lpstr>
      <vt:lpstr>Wingdings 3</vt:lpstr>
      <vt:lpstr>Facet</vt:lpstr>
      <vt:lpstr>                   </vt:lpstr>
      <vt:lpstr>PowerPoint Presentation</vt:lpstr>
      <vt:lpstr>         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e</vt:lpstr>
      <vt:lpstr>PowerPoint Presentation</vt:lpstr>
      <vt:lpstr> 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class my dear students</dc:title>
  <dc:creator>JZ67N72</dc:creator>
  <cp:lastModifiedBy>JZ67N72</cp:lastModifiedBy>
  <cp:revision>45</cp:revision>
  <dcterms:created xsi:type="dcterms:W3CDTF">2019-05-05T14:13:01Z</dcterms:created>
  <dcterms:modified xsi:type="dcterms:W3CDTF">2019-10-19T06:41:40Z</dcterms:modified>
</cp:coreProperties>
</file>