
<file path=[Content_Types].xml><?xml version="1.0" encoding="utf-8"?>
<Types xmlns="http://schemas.openxmlformats.org/package/2006/content-types">
  <Default Extension="bin" ContentType="application/vnd.openxmlformats-officedocument.oleObject"/>
  <Default Extension="tmp" ContentType="image/png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1" r:id="rId2"/>
    <p:sldId id="272" r:id="rId3"/>
    <p:sldId id="259" r:id="rId4"/>
    <p:sldId id="276" r:id="rId5"/>
    <p:sldId id="281" r:id="rId6"/>
    <p:sldId id="265" r:id="rId7"/>
    <p:sldId id="266" r:id="rId8"/>
    <p:sldId id="262" r:id="rId9"/>
    <p:sldId id="267" r:id="rId10"/>
    <p:sldId id="277" r:id="rId11"/>
    <p:sldId id="268" r:id="rId12"/>
    <p:sldId id="278" r:id="rId13"/>
    <p:sldId id="269" r:id="rId14"/>
    <p:sldId id="270" r:id="rId15"/>
    <p:sldId id="273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F4747-12F1-4EF0-B8C3-3E9C59DC53FC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809D53-701A-41FB-8B10-9D87808FED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865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56379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35455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মেয়েটি গরমে অতিষ্ট হয়ে ফ্যান দিচ্ছে, সে বাইরে যাবার পথে গাড়ির ধুলা ময়লা চোখে লাগল, তার গরম পাতিলে হাত লাগলে সে যন্ত্রনা অনুভব করল। </a:t>
            </a:r>
            <a:endParaRPr lang="en-US" sz="1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09D53-701A-41FB-8B10-9D87808FED8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621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প্রানী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দেহের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কলা</a:t>
            </a:r>
            <a:r>
              <a:rPr lang="bn-BD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উদ্দীপনা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সাড়া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উপযুক্ত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প্রতিবেদন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bn-BD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তা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স্নায়ুটিস্যু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নার্ভটিস্যু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09D53-701A-41FB-8B10-9D87808FED8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747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প্রানী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দেহের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কলা</a:t>
            </a:r>
            <a:r>
              <a:rPr lang="bn-BD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উদ্দীপনা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সাড়া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উপযুক্ত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প্রতিবেদন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bn-BD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তা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স্নায়ুটিস্যু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নার্ভটিস্যু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09D53-701A-41FB-8B10-9D87808FED8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8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কোষদেহ,</a:t>
            </a:r>
            <a:r>
              <a:rPr lang="bn-BD" sz="1200" dirty="0" smtClean="0"/>
              <a:t> ডেনড্রন,</a:t>
            </a:r>
            <a:r>
              <a:rPr lang="bn-BD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অ্যাক্সন </a:t>
            </a:r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ক্লিক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09D53-701A-41FB-8B10-9D87808FED8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179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ক্লিক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09D53-701A-41FB-8B10-9D87808FED8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565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latin typeface="NikoshBAN" pitchFamily="2" charset="0"/>
                <a:cs typeface="NikoshBAN" pitchFamily="2" charset="0"/>
              </a:rPr>
              <a:t>সকলকে</a:t>
            </a:r>
            <a:r>
              <a:rPr lang="en-US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>
                <a:latin typeface="NikoshBAN" pitchFamily="2" charset="0"/>
                <a:cs typeface="NikoshBAN" pitchFamily="2" charset="0"/>
              </a:rPr>
              <a:t>নিতে</a:t>
            </a:r>
            <a:r>
              <a:rPr lang="en-US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>
                <a:latin typeface="NikoshBAN" pitchFamily="2" charset="0"/>
                <a:cs typeface="NikoshBAN" pitchFamily="2" charset="0"/>
              </a:rPr>
              <a:t>বলবো</a:t>
            </a:r>
            <a:r>
              <a:rPr lang="en-US" baseline="0" dirty="0">
                <a:latin typeface="NikoshBAN" pitchFamily="2" charset="0"/>
                <a:cs typeface="NikoshBAN" pitchFamily="2" charset="0"/>
              </a:rPr>
              <a:t>।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F47DE-2D0D-4212-A7DC-81309161E53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647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latin typeface="NikoshBAN" pitchFamily="2" charset="0"/>
                <a:cs typeface="NikoshBAN" pitchFamily="2" charset="0"/>
              </a:rPr>
              <a:t>সকলকে</a:t>
            </a:r>
            <a:r>
              <a:rPr lang="en-US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>
                <a:latin typeface="NikoshBAN" pitchFamily="2" charset="0"/>
                <a:cs typeface="NikoshBAN" pitchFamily="2" charset="0"/>
              </a:rPr>
              <a:t>জানিয়ে</a:t>
            </a:r>
            <a:r>
              <a:rPr lang="en-US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>
                <a:latin typeface="NikoshBAN" pitchFamily="2" charset="0"/>
                <a:cs typeface="NikoshBAN" pitchFamily="2" charset="0"/>
              </a:rPr>
              <a:t>বোর্ড</a:t>
            </a:r>
            <a:r>
              <a:rPr lang="en-US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>
                <a:latin typeface="NikoshBAN" pitchFamily="2" charset="0"/>
                <a:cs typeface="NikoshBAN" pitchFamily="2" charset="0"/>
              </a:rPr>
              <a:t>মুছে</a:t>
            </a:r>
            <a:r>
              <a:rPr lang="en-US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>
                <a:latin typeface="NikoshBAN" pitchFamily="2" charset="0"/>
                <a:cs typeface="NikoshBAN" pitchFamily="2" charset="0"/>
              </a:rPr>
              <a:t>শ্রেণিকক্ষ</a:t>
            </a:r>
            <a:r>
              <a:rPr lang="en-US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>
                <a:latin typeface="NikoshBAN" pitchFamily="2" charset="0"/>
                <a:cs typeface="NikoshBAN" pitchFamily="2" charset="0"/>
              </a:rPr>
              <a:t>ত্যাগ</a:t>
            </a:r>
            <a:r>
              <a:rPr lang="en-US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aseline="0" dirty="0" err="1">
                <a:latin typeface="NikoshBAN" pitchFamily="2" charset="0"/>
                <a:cs typeface="NikoshBAN" pitchFamily="2" charset="0"/>
              </a:rPr>
              <a:t>করবো</a:t>
            </a:r>
            <a:r>
              <a:rPr lang="en-US" baseline="0" dirty="0">
                <a:latin typeface="NikoshBAN" pitchFamily="2" charset="0"/>
                <a:cs typeface="NikoshBAN" pitchFamily="2" charset="0"/>
              </a:rPr>
              <a:t>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F47DE-2D0D-4212-A7DC-81309161E53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075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3E03-89D1-48B4-AB24-D002498B80C4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712F-7338-4A1C-834A-0D92999EB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45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3E03-89D1-48B4-AB24-D002498B80C4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712F-7338-4A1C-834A-0D92999EB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884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3E03-89D1-48B4-AB24-D002498B80C4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712F-7338-4A1C-834A-0D92999EB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164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3E03-89D1-48B4-AB24-D002498B80C4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712F-7338-4A1C-834A-0D92999EB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670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3E03-89D1-48B4-AB24-D002498B80C4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712F-7338-4A1C-834A-0D92999EB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724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3E03-89D1-48B4-AB24-D002498B80C4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712F-7338-4A1C-834A-0D92999EB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860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3E03-89D1-48B4-AB24-D002498B80C4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712F-7338-4A1C-834A-0D92999EB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317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3E03-89D1-48B4-AB24-D002498B80C4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712F-7338-4A1C-834A-0D92999EB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045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3E03-89D1-48B4-AB24-D002498B80C4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712F-7338-4A1C-834A-0D92999EB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112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3E03-89D1-48B4-AB24-D002498B80C4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712F-7338-4A1C-834A-0D92999EB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996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F3E03-89D1-48B4-AB24-D002498B80C4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0712F-7338-4A1C-834A-0D92999EB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613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F3E03-89D1-48B4-AB24-D002498B80C4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0712F-7338-4A1C-834A-0D92999EB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0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KHAIRUL\Desktop\Kazol\picture\shahid\picture1\127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296758" y="2436045"/>
            <a:ext cx="4267200" cy="1323439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0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48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151" y="0"/>
            <a:ext cx="4560849" cy="6858000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50229" y="0"/>
            <a:ext cx="4593771" cy="6858000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3358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0 L -0.54757 0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4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 L 0.55711 0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ChangeArrowheads="1"/>
          </p:cNvSpPr>
          <p:nvPr/>
        </p:nvSpPr>
        <p:spPr bwMode="auto">
          <a:xfrm>
            <a:off x="30556200" y="0"/>
            <a:ext cx="10972800" cy="6430168"/>
          </a:xfrm>
          <a:prstGeom prst="rect">
            <a:avLst/>
          </a:prstGeom>
          <a:solidFill>
            <a:srgbClr val="FFFFFF"/>
          </a:solidFill>
          <a:ln w="2032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12" name="Rectangle 11"/>
          <p:cNvSpPr/>
          <p:nvPr/>
        </p:nvSpPr>
        <p:spPr>
          <a:xfrm>
            <a:off x="2209800" y="214967"/>
            <a:ext cx="4325222" cy="2985433"/>
          </a:xfrm>
          <a:prstGeom prst="rect">
            <a:avLst/>
          </a:prstGeom>
          <a:ln>
            <a:noFill/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সিকদার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শাজিদুর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জাহান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spc="50" dirty="0" err="1">
                <a:ln w="0"/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ফুলহরি</a:t>
            </a:r>
            <a:r>
              <a:rPr lang="en-US" sz="3600" spc="50" dirty="0">
                <a:ln w="0"/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spc="50" dirty="0" err="1">
                <a:ln w="0"/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মাধ্যমিক</a:t>
            </a:r>
            <a:r>
              <a:rPr lang="en-US" sz="3600" spc="50" dirty="0">
                <a:ln w="0"/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spc="50" dirty="0" err="1">
                <a:ln w="0"/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3600" spc="50" dirty="0">
              <a:ln w="0"/>
              <a:solidFill>
                <a:srgbClr val="00B05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spc="50" dirty="0" err="1">
                <a:ln w="0"/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শৈলকুপা</a:t>
            </a:r>
            <a:r>
              <a:rPr lang="en-US" sz="3600" spc="50" dirty="0">
                <a:ln w="0"/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spc="50" dirty="0" err="1">
                <a:ln w="0"/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ঝিনাইদহ</a:t>
            </a:r>
            <a:r>
              <a:rPr lang="en-US" sz="3600" spc="50" dirty="0" smtClean="0">
                <a:ln w="0"/>
                <a:solidFill>
                  <a:srgbClr val="00B05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spc="50" dirty="0">
              <a:ln w="0"/>
              <a:solidFill>
                <a:srgbClr val="00B05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09800" y="3383101"/>
            <a:ext cx="4267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৭ম </a:t>
            </a: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</a:p>
          <a:p>
            <a:pPr algn="ctr"/>
            <a:r>
              <a:rPr lang="bn-BD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উদ্ভিদ ও প্রাণির কোষীয় </a:t>
            </a:r>
            <a:r>
              <a:rPr lang="bn-BD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সংগঠন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 </a:t>
            </a:r>
            <a:r>
              <a:rPr lang="en-US" sz="3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83457"/>
            <a:ext cx="1786538" cy="2286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9748767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1686211"/>
              </p:ext>
            </p:extLst>
          </p:nvPr>
        </p:nvGraphicFramePr>
        <p:xfrm>
          <a:off x="7162800" y="46482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8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62800" y="464820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14400" y="381000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ভালো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55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228600"/>
            <a:ext cx="815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মেয়েটির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এসব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সমন্বয়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সাধন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করেছে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----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Diamond 6"/>
          <p:cNvSpPr/>
          <p:nvPr/>
        </p:nvSpPr>
        <p:spPr>
          <a:xfrm>
            <a:off x="1752600" y="1600200"/>
            <a:ext cx="5029200" cy="2057400"/>
          </a:xfrm>
          <a:prstGeom prst="diamond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6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স্নায়ুটিস্যু</a:t>
            </a:r>
            <a:endParaRPr lang="en-US" sz="6600" dirty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05000" y="4059382"/>
            <a:ext cx="4876800" cy="1752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৭ম </a:t>
            </a:r>
            <a:endParaRPr lang="bn-BD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as-IN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as-IN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</a:p>
          <a:p>
            <a:pPr algn="ctr"/>
            <a:r>
              <a:rPr lang="bn-BD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উদ্ভিদ ও প্রাণির কোষীয় সংগঠন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16464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xagon 1"/>
          <p:cNvSpPr/>
          <p:nvPr/>
        </p:nvSpPr>
        <p:spPr>
          <a:xfrm>
            <a:off x="1513490" y="346827"/>
            <a:ext cx="5833241" cy="1718442"/>
          </a:xfrm>
          <a:prstGeom prst="hexagon">
            <a:avLst>
              <a:gd name="adj" fmla="val 16743"/>
              <a:gd name="vf" fmla="val 115470"/>
            </a:avLst>
          </a:prstGeom>
          <a:solidFill>
            <a:schemeClr val="bg2">
              <a:lumMod val="50000"/>
            </a:schemeClr>
          </a:solidFill>
          <a:ln>
            <a:noFill/>
          </a:ln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3228" y="2144092"/>
            <a:ext cx="7409793" cy="7725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শিক্ষার্থীরা......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3228" y="3090024"/>
            <a:ext cx="7409793" cy="8040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r>
              <a:rPr lang="bn-BD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bn-BD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স্নায়ুটিস্যু </a:t>
            </a:r>
            <a:r>
              <a:rPr lang="bn-I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 </a:t>
            </a:r>
            <a:r>
              <a:rPr lang="bn-I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 </a:t>
            </a: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bn-I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পারবে ,   </a:t>
            </a:r>
            <a:endParaRPr lang="bn-IN" sz="32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3228" y="4067485"/>
            <a:ext cx="7409793" cy="914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pPr lvl="0"/>
            <a:r>
              <a:rPr lang="bn-BD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</a:t>
            </a:r>
            <a:r>
              <a:rPr lang="bn-BD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স্নায়ুটিস্যু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bn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 করতে পারবে ,     </a:t>
            </a:r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3228" y="5066922"/>
            <a:ext cx="7409793" cy="1393839"/>
          </a:xfrm>
          <a:prstGeom prst="rect">
            <a:avLst/>
          </a:prstGeom>
          <a:solidFill>
            <a:schemeClr val="accent1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1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rtlCol="0" anchor="ctr"/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৩. </a:t>
            </a:r>
            <a:r>
              <a:rPr lang="bn-BD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স্নায়ুটিস্যু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bn-BD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 ব্যাখ্যা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/>
          </a:p>
          <a:p>
            <a:pPr lvl="0"/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16187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57" y="1166497"/>
            <a:ext cx="7773485" cy="4525006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6096000" y="3352800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447800" y="2133600"/>
            <a:ext cx="152400" cy="1524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62200" y="38100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দৃশ্যটি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ভালো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9200" y="5867400"/>
            <a:ext cx="670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মস্তিক উদ্দীপনা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সাড়া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উপযুক্ত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সৃষ্ট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করেছে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5867400"/>
            <a:ext cx="777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হাতের মাধ্যমে দেহের কোন অংশ এ উদ্দীপনায় সাড়া দিচ্ছে?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09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7.40741E-7 L -0.04392 -0.00208 L -0.07864 0.00417 L -0.11059 0.0162 L -0.13784 0.03032 L -0.16059 0.04653 L -0.18333 0.06458 L -0.22118 0.08079 L -0.25 0.09305 L -0.27569 0.09907 L -0.3 0.10301 L -0.34843 0.09907 L -0.37725 0.09305 L -0.40746 0.08495 L -0.45138 0.07083 L -0.48333 0.05856 L -0.50746 0.04236 L -0.51805 0.03032 L -0.52864 0.01829 L -0.52569 -0.01412 L -0.51961 -0.05463 L -0.51666 -0.08079 L -0.5151 -0.09699 L -0.5151 -0.11713 L -0.51961 -0.14144 L -0.51961 -0.16157 L -0.51197 -0.17778 " pathEditMode="relative" ptsTypes="AAAAAAAAAAAAAAAAAAAAAAA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7.40741E-7 L -0.00608 0.03843 L -0.00156 0.06875 L -0.00156 0.09699 L -0.00608 0.13935 L -0.01215 0.1757 L -0.01354 0.2 L 0.00451 0.23033 L 0.03646 0.24445 L 0.07882 0.25857 L 0.11823 0.27269 L 0.17569 0.28681 L 0.22431 0.28287 L 0.26215 0.27477 L 0.3 0.2625 L 0.34097 0.23843 L 0.37274 0.21806 L 0.39705 0.2 L 0.43333 0.18588 L 0.45156 0.1838 L 0.4651 0.17986 L 0.47569 0.17778 L 0.49705 0.17361 " pathEditMode="relative" ptsTypes="AAAAAAAAAAAAAAAAAAAAAAA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9" grpId="0"/>
      <p:bldP spid="10" grpId="0"/>
      <p:bldP spid="1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CCD26B6-8680-468B-8537-12329EBE28EA}"/>
              </a:ext>
            </a:extLst>
          </p:cNvPr>
          <p:cNvSpPr/>
          <p:nvPr/>
        </p:nvSpPr>
        <p:spPr>
          <a:xfrm>
            <a:off x="1981200" y="2209800"/>
            <a:ext cx="4953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স্নায়ুটিস্যু বলতে কী বুঝ?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Flowchart: Off-page Connector 1"/>
          <p:cNvSpPr/>
          <p:nvPr/>
        </p:nvSpPr>
        <p:spPr>
          <a:xfrm>
            <a:off x="2743200" y="381000"/>
            <a:ext cx="3276600" cy="914400"/>
          </a:xfrm>
          <a:prstGeom prst="flowChartOffpageConnector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934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64183">
            <a:off x="2846829" y="1785702"/>
            <a:ext cx="3373213" cy="2005381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2171700" y="1295400"/>
            <a:ext cx="1866900" cy="1219200"/>
            <a:chOff x="2171700" y="1295400"/>
            <a:chExt cx="1866900" cy="1219200"/>
          </a:xfrm>
        </p:grpSpPr>
        <p:sp>
          <p:nvSpPr>
            <p:cNvPr id="4" name="Left Bracket 3"/>
            <p:cNvSpPr/>
            <p:nvPr/>
          </p:nvSpPr>
          <p:spPr>
            <a:xfrm>
              <a:off x="3771900" y="1295400"/>
              <a:ext cx="266700" cy="1219200"/>
            </a:xfrm>
            <a:prstGeom prst="leftBracket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2171700" y="1905000"/>
              <a:ext cx="1562100" cy="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/>
          <p:cNvSpPr txBox="1"/>
          <p:nvPr/>
        </p:nvSpPr>
        <p:spPr>
          <a:xfrm>
            <a:off x="1143000" y="16764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কোষদেহ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5410200" y="1752600"/>
            <a:ext cx="1371600" cy="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781800" y="15240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ডেনড্রন</a:t>
            </a:r>
            <a:endParaRPr lang="en-US" sz="2400" dirty="0"/>
          </a:p>
        </p:txBody>
      </p:sp>
      <p:grpSp>
        <p:nvGrpSpPr>
          <p:cNvPr id="23" name="Group 22"/>
          <p:cNvGrpSpPr/>
          <p:nvPr/>
        </p:nvGrpSpPr>
        <p:grpSpPr>
          <a:xfrm>
            <a:off x="4533435" y="2514600"/>
            <a:ext cx="1791165" cy="1295400"/>
            <a:chOff x="4533435" y="2514600"/>
            <a:chExt cx="1791165" cy="1295400"/>
          </a:xfrm>
        </p:grpSpPr>
        <p:sp>
          <p:nvSpPr>
            <p:cNvPr id="16" name="Right Bracket 15"/>
            <p:cNvSpPr/>
            <p:nvPr/>
          </p:nvSpPr>
          <p:spPr>
            <a:xfrm>
              <a:off x="4533435" y="2514600"/>
              <a:ext cx="267165" cy="1295400"/>
            </a:xfrm>
            <a:prstGeom prst="rightBracket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H="1">
              <a:off x="4800600" y="3162300"/>
              <a:ext cx="1524000" cy="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/>
          <p:cNvSpPr txBox="1"/>
          <p:nvPr/>
        </p:nvSpPr>
        <p:spPr>
          <a:xfrm>
            <a:off x="6324600" y="29718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অ্যাক্সন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0" y="-152400"/>
            <a:ext cx="1943100" cy="1295400"/>
          </a:xfrm>
          <a:prstGeom prst="rightArrow">
            <a:avLst>
              <a:gd name="adj1" fmla="val 75455"/>
              <a:gd name="adj2" fmla="val 23636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নিউরন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81200" y="0"/>
            <a:ext cx="5715000" cy="1066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endParaRPr lang="en-US" sz="36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5334000"/>
            <a:ext cx="76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কোষদেহঃ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কোষদেহ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নিউরনের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উহা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গোলাকার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ডিম্বাকার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নক্ষত্রাকার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থাকে।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5323582"/>
            <a:ext cx="807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ডেনড্রনঃ কোষদেহের চারদিক থেকে উৎপন্ন শাখা-প্রশাখাগুলোকে ডেনড্রন বলে।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5323582"/>
            <a:ext cx="807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অ্যাক্সনঃ কোষদেহ থেকে উৎপন্ন লম্বা সুতার মতো অংশকে অ্যাক্সন বলে।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624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21" grpId="0"/>
      <p:bldP spid="5" grpId="0" animBg="1"/>
      <p:bldP spid="7" grpId="0" animBg="1"/>
      <p:bldP spid="3" grpId="0"/>
      <p:bldP spid="3" grpId="1"/>
      <p:bldP spid="9" grpId="0"/>
      <p:bldP spid="9" grpId="1"/>
      <p:bldP spid="11" grpId="0"/>
      <p:bldP spid="1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438400" y="0"/>
            <a:ext cx="4267200" cy="914400"/>
          </a:xfrm>
          <a:prstGeom prst="roundRect">
            <a:avLst>
              <a:gd name="adj" fmla="val 12122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স্নায়ুটিস্যুর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400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370493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1.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দেহের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ইন্দ্রিয়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সংবেদন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গ্রহণকারী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অঙ্গ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গৃহীত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উদ্দীপনা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মস্তিষ্কে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প্রেরণ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583" y="1600200"/>
            <a:ext cx="555625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7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438400" y="0"/>
            <a:ext cx="4267200" cy="914400"/>
          </a:xfrm>
          <a:prstGeom prst="roundRect">
            <a:avLst>
              <a:gd name="adj" fmla="val 12122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স্নায়ুটিস্যুর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400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963940"/>
            <a:ext cx="5181600" cy="29114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675293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২.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দেহের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কার্যকর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উদ্দীপনায়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সাড়া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দেয়।যেমন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মশা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কামড়ালে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অনুভূতি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মস্তিষ্কে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পাঠায়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মস্তিষ্ক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হাতকে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জানায়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তখন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মশা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মারার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387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438400" y="0"/>
            <a:ext cx="4267200" cy="914400"/>
          </a:xfrm>
          <a:prstGeom prst="roundRect">
            <a:avLst>
              <a:gd name="adj" fmla="val 12122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স্নায়ুটিস্যুর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400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5370493"/>
            <a:ext cx="655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3.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উদ্দীপনা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ঘটনাকে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স্মৃতিতে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ধারণ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915" y="1600200"/>
            <a:ext cx="3967506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75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76" y="0"/>
            <a:ext cx="2813149" cy="6858000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2286000" y="0"/>
            <a:ext cx="4267200" cy="1066800"/>
          </a:xfrm>
          <a:prstGeom prst="roundRect">
            <a:avLst>
              <a:gd name="adj" fmla="val 12122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স্নায়ুটিস্যুর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400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43200" y="4713982"/>
            <a:ext cx="6324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4.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দেহের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শরীরবৃত্তীয়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সমন্বয়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সাধন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722" y="1219200"/>
            <a:ext cx="5855278" cy="303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75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AA1E377-9E8B-42FF-823F-E2F175E4A3BF}"/>
              </a:ext>
            </a:extLst>
          </p:cNvPr>
          <p:cNvSpPr/>
          <p:nvPr/>
        </p:nvSpPr>
        <p:spPr>
          <a:xfrm>
            <a:off x="1740823" y="267286"/>
            <a:ext cx="5413828" cy="707886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দলগত কাজ সময়ঃ ১০ মিনিট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572000" y="1219200"/>
            <a:ext cx="0" cy="43434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990600" y="1295400"/>
            <a:ext cx="2667000" cy="1143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IN" sz="4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 </a:t>
            </a:r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(ক)</a:t>
            </a:r>
            <a:endParaRPr lang="en-US" sz="4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62600" y="1295400"/>
            <a:ext cx="2667000" cy="1143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IN" sz="4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 </a:t>
            </a:r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(খ)</a:t>
            </a:r>
            <a:endParaRPr lang="en-US" sz="4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2553831"/>
            <a:ext cx="4038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নিউরনের কয়টি অংশ ব্যাখ্যা কর</a:t>
            </a:r>
            <a:r>
              <a:rPr lang="bn-BD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48200" y="2586097"/>
            <a:ext cx="4419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নিউরন</a:t>
            </a:r>
            <a:r>
              <a:rPr lang="bn-BD" sz="3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কিভাবে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প্রাণিদেহের বিভিন্ন অঙ্গের মধ্যে সমন্বয় সাধন করে ব্যাখ্যা কর</a:t>
            </a:r>
            <a:r>
              <a:rPr lang="bn-IN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5126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233B8E3-0B8C-4583-A21C-F033005FF621}"/>
              </a:ext>
            </a:extLst>
          </p:cNvPr>
          <p:cNvSpPr txBox="1"/>
          <p:nvPr/>
        </p:nvSpPr>
        <p:spPr>
          <a:xfrm>
            <a:off x="423806" y="1825759"/>
            <a:ext cx="4376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1</a:t>
            </a:r>
            <a:r>
              <a:rPr lang="bn-BD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প্রশ্ন: </a:t>
            </a:r>
            <a:r>
              <a:rPr lang="bn-BD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স্নায়ুটিস্যু বা নিউরন </a:t>
            </a:r>
            <a:r>
              <a:rPr lang="bn-BD" sz="32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কী?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A0150EE-2969-4B8D-A7B6-74ECA45D8C5D}"/>
              </a:ext>
            </a:extLst>
          </p:cNvPr>
          <p:cNvSpPr txBox="1"/>
          <p:nvPr/>
        </p:nvSpPr>
        <p:spPr>
          <a:xfrm>
            <a:off x="423805" y="3429000"/>
            <a:ext cx="46815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bn-BD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প্রশ্ন: </a:t>
            </a:r>
            <a:r>
              <a:rPr lang="bn-BD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নিউরনের কয়টি অংশ?</a:t>
            </a:r>
            <a:endParaRPr lang="bn-BD" sz="32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28E113C-9C7C-419C-86E6-6EFD6401E1D6}"/>
              </a:ext>
            </a:extLst>
          </p:cNvPr>
          <p:cNvSpPr/>
          <p:nvPr/>
        </p:nvSpPr>
        <p:spPr>
          <a:xfrm>
            <a:off x="423806" y="4648200"/>
            <a:ext cx="66627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bn-BD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প্রশ্ন: </a:t>
            </a:r>
            <a:r>
              <a:rPr lang="bn-BD" sz="32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নিউরনের যে কোন একটি কাজ বল? </a:t>
            </a:r>
            <a:endParaRPr lang="en-US" sz="32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DDB64E74-1954-48DF-BB23-2D17550EE640}"/>
              </a:ext>
            </a:extLst>
          </p:cNvPr>
          <p:cNvSpPr/>
          <p:nvPr/>
        </p:nvSpPr>
        <p:spPr>
          <a:xfrm>
            <a:off x="639819" y="2401669"/>
            <a:ext cx="1188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endParaRPr lang="bn-BD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F9474DF8-3DA3-473B-8E11-F4069A9C8EB9}"/>
              </a:ext>
            </a:extLst>
          </p:cNvPr>
          <p:cNvSpPr/>
          <p:nvPr/>
        </p:nvSpPr>
        <p:spPr>
          <a:xfrm>
            <a:off x="1612336" y="2398693"/>
            <a:ext cx="75316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প্রানী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দেহের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কলা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 উদ্দীপনা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সাড়া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উপযুক্ত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প্রতিবেদন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 তা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স্নায়ুটিস্যু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নার্ভটিস্যু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25A03C13-A2B6-4454-A5DC-7B7471178B7F}"/>
              </a:ext>
            </a:extLst>
          </p:cNvPr>
          <p:cNvSpPr/>
          <p:nvPr/>
        </p:nvSpPr>
        <p:spPr>
          <a:xfrm>
            <a:off x="639819" y="3962400"/>
            <a:ext cx="1188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endParaRPr lang="bn-BD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58AFD4E9-CB3B-4F83-BE50-6273F8AEEA69}"/>
              </a:ext>
            </a:extLst>
          </p:cNvPr>
          <p:cNvSpPr/>
          <p:nvPr/>
        </p:nvSpPr>
        <p:spPr>
          <a:xfrm>
            <a:off x="1507067" y="3962400"/>
            <a:ext cx="41939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তিনটি অংশ।</a:t>
            </a:r>
            <a:endParaRPr lang="bn-BD" sz="2800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703A8D1A-E4CB-446D-9E10-0146B4D48BFD}"/>
              </a:ext>
            </a:extLst>
          </p:cNvPr>
          <p:cNvSpPr/>
          <p:nvPr/>
        </p:nvSpPr>
        <p:spPr>
          <a:xfrm>
            <a:off x="639819" y="5181600"/>
            <a:ext cx="1188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endParaRPr lang="bn-BD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4E3EA904-8C24-407B-ABCD-5DE5C6B87F7E}"/>
              </a:ext>
            </a:extLst>
          </p:cNvPr>
          <p:cNvSpPr/>
          <p:nvPr/>
        </p:nvSpPr>
        <p:spPr>
          <a:xfrm>
            <a:off x="1612336" y="5181600"/>
            <a:ext cx="6922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উদ্দীপনা বা ঘটনাকে স্মৃতিতে ধারণ করা।</a:t>
            </a:r>
            <a:endParaRPr lang="bn-BD" sz="28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Cloud 1"/>
          <p:cNvSpPr/>
          <p:nvPr/>
        </p:nvSpPr>
        <p:spPr>
          <a:xfrm>
            <a:off x="2286000" y="0"/>
            <a:ext cx="3415005" cy="1825759"/>
          </a:xfrm>
          <a:prstGeom prst="cloud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623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7481" y="1487428"/>
            <a:ext cx="2660549" cy="646331"/>
          </a:xfrm>
          <a:prstGeom prst="rect">
            <a:avLst/>
          </a:prstGeom>
          <a:solidFill>
            <a:srgbClr val="FFFFCC"/>
          </a:solidFill>
          <a:ln w="12700" cmpd="dbl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</a:t>
            </a:r>
            <a:r>
              <a:rPr lang="bn-BD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3567437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তোমরা প্রতিদিন স্নায়ুটিস্যুর মাধ্যমে যে </a:t>
            </a:r>
            <a:r>
              <a:rPr lang="en-US" sz="36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bn-BD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গুলো কর তার একটি তালিকা কর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65A59C9-0429-43CC-9D05-0EEC70CC886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4337" y="717454"/>
            <a:ext cx="3748836" cy="21280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300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16667E-6 2.22222E-6 L 4.16667E-6 -0.07222 " pathEditMode="relative" rAng="0" ptsTypes="AA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17773" y="779467"/>
            <a:ext cx="6166983" cy="1270061"/>
          </a:xfrm>
          <a:prstGeom prst="rect">
            <a:avLst/>
          </a:prstGeom>
          <a:noFill/>
        </p:spPr>
        <p:txBody>
          <a:bodyPr wrap="square" lIns="38576" tIns="19289" rIns="38576" bIns="19289">
            <a:spAutoFit/>
          </a:bodyPr>
          <a:lstStyle/>
          <a:p>
            <a:pPr algn="ctr"/>
            <a:r>
              <a:rPr lang="bn-BD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সকলকে ধন্যবাদ</a:t>
            </a:r>
            <a:endParaRPr lang="en-IN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943100"/>
            <a:ext cx="6019800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99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470</Words>
  <Application>Microsoft Office PowerPoint</Application>
  <PresentationFormat>On-screen Show (4:3)</PresentationFormat>
  <Paragraphs>79</Paragraphs>
  <Slides>16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FH</dc:creator>
  <cp:lastModifiedBy>FH</cp:lastModifiedBy>
  <cp:revision>82</cp:revision>
  <dcterms:created xsi:type="dcterms:W3CDTF">2019-10-07T05:22:03Z</dcterms:created>
  <dcterms:modified xsi:type="dcterms:W3CDTF">2019-10-19T01:42:28Z</dcterms:modified>
</cp:coreProperties>
</file>