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425" r:id="rId2"/>
    <p:sldId id="338" r:id="rId3"/>
    <p:sldId id="451" r:id="rId4"/>
    <p:sldId id="458" r:id="rId5"/>
    <p:sldId id="331" r:id="rId6"/>
    <p:sldId id="447" r:id="rId7"/>
    <p:sldId id="452" r:id="rId8"/>
    <p:sldId id="453" r:id="rId9"/>
    <p:sldId id="455" r:id="rId10"/>
    <p:sldId id="456" r:id="rId11"/>
    <p:sldId id="454" r:id="rId12"/>
    <p:sldId id="457" r:id="rId13"/>
    <p:sldId id="432" r:id="rId14"/>
    <p:sldId id="448" r:id="rId15"/>
    <p:sldId id="450" r:id="rId16"/>
    <p:sldId id="385" r:id="rId17"/>
    <p:sldId id="314" r:id="rId18"/>
    <p:sldId id="441" r:id="rId19"/>
    <p:sldId id="290" r:id="rId20"/>
    <p:sldId id="42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99"/>
    <a:srgbClr val="FFFF99"/>
    <a:srgbClr val="FFCCFF"/>
    <a:srgbClr val="CCCC00"/>
    <a:srgbClr val="FF00FF"/>
    <a:srgbClr val="CC3300"/>
    <a:srgbClr val="9900CC"/>
    <a:srgbClr val="0080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69" autoAdjust="0"/>
  </p:normalViewPr>
  <p:slideViewPr>
    <p:cSldViewPr snapToGrid="0">
      <p:cViewPr varScale="1">
        <p:scale>
          <a:sx n="66" d="100"/>
          <a:sy n="66" d="100"/>
        </p:scale>
        <p:origin x="128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F4BC2-EE53-496E-BC23-78B2D360DD9C}" type="datetimeFigureOut">
              <a:rPr lang="en-US" smtClean="0"/>
              <a:t>10/6/2019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0CF68-8557-449B-9106-1E966B5BD533}" type="slidenum">
              <a:rPr lang="en-US" smtClean="0"/>
              <a:t>‹#›</a:t>
            </a:fld>
            <a:endParaRPr lang="en-US"/>
          </a:p>
        </p:txBody>
      </p:sp>
    </p:spTree>
    <p:extLst>
      <p:ext uri="{BB962C8B-B14F-4D97-AF65-F5344CB8AC3E}">
        <p14:creationId xmlns:p14="http://schemas.microsoft.com/office/powerpoint/2010/main" val="3886781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3</a:t>
            </a:fld>
            <a:endParaRPr lang="en-US"/>
          </a:p>
        </p:txBody>
      </p:sp>
    </p:spTree>
    <p:extLst>
      <p:ext uri="{BB962C8B-B14F-4D97-AF65-F5344CB8AC3E}">
        <p14:creationId xmlns:p14="http://schemas.microsoft.com/office/powerpoint/2010/main" val="3210428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17</a:t>
            </a:fld>
            <a:endParaRPr lang="en-US"/>
          </a:p>
        </p:txBody>
      </p:sp>
    </p:spTree>
    <p:extLst>
      <p:ext uri="{BB962C8B-B14F-4D97-AF65-F5344CB8AC3E}">
        <p14:creationId xmlns:p14="http://schemas.microsoft.com/office/powerpoint/2010/main" val="240655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কোন</a:t>
            </a:r>
            <a:r>
              <a:rPr lang="bn-BD" baseline="0" dirty="0" smtClean="0">
                <a:latin typeface="NikoshBAN" pitchFamily="2" charset="0"/>
                <a:cs typeface="NikoshBAN" pitchFamily="2" charset="0"/>
              </a:rPr>
              <a:t> খাদ্য খেলে আমরা অপুষ্টি থেকে রক্ষা পেতে 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4</a:t>
            </a:fld>
            <a:endParaRPr lang="en-US"/>
          </a:p>
        </p:txBody>
      </p:sp>
    </p:spTree>
    <p:extLst>
      <p:ext uri="{BB962C8B-B14F-4D97-AF65-F5344CB8AC3E}">
        <p14:creationId xmlns:p14="http://schemas.microsoft.com/office/powerpoint/2010/main" val="139114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5</a:t>
            </a:fld>
            <a:endParaRPr lang="en-US"/>
          </a:p>
        </p:txBody>
      </p:sp>
    </p:spTree>
    <p:extLst>
      <p:ext uri="{BB962C8B-B14F-4D97-AF65-F5344CB8AC3E}">
        <p14:creationId xmlns:p14="http://schemas.microsoft.com/office/powerpoint/2010/main" val="173182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bn-BD" sz="1200" dirty="0" smtClean="0">
              <a:solidFill>
                <a:schemeClr val="tx1"/>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7</a:t>
            </a:fld>
            <a:endParaRPr lang="en-US"/>
          </a:p>
        </p:txBody>
      </p:sp>
    </p:spTree>
    <p:extLst>
      <p:ext uri="{BB962C8B-B14F-4D97-AF65-F5344CB8AC3E}">
        <p14:creationId xmlns:p14="http://schemas.microsoft.com/office/powerpoint/2010/main" val="96132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9</a:t>
            </a:fld>
            <a:endParaRPr lang="en-US"/>
          </a:p>
        </p:txBody>
      </p:sp>
    </p:spTree>
    <p:extLst>
      <p:ext uri="{BB962C8B-B14F-4D97-AF65-F5344CB8AC3E}">
        <p14:creationId xmlns:p14="http://schemas.microsoft.com/office/powerpoint/2010/main" val="120610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চিত্রটি দেখানোর পর শিক্ষক শিক্ষার্থীদের প্রশ্ন করতে পারেন:  আমরা কেন ভাত খাই?  (শিক্ষক শিক্ষার্থীদের উত্তর বোর্ডে লিখে উত্তরের প্রতিফলন ঘটাতে পারেন।)   তিনি এখানে প্রশ্ন করতে পারেন–  এক গ্রাম শর্করা থেকে কী পরিমাণ শক্তি পাওয়া যায়?  মানবদেহে কী পরিমাণ শর্করা জমা থাকতে পারে?  -----------?? </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12</a:t>
            </a:fld>
            <a:endParaRPr lang="en-US"/>
          </a:p>
        </p:txBody>
      </p:sp>
    </p:spTree>
    <p:extLst>
      <p:ext uri="{BB962C8B-B14F-4D97-AF65-F5344CB8AC3E}">
        <p14:creationId xmlns:p14="http://schemas.microsoft.com/office/powerpoint/2010/main" val="378721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13</a:t>
            </a:fld>
            <a:endParaRPr lang="en-US"/>
          </a:p>
        </p:txBody>
      </p:sp>
    </p:spTree>
    <p:extLst>
      <p:ext uri="{BB962C8B-B14F-4D97-AF65-F5344CB8AC3E}">
        <p14:creationId xmlns:p14="http://schemas.microsoft.com/office/powerpoint/2010/main" val="315755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dirty="0" smtClean="0">
                <a:solidFill>
                  <a:schemeClr val="tx1"/>
                </a:solidFill>
                <a:latin typeface="NikoshBAN" pitchFamily="2" charset="0"/>
                <a:cs typeface="NikoshBAN" pitchFamily="2" charset="0"/>
              </a:rPr>
              <a:t>শিক্ষক পাঠ্য বইয়ের</a:t>
            </a:r>
            <a:r>
              <a:rPr lang="bn-BD" sz="1200" baseline="0" dirty="0" smtClean="0">
                <a:solidFill>
                  <a:schemeClr val="tx1"/>
                </a:solidFill>
                <a:latin typeface="NikoshBAN" pitchFamily="2" charset="0"/>
                <a:cs typeface="NikoshBAN" pitchFamily="2" charset="0"/>
              </a:rPr>
              <a:t> আলোকে পরীক্ষাটি করে দেখাবেন।( এর জন্য শিক্ষককে পূর্বদিন থেকে পরীক্ষাটি সম্পন্ন করার জন্য প্রস্তুতি নিয়ে রাখতে হবে।)</a:t>
            </a:r>
            <a:r>
              <a:rPr lang="bn-BD" sz="1200" dirty="0" smtClean="0">
                <a:solidFill>
                  <a:schemeClr val="tx1"/>
                </a:solidFill>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14</a:t>
            </a:fld>
            <a:endParaRPr lang="en-US"/>
          </a:p>
        </p:txBody>
      </p:sp>
    </p:spTree>
    <p:extLst>
      <p:ext uri="{BB962C8B-B14F-4D97-AF65-F5344CB8AC3E}">
        <p14:creationId xmlns:p14="http://schemas.microsoft.com/office/powerpoint/2010/main" val="2047008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16</a:t>
            </a:fld>
            <a:endParaRPr lang="en-US"/>
          </a:p>
        </p:txBody>
      </p:sp>
    </p:spTree>
    <p:extLst>
      <p:ext uri="{BB962C8B-B14F-4D97-AF65-F5344CB8AC3E}">
        <p14:creationId xmlns:p14="http://schemas.microsoft.com/office/powerpoint/2010/main" val="232653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420719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352428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220329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293065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6C6E5-274D-47B7-894C-55A462AC65C1}"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51658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C6C6E5-274D-47B7-894C-55A462AC65C1}" type="datetimeFigureOut">
              <a:rPr lang="en-US" smtClean="0"/>
              <a:t>10/6/2019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292489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6C6E5-274D-47B7-894C-55A462AC65C1}" type="datetimeFigureOut">
              <a:rPr lang="en-US" smtClean="0"/>
              <a:t>10/6/2019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393960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6C6E5-274D-47B7-894C-55A462AC65C1}" type="datetimeFigureOut">
              <a:rPr lang="en-US" smtClean="0"/>
              <a:t>10/6/2019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94277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6C6E5-274D-47B7-894C-55A462AC65C1}" type="datetimeFigureOut">
              <a:rPr lang="en-US" smtClean="0"/>
              <a:t>10/6/2019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179840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6C6E5-274D-47B7-894C-55A462AC65C1}" type="datetimeFigureOut">
              <a:rPr lang="en-US" smtClean="0"/>
              <a:t>10/6/2019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297466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6C6E5-274D-47B7-894C-55A462AC65C1}" type="datetimeFigureOut">
              <a:rPr lang="en-US" smtClean="0"/>
              <a:t>10/6/2019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382227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98000">
              <a:schemeClr val="bg1"/>
            </a:gs>
            <a:gs pos="100000">
              <a:srgbClr val="E2EBF5"/>
            </a:gs>
            <a:gs pos="10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6C6E5-274D-47B7-894C-55A462AC65C1}" type="datetimeFigureOut">
              <a:rPr lang="en-US" smtClean="0"/>
              <a:t>10/6/2019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CD05B-A385-4D8F-A343-C72193ED27AD}" type="slidenum">
              <a:rPr lang="en-US" smtClean="0"/>
              <a:t>‹#›</a:t>
            </a:fld>
            <a:endParaRPr lang="en-US"/>
          </a:p>
        </p:txBody>
      </p:sp>
    </p:spTree>
    <p:extLst>
      <p:ext uri="{BB962C8B-B14F-4D97-AF65-F5344CB8AC3E}">
        <p14:creationId xmlns:p14="http://schemas.microsoft.com/office/powerpoint/2010/main" val="477631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4.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jpe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microsoft.com/office/2007/relationships/hdphoto" Target="../media/hdphoto4.wdp"/><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8452" y="387927"/>
            <a:ext cx="5486400" cy="15517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prstTxWarp prst="textPlain">
              <a:avLst/>
            </a:prstTxWarp>
            <a:spAutoFit/>
          </a:bodyPr>
          <a:lstStyle/>
          <a:p>
            <a:r>
              <a:rPr lang="bn-BD" sz="8800" dirty="0" smtClean="0">
                <a:solidFill>
                  <a:srgbClr val="FF0000"/>
                </a:solidFill>
                <a:latin typeface="NikoshBAN" pitchFamily="2" charset="0"/>
                <a:cs typeface="NikoshBAN" pitchFamily="2" charset="0"/>
              </a:rPr>
              <a:t>স্বাগতম</a:t>
            </a:r>
            <a:r>
              <a:rPr lang="bn-BD" sz="2800" dirty="0" smtClean="0">
                <a:solidFill>
                  <a:srgbClr val="00B050"/>
                </a:solidFill>
                <a:latin typeface="NikoshBAN" pitchFamily="2" charset="0"/>
                <a:cs typeface="NikoshBAN" pitchFamily="2" charset="0"/>
              </a:rPr>
              <a:t> </a:t>
            </a:r>
            <a:endParaRPr lang="bn-BD" sz="2000" dirty="0">
              <a:solidFill>
                <a:srgbClr val="00B050"/>
              </a:solidFill>
              <a:latin typeface="NikoshBAN" pitchFamily="2" charset="0"/>
              <a:cs typeface="NikoshBAN" pitchFamily="2" charset="0"/>
            </a:endParaRP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156314" y="2436538"/>
            <a:ext cx="4676789" cy="39396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spTree>
    <p:extLst>
      <p:ext uri="{BB962C8B-B14F-4D97-AF65-F5344CB8AC3E}">
        <p14:creationId xmlns:p14="http://schemas.microsoft.com/office/powerpoint/2010/main" val="153531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2000" fill="hold" grpId="0" nodeType="after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par>
                          <p:cTn id="11" fill="hold">
                            <p:stCondLst>
                              <p:cond delay="3200"/>
                            </p:stCondLst>
                            <p:childTnLst>
                              <p:par>
                                <p:cTn id="12" presetID="6"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8869" y="413916"/>
            <a:ext cx="3184634" cy="1261884"/>
          </a:xfrm>
          <a:prstGeom prst="rect">
            <a:avLst/>
          </a:prstGeom>
          <a:solidFill>
            <a:schemeClr val="tx2">
              <a:lumMod val="60000"/>
              <a:lumOff val="4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4400" dirty="0" smtClean="0">
                <a:solidFill>
                  <a:schemeClr val="tx1"/>
                </a:solidFill>
                <a:latin typeface="NikoshBAN" pitchFamily="2" charset="0"/>
                <a:cs typeface="NikoshBAN" pitchFamily="2" charset="0"/>
              </a:rPr>
              <a:t> </a:t>
            </a:r>
            <a:r>
              <a:rPr lang="bn-BD" sz="4800" dirty="0" smtClean="0">
                <a:solidFill>
                  <a:schemeClr val="bg1"/>
                </a:solidFill>
                <a:latin typeface="NikoshBAN" pitchFamily="2" charset="0"/>
                <a:cs typeface="NikoshBAN" pitchFamily="2" charset="0"/>
              </a:rPr>
              <a:t>নিরব পাঠ</a:t>
            </a:r>
          </a:p>
          <a:p>
            <a:pPr algn="ctr"/>
            <a:r>
              <a:rPr lang="bn-BD" sz="2800" dirty="0" smtClean="0">
                <a:solidFill>
                  <a:srgbClr val="FF0000"/>
                </a:solidFill>
                <a:latin typeface="NikoshBAN" pitchFamily="2" charset="0"/>
                <a:cs typeface="NikoshBAN" pitchFamily="2" charset="0"/>
              </a:rPr>
              <a:t>সময়:</a:t>
            </a:r>
            <a:r>
              <a:rPr lang="en-US" sz="2800" dirty="0" smtClean="0">
                <a:solidFill>
                  <a:srgbClr val="FF0000"/>
                </a:solidFill>
                <a:latin typeface="NikoshBAN" pitchFamily="2" charset="0"/>
                <a:cs typeface="NikoshBAN" pitchFamily="2" charset="0"/>
              </a:rPr>
              <a:t> 2</a:t>
            </a:r>
            <a:r>
              <a:rPr lang="bn-BD" sz="2800" dirty="0" smtClean="0">
                <a:solidFill>
                  <a:srgbClr val="FF0000"/>
                </a:solidFill>
                <a:latin typeface="NikoshBAN" pitchFamily="2" charset="0"/>
                <a:cs typeface="NikoshBAN" pitchFamily="2" charset="0"/>
              </a:rPr>
              <a:t> মিনিট</a:t>
            </a:r>
            <a:endParaRPr lang="bn-BD" sz="2800" dirty="0">
              <a:solidFill>
                <a:srgbClr val="FF0000"/>
              </a:solidFill>
              <a:latin typeface="NikoshBAN" pitchFamily="2" charset="0"/>
              <a:cs typeface="NikoshBAN" pitchFamily="2" charset="0"/>
            </a:endParaRPr>
          </a:p>
        </p:txBody>
      </p:sp>
      <p:sp>
        <p:nvSpPr>
          <p:cNvPr id="3" name="Rectangle 2"/>
          <p:cNvSpPr/>
          <p:nvPr/>
        </p:nvSpPr>
        <p:spPr>
          <a:xfrm>
            <a:off x="1481959" y="3078288"/>
            <a:ext cx="6227379" cy="2123658"/>
          </a:xfrm>
          <a:prstGeom prst="rect">
            <a:avLst/>
          </a:prstGeom>
          <a:gradFill>
            <a:gsLst>
              <a:gs pos="0">
                <a:srgbClr val="DDEBCF"/>
              </a:gs>
              <a:gs pos="60000">
                <a:srgbClr val="9CB86E"/>
              </a:gs>
              <a:gs pos="0">
                <a:srgbClr val="156B13"/>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4400" dirty="0" smtClean="0">
                <a:solidFill>
                  <a:schemeClr val="tx1"/>
                </a:solidFill>
                <a:latin typeface="NikoshBAN" pitchFamily="2" charset="0"/>
                <a:cs typeface="NikoshBAN" pitchFamily="2" charset="0"/>
              </a:rPr>
              <a:t> </a:t>
            </a:r>
            <a:r>
              <a:rPr lang="bn-BD" sz="4400" dirty="0" smtClean="0">
                <a:solidFill>
                  <a:schemeClr val="bg1"/>
                </a:solidFill>
                <a:latin typeface="NikoshBAN" pitchFamily="2" charset="0"/>
                <a:cs typeface="NikoshBAN" pitchFamily="2" charset="0"/>
              </a:rPr>
              <a:t>প্রিয় শিক্ষার্থীবৃন্দ তোমরা</a:t>
            </a:r>
          </a:p>
          <a:p>
            <a:pPr algn="ctr"/>
            <a:r>
              <a:rPr lang="bn-BD" sz="4400" dirty="0" smtClean="0">
                <a:solidFill>
                  <a:schemeClr val="tx1"/>
                </a:solidFill>
                <a:latin typeface="NikoshBAN" pitchFamily="2" charset="0"/>
                <a:cs typeface="NikoshBAN" pitchFamily="2" charset="0"/>
              </a:rPr>
              <a:t>বিজ্ঞান পাঠ্য বইয়ের পাঠ: ২ ও ৩</a:t>
            </a:r>
          </a:p>
          <a:p>
            <a:pPr algn="ctr"/>
            <a:r>
              <a:rPr lang="bn-BD" sz="4400" dirty="0" smtClean="0">
                <a:solidFill>
                  <a:schemeClr val="tx1"/>
                </a:solidFill>
                <a:latin typeface="NikoshBAN" pitchFamily="2" charset="0"/>
                <a:cs typeface="NikoshBAN" pitchFamily="2" charset="0"/>
              </a:rPr>
              <a:t> (পৃষ্টা নং: ১২০--১২১) পড়।</a:t>
            </a:r>
            <a:endParaRPr lang="bn-BD" sz="4800" dirty="0" smtClean="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931171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51150" y="650406"/>
            <a:ext cx="7565923" cy="646331"/>
          </a:xfrm>
          <a:prstGeom prst="rect">
            <a:avLst/>
          </a:prstGeom>
          <a:solidFill>
            <a:schemeClr val="accent3">
              <a:lumMod val="60000"/>
              <a:lumOff val="4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sym typeface="Wingdings"/>
              </a:rPr>
              <a:t>আমরা কেন শর্করা জাতীয় খাবার খাই?</a:t>
            </a:r>
            <a:endParaRPr lang="bn-BD" sz="3600" dirty="0">
              <a:solidFill>
                <a:srgbClr val="FF0000"/>
              </a:solidFill>
              <a:latin typeface="NikoshBAN" pitchFamily="2" charset="0"/>
              <a:cs typeface="NikoshBAN" pitchFamily="2" charset="0"/>
            </a:endParaRPr>
          </a:p>
        </p:txBody>
      </p:sp>
      <p:sp>
        <p:nvSpPr>
          <p:cNvPr id="21" name="Rectangle 20"/>
          <p:cNvSpPr/>
          <p:nvPr/>
        </p:nvSpPr>
        <p:spPr>
          <a:xfrm>
            <a:off x="751150" y="1643630"/>
            <a:ext cx="7565923" cy="1200329"/>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sym typeface="Wingdings"/>
              </a:rPr>
              <a:t>রাসায়নিক গঠন অনুসারে শর্করা কত প্রকার ও কী কী?</a:t>
            </a:r>
            <a:endParaRPr lang="bn-BD" sz="3600" dirty="0">
              <a:solidFill>
                <a:srgbClr val="FF0000"/>
              </a:solidFill>
              <a:latin typeface="NikoshBAN" pitchFamily="2" charset="0"/>
              <a:cs typeface="NikoshBAN" pitchFamily="2" charset="0"/>
            </a:endParaRPr>
          </a:p>
        </p:txBody>
      </p:sp>
      <p:sp>
        <p:nvSpPr>
          <p:cNvPr id="22" name="Rectangle 21"/>
          <p:cNvSpPr/>
          <p:nvPr/>
        </p:nvSpPr>
        <p:spPr>
          <a:xfrm>
            <a:off x="782681" y="3172880"/>
            <a:ext cx="7565923" cy="646331"/>
          </a:xfrm>
          <a:prstGeom prst="rect">
            <a:avLst/>
          </a:prstGeom>
          <a:solidFill>
            <a:schemeClr val="accent3">
              <a:lumMod val="60000"/>
              <a:lumOff val="4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sym typeface="Wingdings"/>
              </a:rPr>
              <a:t>মানবদেহ কোন ধরণের শর্করা গ্রহণ করতে পারে?</a:t>
            </a:r>
            <a:endParaRPr lang="bn-BD" sz="3600" dirty="0">
              <a:solidFill>
                <a:srgbClr val="FF0000"/>
              </a:solidFill>
              <a:latin typeface="NikoshBAN" pitchFamily="2" charset="0"/>
              <a:cs typeface="NikoshBAN" pitchFamily="2" charset="0"/>
            </a:endParaRPr>
          </a:p>
        </p:txBody>
      </p:sp>
      <p:sp>
        <p:nvSpPr>
          <p:cNvPr id="23" name="Rectangle 22"/>
          <p:cNvSpPr/>
          <p:nvPr/>
        </p:nvSpPr>
        <p:spPr>
          <a:xfrm>
            <a:off x="782681" y="4134558"/>
            <a:ext cx="7565923" cy="1200329"/>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sym typeface="Wingdings"/>
              </a:rPr>
              <a:t>কোন পদার্থ দেহে কম সময়ে তাপ উৎপন্ন করতে পারে?</a:t>
            </a:r>
            <a:endParaRPr lang="bn-BD" sz="3600" dirty="0">
              <a:solidFill>
                <a:srgbClr val="FF0000"/>
              </a:solidFill>
              <a:latin typeface="NikoshBAN" pitchFamily="2" charset="0"/>
              <a:cs typeface="NikoshBAN" pitchFamily="2" charset="0"/>
            </a:endParaRPr>
          </a:p>
        </p:txBody>
      </p:sp>
      <p:sp>
        <p:nvSpPr>
          <p:cNvPr id="24" name="Rectangle 23"/>
          <p:cNvSpPr/>
          <p:nvPr/>
        </p:nvSpPr>
        <p:spPr>
          <a:xfrm>
            <a:off x="798446" y="5648053"/>
            <a:ext cx="7565923" cy="646331"/>
          </a:xfrm>
          <a:prstGeom prst="rect">
            <a:avLst/>
          </a:prstGeom>
          <a:solidFill>
            <a:schemeClr val="accent3">
              <a:lumMod val="60000"/>
              <a:lumOff val="4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sym typeface="Wingdings"/>
              </a:rPr>
              <a:t>মানবদেহে কী পরিমাণ শর্করা জমা থাকতে পারে?</a:t>
            </a:r>
            <a:endParaRPr lang="bn-BD" sz="36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76642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9135" y="426819"/>
            <a:ext cx="8310727" cy="4581360"/>
            <a:chOff x="439135" y="426819"/>
            <a:chExt cx="8310727" cy="4581360"/>
          </a:xfrm>
        </p:grpSpPr>
        <p:pic>
          <p:nvPicPr>
            <p:cNvPr id="8194" name="Picture 2" descr="C:\Users\DOEL\Desktop\Khonij lobon\26-04-14-paddy_rupgonj-12_311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77" y="2583245"/>
              <a:ext cx="3399440" cy="242493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DOEL\Desktop\Khonij lobon\2755def7cdd46a485fc1f902bd7fdfc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015" y="426819"/>
              <a:ext cx="2534009" cy="168576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DOEL\Desktop\Khonij lobon\download (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135" y="42911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DOEL\Desktop\Khonij lobon\dsfgd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5355" y="433059"/>
              <a:ext cx="2475186" cy="1726817"/>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DOEL\Desktop\Khonij lobon\qamark67_1332343155_1-BD_Cricket_tea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4510" y="2463362"/>
              <a:ext cx="3405352" cy="250277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504498" y="5285610"/>
            <a:ext cx="8245365" cy="1200329"/>
          </a:xfrm>
          <a:prstGeom prst="rect">
            <a:avLst/>
          </a:prstGeom>
          <a:solidFill>
            <a:schemeClr val="accent3">
              <a:lumMod val="60000"/>
              <a:lumOff val="4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sym typeface="Wingdings"/>
              </a:rPr>
              <a:t>চিত্রের প্রত্যেকের দেহে দৈনিক শর্করার চাহিদা কী সমান?</a:t>
            </a:r>
            <a:endParaRPr lang="bn-BD" sz="3600" dirty="0">
              <a:solidFill>
                <a:srgbClr val="FF0000"/>
              </a:solidFill>
              <a:latin typeface="NikoshBAN" pitchFamily="2" charset="0"/>
              <a:cs typeface="NikoshBAN" pitchFamily="2" charset="0"/>
            </a:endParaRPr>
          </a:p>
        </p:txBody>
      </p:sp>
      <p:sp>
        <p:nvSpPr>
          <p:cNvPr id="10" name="Rectangle 9"/>
          <p:cNvSpPr/>
          <p:nvPr/>
        </p:nvSpPr>
        <p:spPr>
          <a:xfrm>
            <a:off x="504498" y="5533752"/>
            <a:ext cx="8245365" cy="646331"/>
          </a:xfrm>
          <a:prstGeom prst="rect">
            <a:avLst/>
          </a:prstGeom>
          <a:solidFill>
            <a:schemeClr val="accent3">
              <a:lumMod val="60000"/>
              <a:lumOff val="4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sym typeface="Wingdings"/>
              </a:rPr>
              <a:t>শর্করার চাহিদা কিসের উপর নির্ভর করে?</a:t>
            </a:r>
            <a:endParaRPr lang="bn-BD" sz="3600" dirty="0">
              <a:solidFill>
                <a:srgbClr val="FF0000"/>
              </a:solidFill>
              <a:latin typeface="NikoshBAN" pitchFamily="2" charset="0"/>
              <a:cs typeface="NikoshBAN" pitchFamily="2" charset="0"/>
            </a:endParaRPr>
          </a:p>
        </p:txBody>
      </p:sp>
      <p:sp>
        <p:nvSpPr>
          <p:cNvPr id="11" name="Rectangle 10"/>
          <p:cNvSpPr/>
          <p:nvPr/>
        </p:nvSpPr>
        <p:spPr>
          <a:xfrm>
            <a:off x="520264" y="5317141"/>
            <a:ext cx="8245365" cy="1200329"/>
          </a:xfrm>
          <a:prstGeom prst="rect">
            <a:avLst/>
          </a:prstGeom>
          <a:solidFill>
            <a:schemeClr val="accent3">
              <a:lumMod val="60000"/>
              <a:lumOff val="4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sym typeface="Wingdings"/>
              </a:rPr>
              <a:t> একজন পূর্ণ বয়স্ক পুরুষের দৈনিক কী পরিমাণ শর্করার চাহিদা থাকে?</a:t>
            </a:r>
            <a:endParaRPr lang="bn-BD" sz="3600" dirty="0">
              <a:solidFill>
                <a:srgbClr val="FF0000"/>
              </a:solidFill>
              <a:latin typeface="NikoshBAN" pitchFamily="2" charset="0"/>
              <a:cs typeface="NikoshBAN" pitchFamily="2" charset="0"/>
            </a:endParaRPr>
          </a:p>
        </p:txBody>
      </p:sp>
      <p:sp>
        <p:nvSpPr>
          <p:cNvPr id="12" name="Rectangle 11"/>
          <p:cNvSpPr/>
          <p:nvPr/>
        </p:nvSpPr>
        <p:spPr>
          <a:xfrm>
            <a:off x="488732" y="5301376"/>
            <a:ext cx="8245365" cy="1200329"/>
          </a:xfrm>
          <a:prstGeom prst="rect">
            <a:avLst/>
          </a:prstGeom>
          <a:solidFill>
            <a:schemeClr val="accent3">
              <a:lumMod val="60000"/>
              <a:lumOff val="4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sym typeface="Wingdings"/>
              </a:rPr>
              <a:t> একজন ৬০ কেজি ওজনের পুরুষ মানুষের প্রতিদিন গড়ে শর্করার চাহিদা কত?</a:t>
            </a:r>
            <a:endParaRPr lang="bn-BD" sz="3600" dirty="0">
              <a:solidFill>
                <a:srgbClr val="FF0000"/>
              </a:solidFill>
              <a:latin typeface="NikoshBAN" pitchFamily="2" charset="0"/>
              <a:cs typeface="NikoshBAN" pitchFamily="2" charset="0"/>
            </a:endParaRPr>
          </a:p>
        </p:txBody>
      </p:sp>
      <p:sp>
        <p:nvSpPr>
          <p:cNvPr id="13" name="Rectangle 12"/>
          <p:cNvSpPr/>
          <p:nvPr/>
        </p:nvSpPr>
        <p:spPr>
          <a:xfrm>
            <a:off x="425672" y="5265683"/>
            <a:ext cx="8245365" cy="1200329"/>
          </a:xfrm>
          <a:prstGeom prst="rect">
            <a:avLst/>
          </a:prstGeom>
          <a:solidFill>
            <a:schemeClr val="accent3">
              <a:lumMod val="60000"/>
              <a:lumOff val="4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sym typeface="Wingdings"/>
              </a:rPr>
              <a:t> আমাদের প্রয়োজনীয় চাহিদার শতকরা কত ভাগ শর্করা থেকে গ্রহণ করা দরকার?</a:t>
            </a:r>
            <a:endParaRPr lang="bn-BD" sz="36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96188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grpId="1" nodeType="clickEffect">
                                  <p:stCondLst>
                                    <p:cond delay="0"/>
                                  </p:stCondLst>
                                  <p:childTnLst>
                                    <p:anim calcmode="lin" valueType="num">
                                      <p:cBhvr>
                                        <p:cTn id="13" dur="1000"/>
                                        <p:tgtEl>
                                          <p:spTgt spid="8"/>
                                        </p:tgtEl>
                                        <p:attrNameLst>
                                          <p:attrName>ppt_w</p:attrName>
                                        </p:attrNameLst>
                                      </p:cBhvr>
                                      <p:tavLst>
                                        <p:tav tm="0">
                                          <p:val>
                                            <p:strVal val="ppt_w"/>
                                          </p:val>
                                        </p:tav>
                                        <p:tav tm="100000">
                                          <p:val>
                                            <p:strVal val="ppt_w*0.70"/>
                                          </p:val>
                                        </p:tav>
                                      </p:tavLst>
                                    </p:anim>
                                    <p:anim calcmode="lin" valueType="num">
                                      <p:cBhvr>
                                        <p:cTn id="14" dur="1000"/>
                                        <p:tgtEl>
                                          <p:spTgt spid="8"/>
                                        </p:tgtEl>
                                        <p:attrNameLst>
                                          <p:attrName>ppt_h</p:attrName>
                                        </p:attrNameLst>
                                      </p:cBhvr>
                                      <p:tavLst>
                                        <p:tav tm="0">
                                          <p:val>
                                            <p:strVal val="ppt_h"/>
                                          </p:val>
                                        </p:tav>
                                        <p:tav tm="100000">
                                          <p:val>
                                            <p:strVal val="ppt_h"/>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xit" presetSubtype="0" fill="hold" grpId="1" nodeType="clickEffect">
                                  <p:stCondLst>
                                    <p:cond delay="0"/>
                                  </p:stCondLst>
                                  <p:childTnLst>
                                    <p:anim calcmode="lin" valueType="num">
                                      <p:cBhvr>
                                        <p:cTn id="27" dur="1000"/>
                                        <p:tgtEl>
                                          <p:spTgt spid="10"/>
                                        </p:tgtEl>
                                        <p:attrNameLst>
                                          <p:attrName>ppt_w</p:attrName>
                                        </p:attrNameLst>
                                      </p:cBhvr>
                                      <p:tavLst>
                                        <p:tav tm="0">
                                          <p:val>
                                            <p:strVal val="ppt_w"/>
                                          </p:val>
                                        </p:tav>
                                        <p:tav tm="100000">
                                          <p:val>
                                            <p:strVal val="ppt_w*0.70"/>
                                          </p:val>
                                        </p:tav>
                                      </p:tavLst>
                                    </p:anim>
                                    <p:anim calcmode="lin" valueType="num">
                                      <p:cBhvr>
                                        <p:cTn id="28" dur="1000"/>
                                        <p:tgtEl>
                                          <p:spTgt spid="10"/>
                                        </p:tgtEl>
                                        <p:attrNameLst>
                                          <p:attrName>ppt_h</p:attrName>
                                        </p:attrNameLst>
                                      </p:cBhvr>
                                      <p:tavLst>
                                        <p:tav tm="0">
                                          <p:val>
                                            <p:strVal val="ppt_h"/>
                                          </p:val>
                                        </p:tav>
                                        <p:tav tm="100000">
                                          <p:val>
                                            <p:strVal val="ppt_h"/>
                                          </p:val>
                                        </p:tav>
                                      </p:tavLst>
                                    </p:anim>
                                    <p:animEffect transition="out" filter="fade">
                                      <p:cBhvr>
                                        <p:cTn id="29" dur="1000"/>
                                        <p:tgtEl>
                                          <p:spTgt spid="10"/>
                                        </p:tgtEl>
                                      </p:cBhvr>
                                    </p:animEffect>
                                    <p:set>
                                      <p:cBhvr>
                                        <p:cTn id="30" dur="1" fill="hold">
                                          <p:stCondLst>
                                            <p:cond delay="9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xit" presetSubtype="0" fill="hold" grpId="1" nodeType="clickEffect">
                                  <p:stCondLst>
                                    <p:cond delay="0"/>
                                  </p:stCondLst>
                                  <p:childTnLst>
                                    <p:anim calcmode="lin" valueType="num">
                                      <p:cBhvr>
                                        <p:cTn id="41" dur="1000"/>
                                        <p:tgtEl>
                                          <p:spTgt spid="11"/>
                                        </p:tgtEl>
                                        <p:attrNameLst>
                                          <p:attrName>ppt_w</p:attrName>
                                        </p:attrNameLst>
                                      </p:cBhvr>
                                      <p:tavLst>
                                        <p:tav tm="0">
                                          <p:val>
                                            <p:strVal val="ppt_w"/>
                                          </p:val>
                                        </p:tav>
                                        <p:tav tm="100000">
                                          <p:val>
                                            <p:strVal val="ppt_w*0.70"/>
                                          </p:val>
                                        </p:tav>
                                      </p:tavLst>
                                    </p:anim>
                                    <p:anim calcmode="lin" valueType="num">
                                      <p:cBhvr>
                                        <p:cTn id="42" dur="1000"/>
                                        <p:tgtEl>
                                          <p:spTgt spid="11"/>
                                        </p:tgtEl>
                                        <p:attrNameLst>
                                          <p:attrName>ppt_h</p:attrName>
                                        </p:attrNameLst>
                                      </p:cBhvr>
                                      <p:tavLst>
                                        <p:tav tm="0">
                                          <p:val>
                                            <p:strVal val="ppt_h"/>
                                          </p:val>
                                        </p:tav>
                                        <p:tav tm="100000">
                                          <p:val>
                                            <p:strVal val="ppt_h"/>
                                          </p:val>
                                        </p:tav>
                                      </p:tavLst>
                                    </p:anim>
                                    <p:animEffect transition="out" filter="fade">
                                      <p:cBhvr>
                                        <p:cTn id="43" dur="1000"/>
                                        <p:tgtEl>
                                          <p:spTgt spid="11"/>
                                        </p:tgtEl>
                                      </p:cBhvr>
                                    </p:animEffect>
                                    <p:set>
                                      <p:cBhvr>
                                        <p:cTn id="44" dur="1" fill="hold">
                                          <p:stCondLst>
                                            <p:cond delay="9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5" presetClass="exit" presetSubtype="0" fill="hold" grpId="1" nodeType="clickEffect">
                                  <p:stCondLst>
                                    <p:cond delay="0"/>
                                  </p:stCondLst>
                                  <p:childTnLst>
                                    <p:anim calcmode="lin" valueType="num">
                                      <p:cBhvr>
                                        <p:cTn id="55" dur="1000"/>
                                        <p:tgtEl>
                                          <p:spTgt spid="12"/>
                                        </p:tgtEl>
                                        <p:attrNameLst>
                                          <p:attrName>ppt_w</p:attrName>
                                        </p:attrNameLst>
                                      </p:cBhvr>
                                      <p:tavLst>
                                        <p:tav tm="0">
                                          <p:val>
                                            <p:strVal val="ppt_w"/>
                                          </p:val>
                                        </p:tav>
                                        <p:tav tm="100000">
                                          <p:val>
                                            <p:strVal val="ppt_w*0.70"/>
                                          </p:val>
                                        </p:tav>
                                      </p:tavLst>
                                    </p:anim>
                                    <p:anim calcmode="lin" valueType="num">
                                      <p:cBhvr>
                                        <p:cTn id="56" dur="1000"/>
                                        <p:tgtEl>
                                          <p:spTgt spid="12"/>
                                        </p:tgtEl>
                                        <p:attrNameLst>
                                          <p:attrName>ppt_h</p:attrName>
                                        </p:attrNameLst>
                                      </p:cBhvr>
                                      <p:tavLst>
                                        <p:tav tm="0">
                                          <p:val>
                                            <p:strVal val="ppt_h"/>
                                          </p:val>
                                        </p:tav>
                                        <p:tav tm="100000">
                                          <p:val>
                                            <p:strVal val="ppt_h"/>
                                          </p:val>
                                        </p:tav>
                                      </p:tavLst>
                                    </p:anim>
                                    <p:animEffect transition="out" filter="fade">
                                      <p:cBhvr>
                                        <p:cTn id="57" dur="1000"/>
                                        <p:tgtEl>
                                          <p:spTgt spid="12"/>
                                        </p:tgtEl>
                                      </p:cBhvr>
                                    </p:animEffect>
                                    <p:set>
                                      <p:cBhvr>
                                        <p:cTn id="58" dur="1" fill="hold">
                                          <p:stCondLst>
                                            <p:cond delay="999"/>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5" presetClass="exit" presetSubtype="0" fill="hold" grpId="1" nodeType="clickEffect">
                                  <p:stCondLst>
                                    <p:cond delay="0"/>
                                  </p:stCondLst>
                                  <p:childTnLst>
                                    <p:anim calcmode="lin" valueType="num">
                                      <p:cBhvr>
                                        <p:cTn id="69" dur="1000"/>
                                        <p:tgtEl>
                                          <p:spTgt spid="13"/>
                                        </p:tgtEl>
                                        <p:attrNameLst>
                                          <p:attrName>ppt_w</p:attrName>
                                        </p:attrNameLst>
                                      </p:cBhvr>
                                      <p:tavLst>
                                        <p:tav tm="0">
                                          <p:val>
                                            <p:strVal val="ppt_w"/>
                                          </p:val>
                                        </p:tav>
                                        <p:tav tm="100000">
                                          <p:val>
                                            <p:strVal val="ppt_w*0.70"/>
                                          </p:val>
                                        </p:tav>
                                      </p:tavLst>
                                    </p:anim>
                                    <p:anim calcmode="lin" valueType="num">
                                      <p:cBhvr>
                                        <p:cTn id="70" dur="1000"/>
                                        <p:tgtEl>
                                          <p:spTgt spid="13"/>
                                        </p:tgtEl>
                                        <p:attrNameLst>
                                          <p:attrName>ppt_h</p:attrName>
                                        </p:attrNameLst>
                                      </p:cBhvr>
                                      <p:tavLst>
                                        <p:tav tm="0">
                                          <p:val>
                                            <p:strVal val="ppt_h"/>
                                          </p:val>
                                        </p:tav>
                                        <p:tav tm="100000">
                                          <p:val>
                                            <p:strVal val="ppt_h"/>
                                          </p:val>
                                        </p:tav>
                                      </p:tavLst>
                                    </p:anim>
                                    <p:animEffect transition="out" filter="fade">
                                      <p:cBhvr>
                                        <p:cTn id="71" dur="1000"/>
                                        <p:tgtEl>
                                          <p:spTgt spid="13"/>
                                        </p:tgtEl>
                                      </p:cBhvr>
                                    </p:animEffect>
                                    <p:set>
                                      <p:cBhvr>
                                        <p:cTn id="72"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2604656" cy="882964"/>
            <a:chOff x="-1" y="0"/>
            <a:chExt cx="2970461" cy="997527"/>
          </a:xfrm>
          <a:solidFill>
            <a:srgbClr val="00B0F0"/>
          </a:solidFill>
        </p:grpSpPr>
        <p:sp>
          <p:nvSpPr>
            <p:cNvPr id="9" name="Pentagon 8"/>
            <p:cNvSpPr/>
            <p:nvPr/>
          </p:nvSpPr>
          <p:spPr>
            <a:xfrm>
              <a:off x="-1" y="0"/>
              <a:ext cx="2970461" cy="997527"/>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ikoshBAN" pitchFamily="2" charset="0"/>
                <a:cs typeface="NikoshBAN" pitchFamily="2" charset="0"/>
              </a:endParaRPr>
            </a:p>
          </p:txBody>
        </p:sp>
        <p:sp>
          <p:nvSpPr>
            <p:cNvPr id="10" name="Rectangle 9"/>
            <p:cNvSpPr/>
            <p:nvPr/>
          </p:nvSpPr>
          <p:spPr>
            <a:xfrm>
              <a:off x="-1" y="99969"/>
              <a:ext cx="2687783" cy="799733"/>
            </a:xfrm>
            <a:prstGeom prst="rect">
              <a:avLst/>
            </a:prstGeom>
            <a:noFill/>
          </p:spPr>
          <p:txBody>
            <a:bodyPr wrap="square">
              <a:spAutoFit/>
            </a:bodyPr>
            <a:lstStyle/>
            <a:p>
              <a:pPr algn="ctr">
                <a:defRPr/>
              </a:pPr>
              <a:r>
                <a:rPr lang="bn-BD" sz="4000" b="1" dirty="0" smtClean="0">
                  <a:solidFill>
                    <a:schemeClr val="bg1"/>
                  </a:solidFill>
                  <a:latin typeface="NikoshBAN" pitchFamily="2" charset="0"/>
                  <a:cs typeface="NikoshBAN" pitchFamily="2" charset="0"/>
                </a:rPr>
                <a:t>জোড়ায় কাজ</a:t>
              </a:r>
              <a:endParaRPr lang="bn-BD" sz="4000" b="1" dirty="0">
                <a:solidFill>
                  <a:schemeClr val="bg1"/>
                </a:solidFill>
                <a:latin typeface="NikoshBAN" pitchFamily="2" charset="0"/>
                <a:cs typeface="NikoshBAN" pitchFamily="2" charset="0"/>
              </a:endParaRPr>
            </a:p>
          </p:txBody>
        </p:sp>
      </p:grpSp>
      <p:sp>
        <p:nvSpPr>
          <p:cNvPr id="3" name="Rectangle 2"/>
          <p:cNvSpPr/>
          <p:nvPr/>
        </p:nvSpPr>
        <p:spPr>
          <a:xfrm>
            <a:off x="2561110" y="265160"/>
            <a:ext cx="1774925" cy="461665"/>
          </a:xfrm>
          <a:prstGeom prst="rect">
            <a:avLst/>
          </a:prstGeom>
        </p:spPr>
        <p:txBody>
          <a:bodyPr wrap="square">
            <a:spAutoFit/>
          </a:bodyPr>
          <a:lstStyle/>
          <a:p>
            <a:pPr algn="ctr">
              <a:defRPr/>
            </a:pPr>
            <a:r>
              <a:rPr lang="bn-BD" sz="2400" dirty="0" smtClean="0">
                <a:latin typeface="NikoshBAN" pitchFamily="2" charset="0"/>
                <a:cs typeface="NikoshBAN" pitchFamily="2" charset="0"/>
              </a:rPr>
              <a:t>সময়: ৫ মিনিট</a:t>
            </a:r>
            <a:endParaRPr lang="bn-BD" sz="2400" dirty="0">
              <a:latin typeface="NikoshBAN" pitchFamily="2" charset="0"/>
              <a:cs typeface="NikoshBAN" pitchFamily="2" charset="0"/>
            </a:endParaRPr>
          </a:p>
        </p:txBody>
      </p:sp>
      <p:sp>
        <p:nvSpPr>
          <p:cNvPr id="11" name="Rectangle 10"/>
          <p:cNvSpPr/>
          <p:nvPr/>
        </p:nvSpPr>
        <p:spPr>
          <a:xfrm>
            <a:off x="408341" y="3424630"/>
            <a:ext cx="8201889" cy="1077218"/>
          </a:xfrm>
          <a:prstGeom prst="rect">
            <a:avLst/>
          </a:prstGeom>
          <a:noFill/>
          <a:ln w="38100">
            <a:solidFill>
              <a:srgbClr val="00B0F0"/>
            </a:solidFill>
          </a:ln>
          <a:effectLst/>
        </p:spPr>
        <p:txBody>
          <a:bodyPr wrap="square">
            <a:spAutoFit/>
          </a:bodyPr>
          <a:lstStyle/>
          <a:p>
            <a:pPr algn="ctr"/>
            <a:r>
              <a:rPr lang="bn-BD" sz="3200" dirty="0" smtClean="0">
                <a:latin typeface="NikoshBAN" pitchFamily="2" charset="0"/>
                <a:cs typeface="NikoshBAN" pitchFamily="2" charset="0"/>
                <a:sym typeface="Wingdings"/>
              </a:rPr>
              <a:t>প্রশ্ন: গ্লুকোজ, ফ্রুকটোজ ও  গ্যালাকটোজ মানবদেহ পরিপুষ্টির জন্য প্রয়োজন কেন?</a:t>
            </a:r>
          </a:p>
        </p:txBody>
      </p:sp>
    </p:spTree>
    <p:extLst>
      <p:ext uri="{BB962C8B-B14F-4D97-AF65-F5344CB8AC3E}">
        <p14:creationId xmlns:p14="http://schemas.microsoft.com/office/powerpoint/2010/main" val="412799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238" y="2939968"/>
            <a:ext cx="7881258" cy="1815882"/>
          </a:xfrm>
          <a:prstGeom prst="rect">
            <a:avLst/>
          </a:prstGeom>
          <a:solidFill>
            <a:schemeClr val="accent3">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a:spAutoFit/>
          </a:bodyPr>
          <a:lstStyle/>
          <a:p>
            <a:r>
              <a:rPr lang="bn-BD" sz="2800" dirty="0" smtClean="0">
                <a:solidFill>
                  <a:schemeClr val="tx1"/>
                </a:solidFill>
                <a:latin typeface="NikoshBAN" pitchFamily="2" charset="0"/>
                <a:cs typeface="NikoshBAN" pitchFamily="2" charset="0"/>
              </a:rPr>
              <a:t> </a:t>
            </a:r>
            <a:r>
              <a:rPr lang="bn-BD" sz="4000" dirty="0" smtClean="0">
                <a:solidFill>
                  <a:schemeClr val="tx1"/>
                </a:solidFill>
                <a:latin typeface="NikoshBAN" pitchFamily="2" charset="0"/>
                <a:cs typeface="NikoshBAN" pitchFamily="2" charset="0"/>
              </a:rPr>
              <a:t>কাজ:- </a:t>
            </a:r>
            <a:r>
              <a:rPr lang="bn-BD" sz="3600" dirty="0" smtClean="0">
                <a:solidFill>
                  <a:schemeClr val="tx1"/>
                </a:solidFill>
                <a:latin typeface="NikoshBAN" pitchFamily="2" charset="0"/>
                <a:cs typeface="NikoshBAN" pitchFamily="2" charset="0"/>
              </a:rPr>
              <a:t>প্রিয় শিক্ষার্থীবৃন্দ আমরা এখন আমাদের খাদ্যে শ্বেতসার বা শর্করার উপস্থিতি নির্ণয় করব:</a:t>
            </a:r>
          </a:p>
          <a:p>
            <a:r>
              <a:rPr lang="bn-BD" sz="3600" dirty="0" smtClean="0">
                <a:solidFill>
                  <a:schemeClr val="tx1"/>
                </a:solidFill>
                <a:latin typeface="NikoshBAN" pitchFamily="2" charset="0"/>
                <a:cs typeface="NikoshBAN" pitchFamily="2" charset="0"/>
              </a:rPr>
              <a:t>উপকরণ:- ভাতের মাড়, টেস্টটিউব, আয়োডিন দ্রবণ।</a:t>
            </a:r>
          </a:p>
        </p:txBody>
      </p:sp>
      <p:grpSp>
        <p:nvGrpSpPr>
          <p:cNvPr id="5" name="Group 4"/>
          <p:cNvGrpSpPr/>
          <p:nvPr/>
        </p:nvGrpSpPr>
        <p:grpSpPr>
          <a:xfrm>
            <a:off x="-117984" y="14748"/>
            <a:ext cx="3405933" cy="882964"/>
            <a:chOff x="-135946" y="0"/>
            <a:chExt cx="3106406" cy="997527"/>
          </a:xfrm>
          <a:solidFill>
            <a:srgbClr val="00B0F0"/>
          </a:solidFill>
          <a:scene3d>
            <a:camera prst="orthographicFront">
              <a:rot lat="0" lon="0" rev="0"/>
            </a:camera>
            <a:lightRig rig="balanced" dir="t">
              <a:rot lat="0" lon="0" rev="8700000"/>
            </a:lightRig>
          </a:scene3d>
        </p:grpSpPr>
        <p:sp>
          <p:nvSpPr>
            <p:cNvPr id="6" name="Pentagon 5"/>
            <p:cNvSpPr/>
            <p:nvPr/>
          </p:nvSpPr>
          <p:spPr>
            <a:xfrm>
              <a:off x="-1" y="0"/>
              <a:ext cx="2970461" cy="997527"/>
            </a:xfrm>
            <a:prstGeom prst="homePlat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ikoshBAN" pitchFamily="2" charset="0"/>
                <a:cs typeface="NikoshBAN" pitchFamily="2" charset="0"/>
              </a:endParaRPr>
            </a:p>
          </p:txBody>
        </p:sp>
        <p:sp>
          <p:nvSpPr>
            <p:cNvPr id="7" name="Rectangle 6"/>
            <p:cNvSpPr/>
            <p:nvPr/>
          </p:nvSpPr>
          <p:spPr>
            <a:xfrm>
              <a:off x="-135946" y="99969"/>
              <a:ext cx="2925903" cy="799733"/>
            </a:xfrm>
            <a:prstGeom prst="rect">
              <a:avLst/>
            </a:prstGeom>
            <a:noFill/>
            <a:ln>
              <a:noFill/>
            </a:ln>
            <a:effectLst>
              <a:outerShdw blurRad="44450" dist="27940" dir="5400000" algn="ctr">
                <a:srgbClr val="000000">
                  <a:alpha val="32000"/>
                </a:srgbClr>
              </a:outerShdw>
            </a:effectLst>
            <a:sp3d>
              <a:bevelT w="190500" h="38100"/>
            </a:sp3d>
          </p:spPr>
          <p:txBody>
            <a:bodyPr wrap="square">
              <a:spAutoFit/>
            </a:bodyPr>
            <a:lstStyle/>
            <a:p>
              <a:pPr algn="ctr">
                <a:defRPr/>
              </a:pPr>
              <a:r>
                <a:rPr lang="bn-BD" sz="4000" b="1" dirty="0" smtClean="0">
                  <a:solidFill>
                    <a:schemeClr val="bg1"/>
                  </a:solidFill>
                  <a:latin typeface="NikoshBAN" pitchFamily="2" charset="0"/>
                  <a:cs typeface="NikoshBAN" pitchFamily="2" charset="0"/>
                </a:rPr>
                <a:t>একটি পরীক্ষা:</a:t>
              </a:r>
              <a:endParaRPr lang="bn-BD" sz="4000" b="1"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229314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94575" y="393295"/>
            <a:ext cx="4633929" cy="1161634"/>
            <a:chOff x="928258" y="1440874"/>
            <a:chExt cx="7794631" cy="1161634"/>
          </a:xfrm>
          <a:gradFill>
            <a:gsLst>
              <a:gs pos="0">
                <a:srgbClr val="8488C4"/>
              </a:gs>
              <a:gs pos="53000">
                <a:srgbClr val="D4DEFF"/>
              </a:gs>
              <a:gs pos="83000">
                <a:srgbClr val="D4DEFF"/>
              </a:gs>
              <a:gs pos="100000">
                <a:srgbClr val="96AB94"/>
              </a:gs>
            </a:gsLst>
            <a:lin ang="5400000" scaled="0"/>
          </a:gradFill>
        </p:grpSpPr>
        <p:sp>
          <p:nvSpPr>
            <p:cNvPr id="6" name="Rounded Rectangle 5"/>
            <p:cNvSpPr/>
            <p:nvPr/>
          </p:nvSpPr>
          <p:spPr>
            <a:xfrm>
              <a:off x="928258" y="1440874"/>
              <a:ext cx="7568042" cy="1161634"/>
            </a:xfrm>
            <a:prstGeom prst="roundRect">
              <a:avLst/>
            </a:prstGeom>
            <a:grp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7" name="Rectangle 6"/>
            <p:cNvSpPr/>
            <p:nvPr/>
          </p:nvSpPr>
          <p:spPr>
            <a:xfrm>
              <a:off x="958301" y="1678816"/>
              <a:ext cx="7764588" cy="707886"/>
            </a:xfrm>
            <a:prstGeom prst="rect">
              <a:avLst/>
            </a:prstGeom>
            <a:noFill/>
            <a:ln>
              <a:no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 </a:t>
              </a:r>
              <a:r>
                <a:rPr lang="bn-BD" sz="4000" dirty="0" smtClean="0">
                  <a:solidFill>
                    <a:schemeClr val="tx1"/>
                  </a:solidFill>
                  <a:latin typeface="NikoshBAN" pitchFamily="2" charset="0"/>
                  <a:cs typeface="NikoshBAN" pitchFamily="2" charset="0"/>
                </a:rPr>
                <a:t>নিচের ভিডিওটি দেখ:</a:t>
              </a:r>
              <a:endParaRPr lang="bn-BD" sz="4800" dirty="0">
                <a:solidFill>
                  <a:schemeClr val="tx1"/>
                </a:solidFill>
                <a:latin typeface="NikoshBAN" pitchFamily="2" charset="0"/>
                <a:cs typeface="NikoshBAN" pitchFamily="2" charset="0"/>
              </a:endParaRPr>
            </a:p>
          </p:txBody>
        </p:sp>
      </p:grpSp>
      <p:graphicFrame>
        <p:nvGraphicFramePr>
          <p:cNvPr id="8" name="Object 7">
            <a:hlinkClick r:id="" action="ppaction://ole?verb=0"/>
          </p:cNvPr>
          <p:cNvGraphicFramePr>
            <a:graphicFrameLocks noChangeAspect="1"/>
          </p:cNvGraphicFramePr>
          <p:nvPr>
            <p:extLst>
              <p:ext uri="{D42A27DB-BD31-4B8C-83A1-F6EECF244321}">
                <p14:modId xmlns:p14="http://schemas.microsoft.com/office/powerpoint/2010/main" val="3284350567"/>
              </p:ext>
            </p:extLst>
          </p:nvPr>
        </p:nvGraphicFramePr>
        <p:xfrm>
          <a:off x="3925614" y="3327017"/>
          <a:ext cx="914400" cy="771525"/>
        </p:xfrm>
        <a:graphic>
          <a:graphicData uri="http://schemas.openxmlformats.org/presentationml/2006/ole">
            <mc:AlternateContent xmlns:mc="http://schemas.openxmlformats.org/markup-compatibility/2006">
              <mc:Choice xmlns:v="urn:schemas-microsoft-com:vml" Requires="v">
                <p:oleObj spid="_x0000_s735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3925614" y="332701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00478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28542" y="3068397"/>
            <a:ext cx="7980220" cy="646331"/>
          </a:xfrm>
          <a:prstGeom prst="rect">
            <a:avLst/>
          </a:prstGeom>
          <a:noFill/>
          <a:ln w="38100">
            <a:solidFill>
              <a:srgbClr val="00B0F0"/>
            </a:solidFill>
          </a:ln>
          <a:effectLst/>
        </p:spPr>
        <p:txBody>
          <a:bodyPr wrap="square">
            <a:spAutoFit/>
          </a:bodyPr>
          <a:lstStyle/>
          <a:p>
            <a:pPr algn="ctr"/>
            <a:r>
              <a:rPr lang="bn-BD" sz="3600" dirty="0" smtClean="0">
                <a:latin typeface="NikoshBAN" pitchFamily="2" charset="0"/>
                <a:cs typeface="NikoshBAN" pitchFamily="2" charset="0"/>
                <a:sym typeface="Wingdings"/>
              </a:rPr>
              <a:t>প্রশ্ন: আমাদের খাদ্যে শর্করার ভূমিকা লেখ।</a:t>
            </a:r>
          </a:p>
        </p:txBody>
      </p:sp>
      <p:grpSp>
        <p:nvGrpSpPr>
          <p:cNvPr id="10" name="Group 9"/>
          <p:cNvGrpSpPr/>
          <p:nvPr/>
        </p:nvGrpSpPr>
        <p:grpSpPr>
          <a:xfrm>
            <a:off x="-83130" y="27710"/>
            <a:ext cx="2821171" cy="882963"/>
            <a:chOff x="-121481" y="0"/>
            <a:chExt cx="3091941" cy="997527"/>
          </a:xfrm>
          <a:solidFill>
            <a:srgbClr val="00B0F0"/>
          </a:solidFill>
        </p:grpSpPr>
        <p:sp>
          <p:nvSpPr>
            <p:cNvPr id="11" name="Pentagon 10"/>
            <p:cNvSpPr/>
            <p:nvPr/>
          </p:nvSpPr>
          <p:spPr>
            <a:xfrm>
              <a:off x="-1" y="0"/>
              <a:ext cx="2970461" cy="997527"/>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ectangle 11"/>
            <p:cNvSpPr/>
            <p:nvPr/>
          </p:nvSpPr>
          <p:spPr>
            <a:xfrm>
              <a:off x="-121481" y="109569"/>
              <a:ext cx="3036855" cy="799734"/>
            </a:xfrm>
            <a:prstGeom prst="rect">
              <a:avLst/>
            </a:prstGeom>
            <a:noFill/>
          </p:spPr>
          <p:txBody>
            <a:bodyPr wrap="square">
              <a:spAutoFit/>
            </a:bodyPr>
            <a:lstStyle/>
            <a:p>
              <a:pPr algn="ctr">
                <a:defRPr/>
              </a:pPr>
              <a:r>
                <a:rPr lang="bn-BD" sz="4000" b="1" dirty="0" smtClean="0">
                  <a:solidFill>
                    <a:schemeClr val="bg1"/>
                  </a:solidFill>
                  <a:latin typeface="NikoshBAN" pitchFamily="2" charset="0"/>
                  <a:cs typeface="NikoshBAN" pitchFamily="2" charset="0"/>
                </a:rPr>
                <a:t>দলগত কাজ</a:t>
              </a:r>
              <a:endParaRPr lang="bn-BD" sz="4000" b="1" dirty="0">
                <a:solidFill>
                  <a:schemeClr val="bg1"/>
                </a:solidFill>
                <a:latin typeface="NikoshBAN" pitchFamily="2" charset="0"/>
                <a:cs typeface="NikoshBAN" pitchFamily="2" charset="0"/>
              </a:endParaRPr>
            </a:p>
          </p:txBody>
        </p:sp>
      </p:grpSp>
      <p:sp>
        <p:nvSpPr>
          <p:cNvPr id="14" name="Rectangle 13"/>
          <p:cNvSpPr/>
          <p:nvPr/>
        </p:nvSpPr>
        <p:spPr>
          <a:xfrm>
            <a:off x="2893609" y="293314"/>
            <a:ext cx="1701107" cy="461665"/>
          </a:xfrm>
          <a:prstGeom prst="rect">
            <a:avLst/>
          </a:prstGeom>
        </p:spPr>
        <p:txBody>
          <a:bodyPr wrap="none">
            <a:spAutoFit/>
          </a:bodyPr>
          <a:lstStyle/>
          <a:p>
            <a:pPr>
              <a:defRPr/>
            </a:pPr>
            <a:r>
              <a:rPr lang="bn-BD" sz="2400" dirty="0" smtClean="0">
                <a:latin typeface="NikoshBAN" pitchFamily="2" charset="0"/>
                <a:cs typeface="NikoshBAN" pitchFamily="2" charset="0"/>
              </a:rPr>
              <a:t>সময়: ১০ মিনিট</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102837343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0493" y="1489384"/>
            <a:ext cx="6407725" cy="584775"/>
          </a:xfrm>
          <a:prstGeom prst="rect">
            <a:avLst/>
          </a:prstGeom>
          <a:noFill/>
        </p:spPr>
        <p:txBody>
          <a:bodyPr wrap="square" rtlCol="0">
            <a:spAutoFit/>
          </a:bodyPr>
          <a:lstStyle/>
          <a:p>
            <a:r>
              <a:rPr lang="en-US" sz="3200" dirty="0" smtClean="0">
                <a:solidFill>
                  <a:schemeClr val="tx2">
                    <a:lumMod val="75000"/>
                  </a:schemeClr>
                </a:solidFill>
                <a:latin typeface="NikoshBAN" pitchFamily="2" charset="0"/>
                <a:cs typeface="NikoshBAN" pitchFamily="2" charset="0"/>
              </a:rPr>
              <a:t>1</a:t>
            </a:r>
            <a:r>
              <a:rPr lang="bn-BD" sz="3200" dirty="0" smtClean="0">
                <a:solidFill>
                  <a:schemeClr val="tx2">
                    <a:lumMod val="75000"/>
                  </a:schemeClr>
                </a:solidFill>
                <a:latin typeface="NikoshBAN" pitchFamily="2" charset="0"/>
                <a:cs typeface="NikoshBAN" pitchFamily="2" charset="0"/>
              </a:rPr>
              <a:t>. প্র্রশ্ন: তিনটি শর্করা জাতীয় খাদ্যের নাম বল।</a:t>
            </a:r>
            <a:endParaRPr lang="en-US" sz="3200" dirty="0">
              <a:solidFill>
                <a:schemeClr val="tx2">
                  <a:lumMod val="75000"/>
                </a:schemeClr>
              </a:solidFill>
              <a:latin typeface="NikoshBAN" pitchFamily="2" charset="0"/>
              <a:cs typeface="NikoshBAN" pitchFamily="2" charset="0"/>
            </a:endParaRPr>
          </a:p>
        </p:txBody>
      </p:sp>
      <p:sp>
        <p:nvSpPr>
          <p:cNvPr id="7" name="TextBox 6"/>
          <p:cNvSpPr txBox="1"/>
          <p:nvPr/>
        </p:nvSpPr>
        <p:spPr>
          <a:xfrm>
            <a:off x="779447" y="2133596"/>
            <a:ext cx="7935061" cy="584775"/>
          </a:xfrm>
          <a:prstGeom prst="rect">
            <a:avLst/>
          </a:prstGeom>
          <a:noFill/>
        </p:spPr>
        <p:txBody>
          <a:bodyPr wrap="square" rtlCol="0">
            <a:spAutoFit/>
          </a:bodyPr>
          <a:lstStyle/>
          <a:p>
            <a:r>
              <a:rPr lang="en-US" sz="3200" dirty="0" smtClean="0">
                <a:solidFill>
                  <a:schemeClr val="tx2">
                    <a:lumMod val="75000"/>
                  </a:schemeClr>
                </a:solidFill>
                <a:latin typeface="NikoshBAN" pitchFamily="2" charset="0"/>
                <a:cs typeface="NikoshBAN" pitchFamily="2" charset="0"/>
              </a:rPr>
              <a:t>2</a:t>
            </a:r>
            <a:r>
              <a:rPr lang="bn-BD" sz="3200" dirty="0" smtClean="0">
                <a:solidFill>
                  <a:schemeClr val="tx2">
                    <a:lumMod val="75000"/>
                  </a:schemeClr>
                </a:solidFill>
                <a:latin typeface="NikoshBAN" pitchFamily="2" charset="0"/>
                <a:cs typeface="NikoshBAN" pitchFamily="2" charset="0"/>
              </a:rPr>
              <a:t>.</a:t>
            </a:r>
            <a:r>
              <a:rPr lang="en-US" sz="3200" dirty="0" smtClean="0">
                <a:solidFill>
                  <a:schemeClr val="tx2">
                    <a:lumMod val="75000"/>
                  </a:schemeClr>
                </a:solidFill>
                <a:latin typeface="NikoshBAN" pitchFamily="2" charset="0"/>
                <a:cs typeface="NikoshBAN" pitchFamily="2" charset="0"/>
              </a:rPr>
              <a:t> </a:t>
            </a:r>
            <a:r>
              <a:rPr lang="bn-BD" sz="3200" dirty="0" smtClean="0">
                <a:solidFill>
                  <a:schemeClr val="tx2">
                    <a:lumMod val="75000"/>
                  </a:schemeClr>
                </a:solidFill>
                <a:latin typeface="NikoshBAN" pitchFamily="2" charset="0"/>
                <a:cs typeface="NikoshBAN" pitchFamily="2" charset="0"/>
              </a:rPr>
              <a:t>প্রশ্ন: শর্করা কোন কোন উপাদানে গঠিত?</a:t>
            </a:r>
            <a:endParaRPr lang="bn-BD" sz="3200" dirty="0">
              <a:solidFill>
                <a:schemeClr val="tx2">
                  <a:lumMod val="75000"/>
                </a:schemeClr>
              </a:solidFill>
              <a:latin typeface="NikoshBAN" pitchFamily="2" charset="0"/>
              <a:cs typeface="NikoshBAN" pitchFamily="2" charset="0"/>
            </a:endParaRPr>
          </a:p>
        </p:txBody>
      </p:sp>
      <p:sp>
        <p:nvSpPr>
          <p:cNvPr id="8" name="TextBox 7"/>
          <p:cNvSpPr txBox="1"/>
          <p:nvPr/>
        </p:nvSpPr>
        <p:spPr>
          <a:xfrm>
            <a:off x="807156" y="2729339"/>
            <a:ext cx="7851935" cy="584775"/>
          </a:xfrm>
          <a:prstGeom prst="rect">
            <a:avLst/>
          </a:prstGeom>
          <a:noFill/>
        </p:spPr>
        <p:txBody>
          <a:bodyPr wrap="square" rtlCol="0">
            <a:spAutoFit/>
          </a:bodyPr>
          <a:lstStyle/>
          <a:p>
            <a:r>
              <a:rPr lang="bn-BD" sz="3200" dirty="0" smtClean="0">
                <a:solidFill>
                  <a:schemeClr val="tx2">
                    <a:lumMod val="75000"/>
                  </a:schemeClr>
                </a:solidFill>
                <a:latin typeface="NikoshBAN" pitchFamily="2" charset="0"/>
                <a:cs typeface="NikoshBAN" pitchFamily="2" charset="0"/>
              </a:rPr>
              <a:t>৩</a:t>
            </a:r>
            <a:r>
              <a:rPr lang="bn-BD" sz="3200" dirty="0">
                <a:solidFill>
                  <a:schemeClr val="tx2">
                    <a:lumMod val="75000"/>
                  </a:schemeClr>
                </a:solidFill>
                <a:latin typeface="NikoshBAN" pitchFamily="2" charset="0"/>
                <a:cs typeface="NikoshBAN" pitchFamily="2" charset="0"/>
              </a:rPr>
              <a:t>.</a:t>
            </a:r>
            <a:r>
              <a:rPr lang="en-US" sz="3200" dirty="0" smtClean="0">
                <a:solidFill>
                  <a:schemeClr val="tx2">
                    <a:lumMod val="75000"/>
                  </a:schemeClr>
                </a:solidFill>
                <a:latin typeface="NikoshBAN" pitchFamily="2" charset="0"/>
                <a:cs typeface="NikoshBAN" pitchFamily="2" charset="0"/>
              </a:rPr>
              <a:t> </a:t>
            </a:r>
            <a:r>
              <a:rPr lang="bn-BD" sz="3200" dirty="0" smtClean="0">
                <a:solidFill>
                  <a:schemeClr val="tx2">
                    <a:lumMod val="75000"/>
                  </a:schemeClr>
                </a:solidFill>
                <a:latin typeface="NikoshBAN" pitchFamily="2" charset="0"/>
                <a:cs typeface="NikoshBAN" pitchFamily="2" charset="0"/>
              </a:rPr>
              <a:t>প্রশ্ন: গ্লুকোজ কোন ধরণের শর্করা?</a:t>
            </a:r>
            <a:endParaRPr lang="bn-BD" sz="3200" dirty="0">
              <a:solidFill>
                <a:schemeClr val="tx2">
                  <a:lumMod val="75000"/>
                </a:schemeClr>
              </a:solidFill>
              <a:latin typeface="NikoshBAN" pitchFamily="2" charset="0"/>
              <a:cs typeface="NikoshBAN" pitchFamily="2" charset="0"/>
            </a:endParaRPr>
          </a:p>
        </p:txBody>
      </p:sp>
      <p:grpSp>
        <p:nvGrpSpPr>
          <p:cNvPr id="2" name="Group 1"/>
          <p:cNvGrpSpPr/>
          <p:nvPr/>
        </p:nvGrpSpPr>
        <p:grpSpPr>
          <a:xfrm>
            <a:off x="812174" y="3421002"/>
            <a:ext cx="8040880" cy="1312407"/>
            <a:chOff x="812174" y="3490277"/>
            <a:chExt cx="8040880" cy="1312407"/>
          </a:xfrm>
        </p:grpSpPr>
        <p:grpSp>
          <p:nvGrpSpPr>
            <p:cNvPr id="12" name="Group 11"/>
            <p:cNvGrpSpPr/>
            <p:nvPr/>
          </p:nvGrpSpPr>
          <p:grpSpPr>
            <a:xfrm>
              <a:off x="812174" y="3490277"/>
              <a:ext cx="8040880" cy="1298555"/>
              <a:chOff x="812174" y="3781232"/>
              <a:chExt cx="8040880" cy="1298555"/>
            </a:xfrm>
          </p:grpSpPr>
          <p:sp>
            <p:nvSpPr>
              <p:cNvPr id="9" name="Rectangle 8"/>
              <p:cNvSpPr/>
              <p:nvPr/>
            </p:nvSpPr>
            <p:spPr>
              <a:xfrm>
                <a:off x="812174" y="3781232"/>
                <a:ext cx="7916190" cy="523220"/>
              </a:xfrm>
              <a:prstGeom prst="rect">
                <a:avLst/>
              </a:prstGeom>
            </p:spPr>
            <p:txBody>
              <a:bodyPr wrap="square">
                <a:spAutoFit/>
              </a:bodyPr>
              <a:lstStyle/>
              <a:p>
                <a:r>
                  <a:rPr lang="bn-BD" sz="2800" dirty="0" smtClean="0">
                    <a:latin typeface="NikoshBAN" pitchFamily="2" charset="0"/>
                    <a:cs typeface="NikoshBAN" pitchFamily="2" charset="0"/>
                  </a:rPr>
                  <a:t>৪.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প্রশ্ন: ১ গ্রাম শর্করা থেকে কত কিলোক্যালরী শক্তি পাওয়া যায়?</a:t>
                </a:r>
                <a:endParaRPr lang="en-US" sz="2400" dirty="0">
                  <a:latin typeface="NikoshBAN" pitchFamily="2" charset="0"/>
                  <a:cs typeface="NikoshBAN" pitchFamily="2" charset="0"/>
                </a:endParaRPr>
              </a:p>
            </p:txBody>
          </p:sp>
          <p:sp>
            <p:nvSpPr>
              <p:cNvPr id="13" name="Rectangle 12"/>
              <p:cNvSpPr/>
              <p:nvPr/>
            </p:nvSpPr>
            <p:spPr>
              <a:xfrm>
                <a:off x="1052951" y="4435820"/>
                <a:ext cx="7800103" cy="584775"/>
              </a:xfrm>
              <a:prstGeom prst="rect">
                <a:avLst/>
              </a:prstGeom>
            </p:spPr>
            <p:txBody>
              <a:bodyPr wrap="square">
                <a:spAutoFit/>
              </a:bodyPr>
              <a:lstStyle/>
              <a:p>
                <a:r>
                  <a:rPr lang="bn-BD" sz="3200" dirty="0" smtClean="0">
                    <a:latin typeface="NikoshBAN" pitchFamily="2" charset="0"/>
                    <a:cs typeface="NikoshBAN" pitchFamily="2" charset="0"/>
                  </a:rPr>
                  <a:t>     ৩                ৪                 ৬                    ৮   ।</a:t>
                </a:r>
                <a:endParaRPr lang="en-US" sz="3200" dirty="0">
                  <a:latin typeface="NikoshBAN" pitchFamily="2" charset="0"/>
                  <a:cs typeface="NikoshBAN" pitchFamily="2" charset="0"/>
                </a:endParaRPr>
              </a:p>
            </p:txBody>
          </p:sp>
          <p:grpSp>
            <p:nvGrpSpPr>
              <p:cNvPr id="10" name="Group 9"/>
              <p:cNvGrpSpPr/>
              <p:nvPr/>
            </p:nvGrpSpPr>
            <p:grpSpPr>
              <a:xfrm>
                <a:off x="2507661" y="4419601"/>
                <a:ext cx="623454" cy="646331"/>
                <a:chOff x="-13867" y="1134194"/>
                <a:chExt cx="623454" cy="618948"/>
              </a:xfrm>
            </p:grpSpPr>
            <p:sp>
              <p:nvSpPr>
                <p:cNvPr id="3" name="Oval 2"/>
                <p:cNvSpPr/>
                <p:nvPr/>
              </p:nvSpPr>
              <p:spPr>
                <a:xfrm>
                  <a:off x="-13867"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5" name="Rectangle 4"/>
                <p:cNvSpPr/>
                <p:nvPr/>
              </p:nvSpPr>
              <p:spPr>
                <a:xfrm>
                  <a:off x="41551"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খ</a:t>
                  </a:r>
                  <a:endParaRPr lang="en-US" sz="3600" dirty="0">
                    <a:latin typeface="NikoshBAN" pitchFamily="2" charset="0"/>
                    <a:cs typeface="NikoshBAN" pitchFamily="2" charset="0"/>
                  </a:endParaRPr>
                </a:p>
              </p:txBody>
            </p:sp>
          </p:grpSp>
          <p:grpSp>
            <p:nvGrpSpPr>
              <p:cNvPr id="36" name="Group 35"/>
              <p:cNvGrpSpPr/>
              <p:nvPr/>
            </p:nvGrpSpPr>
            <p:grpSpPr>
              <a:xfrm>
                <a:off x="858983" y="4433456"/>
                <a:ext cx="623454" cy="646331"/>
                <a:chOff x="374073" y="1134194"/>
                <a:chExt cx="623454" cy="618948"/>
              </a:xfrm>
            </p:grpSpPr>
            <p:sp>
              <p:nvSpPr>
                <p:cNvPr id="37" name="Oval 36"/>
                <p:cNvSpPr/>
                <p:nvPr/>
              </p:nvSpPr>
              <p:spPr>
                <a:xfrm>
                  <a:off x="37407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38" name="Rectangle 37"/>
                <p:cNvSpPr/>
                <p:nvPr/>
              </p:nvSpPr>
              <p:spPr>
                <a:xfrm>
                  <a:off x="429491" y="1134194"/>
                  <a:ext cx="443344" cy="618948"/>
                </a:xfrm>
                <a:prstGeom prst="rect">
                  <a:avLst/>
                </a:prstGeom>
              </p:spPr>
              <p:txBody>
                <a:bodyPr wrap="square">
                  <a:spAutoFit/>
                </a:bodyPr>
                <a:lstStyle/>
                <a:p>
                  <a:r>
                    <a:rPr lang="bn-BD" sz="3600" dirty="0">
                      <a:latin typeface="NikoshBAN" pitchFamily="2" charset="0"/>
                      <a:cs typeface="NikoshBAN" pitchFamily="2" charset="0"/>
                    </a:rPr>
                    <a:t>ক</a:t>
                  </a:r>
                  <a:endParaRPr lang="en-US" sz="3600" dirty="0">
                    <a:latin typeface="NikoshBAN" pitchFamily="2" charset="0"/>
                    <a:cs typeface="NikoshBAN" pitchFamily="2" charset="0"/>
                  </a:endParaRPr>
                </a:p>
              </p:txBody>
            </p:sp>
          </p:grpSp>
          <p:grpSp>
            <p:nvGrpSpPr>
              <p:cNvPr id="42" name="Group 41"/>
              <p:cNvGrpSpPr/>
              <p:nvPr/>
            </p:nvGrpSpPr>
            <p:grpSpPr>
              <a:xfrm>
                <a:off x="4419598" y="4419604"/>
                <a:ext cx="623454" cy="646331"/>
                <a:chOff x="290943" y="1134194"/>
                <a:chExt cx="623454" cy="618948"/>
              </a:xfrm>
            </p:grpSpPr>
            <p:sp>
              <p:nvSpPr>
                <p:cNvPr id="43" name="Oval 42"/>
                <p:cNvSpPr/>
                <p:nvPr/>
              </p:nvSpPr>
              <p:spPr>
                <a:xfrm>
                  <a:off x="29094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44" name="Rectangle 43"/>
                <p:cNvSpPr/>
                <p:nvPr/>
              </p:nvSpPr>
              <p:spPr>
                <a:xfrm>
                  <a:off x="387926"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গ</a:t>
                  </a:r>
                  <a:endParaRPr lang="en-US" sz="3600" dirty="0">
                    <a:latin typeface="NikoshBAN" pitchFamily="2" charset="0"/>
                    <a:cs typeface="NikoshBAN" pitchFamily="2" charset="0"/>
                  </a:endParaRPr>
                </a:p>
              </p:txBody>
            </p:sp>
          </p:grpSp>
        </p:grpSp>
        <p:grpSp>
          <p:nvGrpSpPr>
            <p:cNvPr id="16" name="Group 15"/>
            <p:cNvGrpSpPr/>
            <p:nvPr/>
          </p:nvGrpSpPr>
          <p:grpSpPr>
            <a:xfrm>
              <a:off x="6594785" y="4156353"/>
              <a:ext cx="623454" cy="646331"/>
              <a:chOff x="8672968" y="4003948"/>
              <a:chExt cx="623454" cy="646331"/>
            </a:xfrm>
          </p:grpSpPr>
          <p:sp>
            <p:nvSpPr>
              <p:cNvPr id="61" name="Oval 60"/>
              <p:cNvSpPr/>
              <p:nvPr/>
            </p:nvSpPr>
            <p:spPr>
              <a:xfrm>
                <a:off x="8672968" y="4007146"/>
                <a:ext cx="623454" cy="578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 </a:t>
                </a:r>
                <a:endParaRPr lang="en-US" dirty="0">
                  <a:solidFill>
                    <a:schemeClr val="tx1"/>
                  </a:solidFill>
                  <a:latin typeface="NikoshBAN" pitchFamily="2" charset="0"/>
                  <a:cs typeface="NikoshBAN" pitchFamily="2" charset="0"/>
                </a:endParaRPr>
              </a:p>
            </p:txBody>
          </p:sp>
          <p:sp>
            <p:nvSpPr>
              <p:cNvPr id="62" name="Rectangle 61"/>
              <p:cNvSpPr/>
              <p:nvPr/>
            </p:nvSpPr>
            <p:spPr>
              <a:xfrm>
                <a:off x="8756158" y="4003948"/>
                <a:ext cx="443344" cy="646331"/>
              </a:xfrm>
              <a:prstGeom prst="rect">
                <a:avLst/>
              </a:prstGeom>
            </p:spPr>
            <p:txBody>
              <a:bodyPr wrap="square">
                <a:spAutoFit/>
              </a:bodyPr>
              <a:lstStyle/>
              <a:p>
                <a:r>
                  <a:rPr lang="bn-BD" sz="3600" dirty="0" smtClean="0">
                    <a:latin typeface="NikoshBAN" pitchFamily="2" charset="0"/>
                    <a:cs typeface="NikoshBAN" pitchFamily="2" charset="0"/>
                  </a:rPr>
                  <a:t>ঘ</a:t>
                </a:r>
                <a:endParaRPr lang="en-US" sz="3600" dirty="0">
                  <a:latin typeface="NikoshBAN" pitchFamily="2" charset="0"/>
                  <a:cs typeface="NikoshBAN" pitchFamily="2" charset="0"/>
                </a:endParaRPr>
              </a:p>
            </p:txBody>
          </p:sp>
        </p:grpSp>
      </p:grpSp>
      <p:sp>
        <p:nvSpPr>
          <p:cNvPr id="67" name="Oval 66"/>
          <p:cNvSpPr/>
          <p:nvPr/>
        </p:nvSpPr>
        <p:spPr>
          <a:xfrm>
            <a:off x="4439648" y="4105923"/>
            <a:ext cx="623454" cy="5787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grpSp>
        <p:nvGrpSpPr>
          <p:cNvPr id="68" name="Group 67"/>
          <p:cNvGrpSpPr/>
          <p:nvPr/>
        </p:nvGrpSpPr>
        <p:grpSpPr>
          <a:xfrm>
            <a:off x="798324" y="5000420"/>
            <a:ext cx="8013166" cy="1312407"/>
            <a:chOff x="839884" y="3490277"/>
            <a:chExt cx="8013166" cy="1312407"/>
          </a:xfrm>
        </p:grpSpPr>
        <p:grpSp>
          <p:nvGrpSpPr>
            <p:cNvPr id="69" name="Group 68"/>
            <p:cNvGrpSpPr/>
            <p:nvPr/>
          </p:nvGrpSpPr>
          <p:grpSpPr>
            <a:xfrm>
              <a:off x="839884" y="3490277"/>
              <a:ext cx="8013166" cy="1298555"/>
              <a:chOff x="839884" y="3781232"/>
              <a:chExt cx="8013166" cy="1298555"/>
            </a:xfrm>
          </p:grpSpPr>
          <p:sp>
            <p:nvSpPr>
              <p:cNvPr id="73" name="Rectangle 72"/>
              <p:cNvSpPr/>
              <p:nvPr/>
            </p:nvSpPr>
            <p:spPr>
              <a:xfrm>
                <a:off x="839884" y="3781232"/>
                <a:ext cx="7916190" cy="584775"/>
              </a:xfrm>
              <a:prstGeom prst="rect">
                <a:avLst/>
              </a:prstGeom>
            </p:spPr>
            <p:txBody>
              <a:bodyPr wrap="square">
                <a:spAutoFit/>
              </a:bodyPr>
              <a:lstStyle/>
              <a:p>
                <a:r>
                  <a:rPr lang="bn-BD" sz="3200" dirty="0" smtClean="0">
                    <a:latin typeface="NikoshBAN" pitchFamily="2" charset="0"/>
                    <a:cs typeface="NikoshBAN" pitchFamily="2" charset="0"/>
                  </a:rPr>
                  <a:t>৫.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প্রশ্ন: কোনটি রক্তের মাধ্যমে সারাদেহে পরিবাহিত হয়?</a:t>
                </a:r>
                <a:endParaRPr lang="en-US" sz="2800" dirty="0">
                  <a:latin typeface="NikoshBAN" pitchFamily="2" charset="0"/>
                  <a:cs typeface="NikoshBAN" pitchFamily="2" charset="0"/>
                </a:endParaRPr>
              </a:p>
            </p:txBody>
          </p:sp>
          <p:sp>
            <p:nvSpPr>
              <p:cNvPr id="74" name="Rectangle 73"/>
              <p:cNvSpPr/>
              <p:nvPr/>
            </p:nvSpPr>
            <p:spPr>
              <a:xfrm>
                <a:off x="1025241" y="4435820"/>
                <a:ext cx="7827809" cy="584775"/>
              </a:xfrm>
              <a:prstGeom prst="rect">
                <a:avLst/>
              </a:prstGeom>
            </p:spPr>
            <p:txBody>
              <a:bodyPr wrap="square">
                <a:spAutoFit/>
              </a:bodyPr>
              <a:lstStyle/>
              <a:p>
                <a:r>
                  <a:rPr lang="bn-BD" sz="3200" dirty="0" smtClean="0">
                    <a:latin typeface="NikoshBAN" pitchFamily="2" charset="0"/>
                    <a:cs typeface="NikoshBAN" pitchFamily="2" charset="0"/>
                  </a:rPr>
                  <a:t>     দুধ              </a:t>
                </a:r>
                <a:r>
                  <a:rPr lang="bn-BD" sz="2800" dirty="0" smtClean="0">
                    <a:latin typeface="NikoshBAN" pitchFamily="2" charset="0"/>
                    <a:cs typeface="NikoshBAN" pitchFamily="2" charset="0"/>
                  </a:rPr>
                  <a:t>ফ্রুকটোজ   </a:t>
                </a:r>
                <a:r>
                  <a:rPr lang="bn-BD" sz="3200" dirty="0" smtClean="0">
                    <a:latin typeface="NikoshBAN" pitchFamily="2" charset="0"/>
                    <a:cs typeface="NikoshBAN" pitchFamily="2" charset="0"/>
                  </a:rPr>
                  <a:t>        চিনি             গ্লুকোজ। </a:t>
                </a:r>
                <a:endParaRPr lang="en-US" sz="3200" dirty="0">
                  <a:latin typeface="NikoshBAN" pitchFamily="2" charset="0"/>
                  <a:cs typeface="NikoshBAN" pitchFamily="2" charset="0"/>
                </a:endParaRPr>
              </a:p>
            </p:txBody>
          </p:sp>
          <p:grpSp>
            <p:nvGrpSpPr>
              <p:cNvPr id="75" name="Group 74"/>
              <p:cNvGrpSpPr/>
              <p:nvPr/>
            </p:nvGrpSpPr>
            <p:grpSpPr>
              <a:xfrm>
                <a:off x="2632356" y="4419601"/>
                <a:ext cx="623454" cy="646331"/>
                <a:chOff x="110828" y="1134194"/>
                <a:chExt cx="623454" cy="618948"/>
              </a:xfrm>
            </p:grpSpPr>
            <p:sp>
              <p:nvSpPr>
                <p:cNvPr id="82" name="Oval 81"/>
                <p:cNvSpPr/>
                <p:nvPr/>
              </p:nvSpPr>
              <p:spPr>
                <a:xfrm>
                  <a:off x="110828"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83" name="Rectangle 82"/>
                <p:cNvSpPr/>
                <p:nvPr/>
              </p:nvSpPr>
              <p:spPr>
                <a:xfrm>
                  <a:off x="166246"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খ</a:t>
                  </a:r>
                  <a:endParaRPr lang="en-US" sz="3600" dirty="0">
                    <a:latin typeface="NikoshBAN" pitchFamily="2" charset="0"/>
                    <a:cs typeface="NikoshBAN" pitchFamily="2" charset="0"/>
                  </a:endParaRPr>
                </a:p>
              </p:txBody>
            </p:sp>
          </p:grpSp>
          <p:grpSp>
            <p:nvGrpSpPr>
              <p:cNvPr id="76" name="Group 75"/>
              <p:cNvGrpSpPr/>
              <p:nvPr/>
            </p:nvGrpSpPr>
            <p:grpSpPr>
              <a:xfrm>
                <a:off x="858983" y="4433456"/>
                <a:ext cx="623454" cy="646331"/>
                <a:chOff x="374073" y="1134194"/>
                <a:chExt cx="623454" cy="618948"/>
              </a:xfrm>
            </p:grpSpPr>
            <p:sp>
              <p:nvSpPr>
                <p:cNvPr id="80" name="Oval 79"/>
                <p:cNvSpPr/>
                <p:nvPr/>
              </p:nvSpPr>
              <p:spPr>
                <a:xfrm>
                  <a:off x="37407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81" name="Rectangle 80"/>
                <p:cNvSpPr/>
                <p:nvPr/>
              </p:nvSpPr>
              <p:spPr>
                <a:xfrm>
                  <a:off x="429491" y="1134194"/>
                  <a:ext cx="443344" cy="618948"/>
                </a:xfrm>
                <a:prstGeom prst="rect">
                  <a:avLst/>
                </a:prstGeom>
              </p:spPr>
              <p:txBody>
                <a:bodyPr wrap="square">
                  <a:spAutoFit/>
                </a:bodyPr>
                <a:lstStyle/>
                <a:p>
                  <a:r>
                    <a:rPr lang="bn-BD" sz="3600" dirty="0">
                      <a:latin typeface="NikoshBAN" pitchFamily="2" charset="0"/>
                      <a:cs typeface="NikoshBAN" pitchFamily="2" charset="0"/>
                    </a:rPr>
                    <a:t>ক</a:t>
                  </a:r>
                  <a:endParaRPr lang="en-US" sz="3600" dirty="0">
                    <a:latin typeface="NikoshBAN" pitchFamily="2" charset="0"/>
                    <a:cs typeface="NikoshBAN" pitchFamily="2" charset="0"/>
                  </a:endParaRPr>
                </a:p>
              </p:txBody>
            </p:sp>
          </p:grpSp>
          <p:grpSp>
            <p:nvGrpSpPr>
              <p:cNvPr id="77" name="Group 76"/>
              <p:cNvGrpSpPr/>
              <p:nvPr/>
            </p:nvGrpSpPr>
            <p:grpSpPr>
              <a:xfrm>
                <a:off x="4419598" y="4419604"/>
                <a:ext cx="623454" cy="646331"/>
                <a:chOff x="290943" y="1134194"/>
                <a:chExt cx="623454" cy="618948"/>
              </a:xfrm>
            </p:grpSpPr>
            <p:sp>
              <p:nvSpPr>
                <p:cNvPr id="78" name="Oval 77"/>
                <p:cNvSpPr/>
                <p:nvPr/>
              </p:nvSpPr>
              <p:spPr>
                <a:xfrm>
                  <a:off x="29094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79" name="Rectangle 78"/>
                <p:cNvSpPr/>
                <p:nvPr/>
              </p:nvSpPr>
              <p:spPr>
                <a:xfrm>
                  <a:off x="387926"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গ</a:t>
                  </a:r>
                  <a:endParaRPr lang="en-US" sz="3600" dirty="0">
                    <a:latin typeface="NikoshBAN" pitchFamily="2" charset="0"/>
                    <a:cs typeface="NikoshBAN" pitchFamily="2" charset="0"/>
                  </a:endParaRPr>
                </a:p>
              </p:txBody>
            </p:sp>
          </p:grpSp>
        </p:grpSp>
        <p:grpSp>
          <p:nvGrpSpPr>
            <p:cNvPr id="70" name="Group 69"/>
            <p:cNvGrpSpPr/>
            <p:nvPr/>
          </p:nvGrpSpPr>
          <p:grpSpPr>
            <a:xfrm>
              <a:off x="6289975" y="4156353"/>
              <a:ext cx="623454" cy="646331"/>
              <a:chOff x="8368158" y="4003948"/>
              <a:chExt cx="623454" cy="646331"/>
            </a:xfrm>
          </p:grpSpPr>
          <p:sp>
            <p:nvSpPr>
              <p:cNvPr id="71" name="Oval 70"/>
              <p:cNvSpPr/>
              <p:nvPr/>
            </p:nvSpPr>
            <p:spPr>
              <a:xfrm>
                <a:off x="8368158" y="4007146"/>
                <a:ext cx="623454" cy="578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72" name="Rectangle 71"/>
              <p:cNvSpPr/>
              <p:nvPr/>
            </p:nvSpPr>
            <p:spPr>
              <a:xfrm>
                <a:off x="8465203" y="4003948"/>
                <a:ext cx="443344" cy="646331"/>
              </a:xfrm>
              <a:prstGeom prst="rect">
                <a:avLst/>
              </a:prstGeom>
            </p:spPr>
            <p:txBody>
              <a:bodyPr wrap="square">
                <a:spAutoFit/>
              </a:bodyPr>
              <a:lstStyle/>
              <a:p>
                <a:r>
                  <a:rPr lang="bn-BD" sz="3600" dirty="0" smtClean="0">
                    <a:latin typeface="NikoshBAN" pitchFamily="2" charset="0"/>
                    <a:cs typeface="NikoshBAN" pitchFamily="2" charset="0"/>
                  </a:rPr>
                  <a:t>ঘ</a:t>
                </a:r>
                <a:endParaRPr lang="en-US" sz="3600" dirty="0">
                  <a:latin typeface="NikoshBAN" pitchFamily="2" charset="0"/>
                  <a:cs typeface="NikoshBAN" pitchFamily="2" charset="0"/>
                </a:endParaRPr>
              </a:p>
            </p:txBody>
          </p:sp>
        </p:grpSp>
      </p:grpSp>
      <p:sp>
        <p:nvSpPr>
          <p:cNvPr id="84" name="Oval 83"/>
          <p:cNvSpPr/>
          <p:nvPr/>
        </p:nvSpPr>
        <p:spPr>
          <a:xfrm>
            <a:off x="6265772" y="5668804"/>
            <a:ext cx="623454" cy="5787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grpSp>
        <p:nvGrpSpPr>
          <p:cNvPr id="51" name="Group 50"/>
          <p:cNvGrpSpPr/>
          <p:nvPr/>
        </p:nvGrpSpPr>
        <p:grpSpPr>
          <a:xfrm>
            <a:off x="-83130" y="27710"/>
            <a:ext cx="2821171" cy="882963"/>
            <a:chOff x="-121481" y="0"/>
            <a:chExt cx="3091941" cy="997527"/>
          </a:xfrm>
        </p:grpSpPr>
        <p:sp>
          <p:nvSpPr>
            <p:cNvPr id="52" name="Pentagon 51"/>
            <p:cNvSpPr/>
            <p:nvPr/>
          </p:nvSpPr>
          <p:spPr>
            <a:xfrm>
              <a:off x="-1" y="0"/>
              <a:ext cx="2970461" cy="997527"/>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ikoshBAN" pitchFamily="2" charset="0"/>
                <a:cs typeface="NikoshBAN" pitchFamily="2" charset="0"/>
              </a:endParaRPr>
            </a:p>
          </p:txBody>
        </p:sp>
        <p:sp>
          <p:nvSpPr>
            <p:cNvPr id="53" name="Rectangle 52"/>
            <p:cNvSpPr/>
            <p:nvPr/>
          </p:nvSpPr>
          <p:spPr>
            <a:xfrm>
              <a:off x="-121481" y="109569"/>
              <a:ext cx="3036855" cy="869276"/>
            </a:xfrm>
            <a:prstGeom prst="rect">
              <a:avLst/>
            </a:prstGeom>
          </p:spPr>
          <p:txBody>
            <a:bodyPr wrap="square">
              <a:spAutoFit/>
            </a:bodyPr>
            <a:lstStyle/>
            <a:p>
              <a:pPr algn="ctr">
                <a:defRPr/>
              </a:pPr>
              <a:r>
                <a:rPr lang="bn-BD" sz="4400" b="1" dirty="0" smtClean="0">
                  <a:solidFill>
                    <a:schemeClr val="bg1"/>
                  </a:solidFill>
                  <a:latin typeface="NikoshBAN" pitchFamily="2" charset="0"/>
                  <a:cs typeface="NikoshBAN" pitchFamily="2" charset="0"/>
                </a:rPr>
                <a:t>মূল্যায়ন</a:t>
              </a:r>
              <a:endParaRPr lang="bn-BD" sz="4400" b="1"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274501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circle(in)">
                                      <p:cBhvr>
                                        <p:cTn id="31" dur="20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fill="hold"/>
                                        <p:tgtEl>
                                          <p:spTgt spid="68"/>
                                        </p:tgtEl>
                                        <p:attrNameLst>
                                          <p:attrName>ppt_x</p:attrName>
                                        </p:attrNameLst>
                                      </p:cBhvr>
                                      <p:tavLst>
                                        <p:tav tm="0">
                                          <p:val>
                                            <p:strVal val="0-#ppt_w/2"/>
                                          </p:val>
                                        </p:tav>
                                        <p:tav tm="100000">
                                          <p:val>
                                            <p:strVal val="#ppt_x"/>
                                          </p:val>
                                        </p:tav>
                                      </p:tavLst>
                                    </p:anim>
                                    <p:anim calcmode="lin" valueType="num">
                                      <p:cBhvr additive="base">
                                        <p:cTn id="37"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circle(in)">
                                      <p:cBhvr>
                                        <p:cTn id="42"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67"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302" y="2415839"/>
            <a:ext cx="5662486" cy="2308324"/>
          </a:xfrm>
          <a:prstGeom prst="rect">
            <a:avLst/>
          </a:prstGeom>
          <a:noFill/>
          <a:ln w="38100">
            <a:solidFill>
              <a:schemeClr val="accent4">
                <a:lumMod val="20000"/>
                <a:lumOff val="80000"/>
              </a:schemeClr>
            </a:solidFill>
          </a:ln>
          <a:scene3d>
            <a:camera prst="orthographicFront"/>
            <a:lightRig rig="threePt" dir="t"/>
          </a:scene3d>
          <a:sp3d>
            <a:bevelT/>
          </a:sp3d>
        </p:spPr>
        <p:txBody>
          <a:bodyPr wrap="square" rtlCol="0">
            <a:spAutoFit/>
          </a:bodyPr>
          <a:lstStyle/>
          <a:p>
            <a:pPr marL="742950" indent="-742950" algn="just">
              <a:buAutoNum type="arabicPeriod"/>
            </a:pPr>
            <a:r>
              <a:rPr lang="bn-BD" sz="3600" dirty="0" smtClean="0">
                <a:latin typeface="NikoshBAN" pitchFamily="2" charset="0"/>
                <a:cs typeface="NikoshBAN" pitchFamily="2" charset="0"/>
                <a:sym typeface="Wingdings"/>
              </a:rPr>
              <a:t>শর্করা বা শ্বেতসার</a:t>
            </a:r>
          </a:p>
          <a:p>
            <a:pPr marL="742950" indent="-742950" algn="just">
              <a:buAutoNum type="arabicPeriod"/>
            </a:pPr>
            <a:r>
              <a:rPr lang="bn-BD" sz="3600" dirty="0" smtClean="0">
                <a:latin typeface="NikoshBAN" pitchFamily="2" charset="0"/>
                <a:cs typeface="NikoshBAN" pitchFamily="2" charset="0"/>
                <a:sym typeface="Wingdings"/>
              </a:rPr>
              <a:t>মনোস্যাকারাইড, দ্বি শর্করী ও বহুশর্করী</a:t>
            </a:r>
          </a:p>
          <a:p>
            <a:pPr marL="742950" indent="-742950" algn="just">
              <a:buAutoNum type="arabicPeriod"/>
            </a:pPr>
            <a:r>
              <a:rPr lang="bn-BD" sz="3600" dirty="0" smtClean="0">
                <a:latin typeface="NikoshBAN" pitchFamily="2" charset="0"/>
                <a:cs typeface="NikoshBAN" pitchFamily="2" charset="0"/>
                <a:sym typeface="Wingdings"/>
              </a:rPr>
              <a:t>হাইপোগ্লাইসমিয়ার।</a:t>
            </a:r>
            <a:endParaRPr lang="bn-BD" sz="3600" dirty="0">
              <a:latin typeface="NikoshBAN" pitchFamily="2" charset="0"/>
              <a:cs typeface="NikoshBAN" pitchFamily="2" charset="0"/>
            </a:endParaRPr>
          </a:p>
        </p:txBody>
      </p:sp>
      <p:sp>
        <p:nvSpPr>
          <p:cNvPr id="3" name="Rectangle 2"/>
          <p:cNvSpPr/>
          <p:nvPr/>
        </p:nvSpPr>
        <p:spPr>
          <a:xfrm>
            <a:off x="821940" y="1400786"/>
            <a:ext cx="2835660" cy="6463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bn-BD" sz="3600" b="1" dirty="0" smtClean="0">
                <a:latin typeface="NikoshBAN" pitchFamily="2" charset="0"/>
                <a:cs typeface="NikoshBAN" pitchFamily="2" charset="0"/>
                <a:sym typeface="Wingdings"/>
              </a:rPr>
              <a:t>গুরুত্বপূর্ণ শব্দসমূহ:</a:t>
            </a:r>
            <a:endParaRPr lang="bn-BD" sz="3600" b="1" dirty="0">
              <a:latin typeface="NikoshBAN" pitchFamily="2" charset="0"/>
              <a:cs typeface="NikoshBAN" pitchFamily="2" charset="0"/>
              <a:sym typeface="Wingdings"/>
            </a:endParaRPr>
          </a:p>
        </p:txBody>
      </p:sp>
    </p:spTree>
    <p:extLst>
      <p:ext uri="{BB962C8B-B14F-4D97-AF65-F5344CB8AC3E}">
        <p14:creationId xmlns:p14="http://schemas.microsoft.com/office/powerpoint/2010/main" val="3064144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057" y="2769791"/>
            <a:ext cx="7453747" cy="2308324"/>
          </a:xfrm>
          <a:prstGeom prst="rect">
            <a:avLst/>
          </a:prstGeom>
          <a:noFill/>
          <a:ln w="38100">
            <a:solidFill>
              <a:schemeClr val="accent6">
                <a:lumMod val="60000"/>
                <a:lumOff val="40000"/>
              </a:schemeClr>
            </a:solidFill>
          </a:ln>
          <a:scene3d>
            <a:camera prst="orthographicFront"/>
            <a:lightRig rig="threePt" dir="t"/>
          </a:scene3d>
          <a:sp3d>
            <a:bevelT w="114300" prst="artDeco"/>
          </a:sp3d>
        </p:spPr>
        <p:txBody>
          <a:bodyPr wrap="square" rtlCol="0">
            <a:spAutoFit/>
          </a:bodyPr>
          <a:lstStyle/>
          <a:p>
            <a:pPr marL="742950" indent="-742950" algn="just">
              <a:buAutoNum type="arabicPeriod"/>
            </a:pPr>
            <a:r>
              <a:rPr lang="bn-BD" sz="3600" dirty="0" smtClean="0">
                <a:latin typeface="NikoshBAN" pitchFamily="2" charset="0"/>
                <a:cs typeface="NikoshBAN" pitchFamily="2" charset="0"/>
                <a:sym typeface="Wingdings"/>
              </a:rPr>
              <a:t>প্রশ্ন: শর্করা কী?</a:t>
            </a:r>
          </a:p>
          <a:p>
            <a:pPr marL="742950" indent="-742950" algn="just">
              <a:buAutoNum type="arabicPeriod"/>
            </a:pPr>
            <a:r>
              <a:rPr lang="bn-BD" sz="3600" dirty="0" smtClean="0">
                <a:latin typeface="NikoshBAN" pitchFamily="2" charset="0"/>
                <a:cs typeface="NikoshBAN" pitchFamily="2" charset="0"/>
                <a:sym typeface="Wingdings"/>
              </a:rPr>
              <a:t>প্রশ্ন: শর্করা কোন কোন মৌলিক উপাদানে গঠিত?</a:t>
            </a:r>
          </a:p>
          <a:p>
            <a:pPr marL="742950" indent="-742950" algn="just">
              <a:buAutoNum type="arabicPeriod"/>
            </a:pPr>
            <a:r>
              <a:rPr lang="bn-BD" sz="3600" dirty="0" smtClean="0">
                <a:latin typeface="NikoshBAN" pitchFamily="2" charset="0"/>
                <a:cs typeface="NikoshBAN" pitchFamily="2" charset="0"/>
                <a:sym typeface="Wingdings"/>
              </a:rPr>
              <a:t>প্রশ্ন: আমাদের খাদ্যে শর্করা থাকা জরুরী কেন?</a:t>
            </a:r>
            <a:endParaRPr lang="bn-BD" sz="3600" dirty="0">
              <a:latin typeface="NikoshBAN" pitchFamily="2" charset="0"/>
              <a:cs typeface="NikoshBAN" pitchFamily="2" charset="0"/>
            </a:endParaRPr>
          </a:p>
        </p:txBody>
      </p:sp>
      <p:grpSp>
        <p:nvGrpSpPr>
          <p:cNvPr id="10" name="Group 9"/>
          <p:cNvGrpSpPr/>
          <p:nvPr/>
        </p:nvGrpSpPr>
        <p:grpSpPr>
          <a:xfrm>
            <a:off x="-83130" y="27710"/>
            <a:ext cx="2821171" cy="882963"/>
            <a:chOff x="-121481" y="0"/>
            <a:chExt cx="3091941" cy="997527"/>
          </a:xfrm>
        </p:grpSpPr>
        <p:sp>
          <p:nvSpPr>
            <p:cNvPr id="11" name="Pentagon 10"/>
            <p:cNvSpPr/>
            <p:nvPr/>
          </p:nvSpPr>
          <p:spPr>
            <a:xfrm>
              <a:off x="-1" y="0"/>
              <a:ext cx="2970461" cy="997527"/>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ikoshBAN" pitchFamily="2" charset="0"/>
                <a:cs typeface="NikoshBAN" pitchFamily="2" charset="0"/>
              </a:endParaRPr>
            </a:p>
          </p:txBody>
        </p:sp>
        <p:sp>
          <p:nvSpPr>
            <p:cNvPr id="16" name="Rectangle 15"/>
            <p:cNvSpPr/>
            <p:nvPr/>
          </p:nvSpPr>
          <p:spPr>
            <a:xfrm>
              <a:off x="-121481" y="109569"/>
              <a:ext cx="3036855" cy="799734"/>
            </a:xfrm>
            <a:prstGeom prst="rect">
              <a:avLst/>
            </a:prstGeom>
          </p:spPr>
          <p:txBody>
            <a:bodyPr wrap="square">
              <a:spAutoFit/>
            </a:bodyPr>
            <a:lstStyle/>
            <a:p>
              <a:pPr algn="ctr">
                <a:defRPr/>
              </a:pPr>
              <a:r>
                <a:rPr lang="bn-BD" sz="4000" b="1" dirty="0" smtClean="0">
                  <a:solidFill>
                    <a:schemeClr val="bg1"/>
                  </a:solidFill>
                  <a:latin typeface="NikoshBAN" pitchFamily="2" charset="0"/>
                  <a:cs typeface="NikoshBAN" pitchFamily="2" charset="0"/>
                </a:rPr>
                <a:t>বাড়ির কাজ</a:t>
              </a:r>
              <a:endParaRPr lang="bn-BD" sz="4000" b="1"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131343461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4244" y="29496"/>
            <a:ext cx="2403988" cy="882964"/>
            <a:chOff x="-1" y="0"/>
            <a:chExt cx="2970461" cy="997527"/>
          </a:xfrm>
          <a:solidFill>
            <a:srgbClr val="00B0F0"/>
          </a:solidFill>
          <a:scene3d>
            <a:camera prst="orthographicFront">
              <a:rot lat="0" lon="0" rev="0"/>
            </a:camera>
            <a:lightRig rig="balanced" dir="t">
              <a:rot lat="0" lon="0" rev="8700000"/>
            </a:lightRig>
          </a:scene3d>
        </p:grpSpPr>
        <p:sp>
          <p:nvSpPr>
            <p:cNvPr id="22" name="Pentagon 21"/>
            <p:cNvSpPr/>
            <p:nvPr/>
          </p:nvSpPr>
          <p:spPr>
            <a:xfrm>
              <a:off x="-1" y="0"/>
              <a:ext cx="2970461" cy="997527"/>
            </a:xfrm>
            <a:prstGeom prst="homePlat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23" name="Rectangle 22"/>
            <p:cNvSpPr/>
            <p:nvPr/>
          </p:nvSpPr>
          <p:spPr>
            <a:xfrm>
              <a:off x="50190" y="16662"/>
              <a:ext cx="2292108" cy="938817"/>
            </a:xfrm>
            <a:prstGeom prst="rect">
              <a:avLst/>
            </a:prstGeom>
            <a:noFill/>
            <a:ln>
              <a:noFill/>
            </a:ln>
            <a:effectLst>
              <a:outerShdw blurRad="44450" dist="27940" dir="5400000" algn="ctr">
                <a:srgbClr val="000000">
                  <a:alpha val="32000"/>
                </a:srgbClr>
              </a:outerShdw>
            </a:effectLst>
            <a:sp3d>
              <a:bevelT w="190500" h="38100"/>
            </a:sp3d>
          </p:spPr>
          <p:txBody>
            <a:bodyPr wrap="square">
              <a:spAutoFit/>
            </a:bodyPr>
            <a:lstStyle/>
            <a:p>
              <a:pPr algn="ctr">
                <a:defRPr/>
              </a:pPr>
              <a:r>
                <a:rPr lang="bn-BD" sz="4800" b="1" dirty="0" smtClean="0">
                  <a:solidFill>
                    <a:schemeClr val="bg1"/>
                  </a:solidFill>
                  <a:latin typeface="NikoshBAN" pitchFamily="2" charset="0"/>
                  <a:cs typeface="NikoshBAN" pitchFamily="2" charset="0"/>
                </a:rPr>
                <a:t>পরিচিতি</a:t>
              </a:r>
              <a:endParaRPr lang="bn-BD" sz="4800" b="1" dirty="0">
                <a:solidFill>
                  <a:schemeClr val="bg1"/>
                </a:solidFill>
                <a:latin typeface="NikoshBAN" pitchFamily="2" charset="0"/>
                <a:cs typeface="NikoshBAN" pitchFamily="2"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08" y="1494971"/>
            <a:ext cx="3495949" cy="5116136"/>
          </a:xfrm>
          <a:prstGeom prst="rect">
            <a:avLst/>
          </a:prstGeom>
        </p:spPr>
      </p:pic>
      <p:cxnSp>
        <p:nvCxnSpPr>
          <p:cNvPr id="4" name="Straight Connector 3"/>
          <p:cNvCxnSpPr/>
          <p:nvPr/>
        </p:nvCxnSpPr>
        <p:spPr>
          <a:xfrm>
            <a:off x="4484914" y="44244"/>
            <a:ext cx="114944" cy="6813756"/>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a:off x="4794044" y="1494971"/>
            <a:ext cx="47055" cy="3947886"/>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a:off x="4251515" y="1494971"/>
            <a:ext cx="15685" cy="3947886"/>
          </a:xfrm>
          <a:prstGeom prst="line">
            <a:avLst/>
          </a:prstGeom>
        </p:spPr>
        <p:style>
          <a:lnRef idx="3">
            <a:schemeClr val="accent4"/>
          </a:lnRef>
          <a:fillRef idx="0">
            <a:schemeClr val="accent4"/>
          </a:fillRef>
          <a:effectRef idx="2">
            <a:schemeClr val="accent4"/>
          </a:effectRef>
          <a:fontRef idx="minor">
            <a:schemeClr val="tx1"/>
          </a:fontRef>
        </p:style>
      </p:cxnSp>
      <p:sp>
        <p:nvSpPr>
          <p:cNvPr id="10" name="Heart 9"/>
          <p:cNvSpPr/>
          <p:nvPr/>
        </p:nvSpPr>
        <p:spPr>
          <a:xfrm>
            <a:off x="5285541" y="1312667"/>
            <a:ext cx="3771373" cy="4565109"/>
          </a:xfrm>
          <a:prstGeom prst="hear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BD" sz="3600" dirty="0" smtClean="0"/>
              <a:t>শ্রেণিঃ অষ্টম </a:t>
            </a:r>
          </a:p>
          <a:p>
            <a:pPr algn="ctr"/>
            <a:r>
              <a:rPr lang="bn-BD" sz="3600" dirty="0" smtClean="0"/>
              <a:t>বিষয়ঃ বিজ্ঞান</a:t>
            </a:r>
          </a:p>
          <a:p>
            <a:pPr algn="ctr"/>
            <a:r>
              <a:rPr lang="bn-BD" sz="3600" dirty="0" smtClean="0"/>
              <a:t>অধ্যায়ঃ ত্রয়োদশ </a:t>
            </a:r>
            <a:endParaRPr lang="en-US" sz="3600" dirty="0"/>
          </a:p>
        </p:txBody>
      </p:sp>
    </p:spTree>
    <p:extLst>
      <p:ext uri="{BB962C8B-B14F-4D97-AF65-F5344CB8AC3E}">
        <p14:creationId xmlns:p14="http://schemas.microsoft.com/office/powerpoint/2010/main" val="268260189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04663">
            <a:off x="1882435" y="1918043"/>
            <a:ext cx="5779196" cy="2779866"/>
          </a:xfrm>
          <a:prstGeom prst="rect">
            <a:avLst/>
          </a:prstGeom>
          <a:solidFill>
            <a:srgbClr val="FFFFFF">
              <a:shade val="85000"/>
            </a:srgbClr>
          </a:solidFill>
          <a:ln w="76200">
            <a:solidFill>
              <a:srgbClr val="00B0F0"/>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4" descr="rose-scraps-6.gif"/>
          <p:cNvPicPr>
            <a:picLocks noChangeAspect="1"/>
          </p:cNvPicPr>
          <p:nvPr/>
        </p:nvPicPr>
        <p:blipFill>
          <a:blip r:embed="rId3"/>
          <a:stretch>
            <a:fillRect/>
          </a:stretch>
        </p:blipFill>
        <p:spPr>
          <a:xfrm rot="13461794">
            <a:off x="6333131" y="4404015"/>
            <a:ext cx="2319044" cy="1916406"/>
          </a:xfrm>
          <a:prstGeom prst="rect">
            <a:avLst/>
          </a:prstGeom>
          <a:ln>
            <a:noFill/>
          </a:ln>
          <a:effectLst>
            <a:outerShdw blurRad="149987" dist="250190" dir="8460000" algn="ctr">
              <a:srgbClr val="000000">
                <a:alpha val="28000"/>
              </a:srgbClr>
            </a:outerShdw>
          </a:effectLst>
        </p:spPr>
      </p:pic>
      <p:pic>
        <p:nvPicPr>
          <p:cNvPr id="6" name="Picture 5" descr="rose-scraps-6.gif"/>
          <p:cNvPicPr>
            <a:picLocks noChangeAspect="1"/>
          </p:cNvPicPr>
          <p:nvPr/>
        </p:nvPicPr>
        <p:blipFill>
          <a:blip r:embed="rId3"/>
          <a:stretch>
            <a:fillRect/>
          </a:stretch>
        </p:blipFill>
        <p:spPr>
          <a:xfrm rot="13461794">
            <a:off x="704882" y="673074"/>
            <a:ext cx="2126585" cy="1757362"/>
          </a:xfrm>
          <a:prstGeom prst="rect">
            <a:avLst/>
          </a:prstGeom>
          <a:ln>
            <a:noFill/>
          </a:ln>
          <a:effectLst>
            <a:outerShdw blurRad="149987" dist="250190" dir="8460000" algn="ctr">
              <a:srgbClr val="000000">
                <a:alpha val="28000"/>
              </a:srgbClr>
            </a:outerShdw>
          </a:effectLst>
        </p:spPr>
      </p:pic>
    </p:spTree>
    <p:extLst>
      <p:ext uri="{BB962C8B-B14F-4D97-AF65-F5344CB8AC3E}">
        <p14:creationId xmlns:p14="http://schemas.microsoft.com/office/powerpoint/2010/main" val="286577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3000" fill="hold"/>
                                        <p:tgtEl>
                                          <p:spTgt spid="5"/>
                                        </p:tgtEl>
                                        <p:attrNameLst>
                                          <p:attrName>ppt_w</p:attrName>
                                        </p:attrNameLst>
                                      </p:cBhvr>
                                      <p:tavLst>
                                        <p:tav tm="0">
                                          <p:val>
                                            <p:fltVal val="0"/>
                                          </p:val>
                                        </p:tav>
                                        <p:tav tm="100000">
                                          <p:val>
                                            <p:strVal val="#ppt_w"/>
                                          </p:val>
                                        </p:tav>
                                      </p:tavLst>
                                    </p:anim>
                                    <p:anim calcmode="lin" valueType="num">
                                      <p:cBhvr>
                                        <p:cTn id="14" dur="3000" fill="hold"/>
                                        <p:tgtEl>
                                          <p:spTgt spid="5"/>
                                        </p:tgtEl>
                                        <p:attrNameLst>
                                          <p:attrName>ppt_h</p:attrName>
                                        </p:attrNameLst>
                                      </p:cBhvr>
                                      <p:tavLst>
                                        <p:tav tm="0">
                                          <p:val>
                                            <p:fltVal val="0"/>
                                          </p:val>
                                        </p:tav>
                                        <p:tav tm="100000">
                                          <p:val>
                                            <p:strVal val="#ppt_h"/>
                                          </p:val>
                                        </p:tav>
                                      </p:tavLst>
                                    </p:anim>
                                    <p:animEffect transition="in" filter="fade">
                                      <p:cBhvr>
                                        <p:cTn id="15" dur="3000"/>
                                        <p:tgtEl>
                                          <p:spTgt spid="5"/>
                                        </p:tgtEl>
                                      </p:cBhvr>
                                    </p:animEffect>
                                  </p:childTnLst>
                                </p:cTn>
                              </p:par>
                            </p:childTnLst>
                          </p:cTn>
                        </p:par>
                        <p:par>
                          <p:cTn id="16" fill="hold">
                            <p:stCondLst>
                              <p:cond delay="5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3000" fill="hold"/>
                                        <p:tgtEl>
                                          <p:spTgt spid="6"/>
                                        </p:tgtEl>
                                        <p:attrNameLst>
                                          <p:attrName>ppt_w</p:attrName>
                                        </p:attrNameLst>
                                      </p:cBhvr>
                                      <p:tavLst>
                                        <p:tav tm="0">
                                          <p:val>
                                            <p:fltVal val="0"/>
                                          </p:val>
                                        </p:tav>
                                        <p:tav tm="100000">
                                          <p:val>
                                            <p:strVal val="#ppt_w"/>
                                          </p:val>
                                        </p:tav>
                                      </p:tavLst>
                                    </p:anim>
                                    <p:anim calcmode="lin" valueType="num">
                                      <p:cBhvr>
                                        <p:cTn id="20" dur="3000" fill="hold"/>
                                        <p:tgtEl>
                                          <p:spTgt spid="6"/>
                                        </p:tgtEl>
                                        <p:attrNameLst>
                                          <p:attrName>ppt_h</p:attrName>
                                        </p:attrNameLst>
                                      </p:cBhvr>
                                      <p:tavLst>
                                        <p:tav tm="0">
                                          <p:val>
                                            <p:fltVal val="0"/>
                                          </p:val>
                                        </p:tav>
                                        <p:tav tm="100000">
                                          <p:val>
                                            <p:strVal val="#ppt_h"/>
                                          </p:val>
                                        </p:tav>
                                      </p:tavLst>
                                    </p:anim>
                                    <p:animEffect transition="in" filter="fade">
                                      <p:cBhvr>
                                        <p:cTn id="2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Users\DOEL\Desktop\New Eight\V=B\oioo.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558790" y="1224115"/>
            <a:ext cx="2951030" cy="3805085"/>
          </a:xfrm>
          <a:prstGeom prst="rect">
            <a:avLst/>
          </a:prstGeom>
          <a:ln w="127000" cap="rnd">
            <a:solidFill>
              <a:srgbClr val="FFFFFF"/>
            </a:solid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4497" y="5350830"/>
            <a:ext cx="4587765" cy="1200329"/>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7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সুস্থ শিশু ও তার মা</a:t>
            </a:r>
          </a:p>
        </p:txBody>
      </p:sp>
      <p:sp>
        <p:nvSpPr>
          <p:cNvPr id="12" name="Rectangle 11"/>
          <p:cNvSpPr/>
          <p:nvPr/>
        </p:nvSpPr>
        <p:spPr>
          <a:xfrm>
            <a:off x="5440188" y="5396550"/>
            <a:ext cx="3094212" cy="107721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3200" dirty="0" smtClean="0">
                <a:solidFill>
                  <a:schemeClr val="tx1"/>
                </a:solidFill>
                <a:latin typeface="NikoshBAN" pitchFamily="2" charset="0"/>
                <a:cs typeface="NikoshBAN" pitchFamily="2" charset="0"/>
              </a:rPr>
              <a:t> শিশু ও  তার মা অপুষ্টিতে ভূগছে</a:t>
            </a:r>
          </a:p>
        </p:txBody>
      </p:sp>
      <p:pic>
        <p:nvPicPr>
          <p:cNvPr id="8202" name="Picture 10" descr="C:\Users\DOEL\Desktop\New Eight\V=B\dsafaf.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8160" y="1209367"/>
            <a:ext cx="4540537" cy="3819833"/>
          </a:xfrm>
          <a:prstGeom prst="rect">
            <a:avLst/>
          </a:prstGeom>
          <a:ln w="127000" cap="rnd">
            <a:solidFill>
              <a:srgbClr val="FFFFFF"/>
            </a:solid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4741" y="74232"/>
            <a:ext cx="3033739" cy="855408"/>
            <a:chOff x="-39603" y="0"/>
            <a:chExt cx="3997541" cy="997527"/>
          </a:xfrm>
          <a:solidFill>
            <a:schemeClr val="tx2">
              <a:lumMod val="60000"/>
              <a:lumOff val="40000"/>
            </a:schemeClr>
          </a:solidFill>
        </p:grpSpPr>
        <p:sp>
          <p:nvSpPr>
            <p:cNvPr id="18" name="Pentagon 17"/>
            <p:cNvSpPr/>
            <p:nvPr/>
          </p:nvSpPr>
          <p:spPr>
            <a:xfrm>
              <a:off x="-1" y="0"/>
              <a:ext cx="3957939" cy="997527"/>
            </a:xfrm>
            <a:prstGeom prst="homePlat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ikoshBAN" pitchFamily="2" charset="0"/>
                <a:cs typeface="NikoshBAN" pitchFamily="2" charset="0"/>
              </a:endParaRPr>
            </a:p>
          </p:txBody>
        </p:sp>
        <p:sp>
          <p:nvSpPr>
            <p:cNvPr id="19" name="Rectangle 18"/>
            <p:cNvSpPr/>
            <p:nvPr/>
          </p:nvSpPr>
          <p:spPr>
            <a:xfrm>
              <a:off x="-39603" y="99969"/>
              <a:ext cx="3623506" cy="897277"/>
            </a:xfrm>
            <a:prstGeom prst="rect">
              <a:avLst/>
            </a:prstGeom>
            <a:noFill/>
          </p:spPr>
          <p:txBody>
            <a:bodyPr wrap="square">
              <a:spAutoFit/>
            </a:bodyPr>
            <a:lstStyle/>
            <a:p>
              <a:pPr algn="ctr">
                <a:defRPr/>
              </a:pPr>
              <a:r>
                <a:rPr lang="bn-BD" sz="4400" b="1" dirty="0" smtClean="0">
                  <a:solidFill>
                    <a:schemeClr val="bg1"/>
                  </a:solidFill>
                  <a:latin typeface="NikoshBAN" pitchFamily="2" charset="0"/>
                  <a:cs typeface="NikoshBAN" pitchFamily="2" charset="0"/>
                </a:rPr>
                <a:t>চিন্তা করে বল</a:t>
              </a:r>
              <a:endParaRPr lang="bn-BD" sz="4400" b="1"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1391902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7"/>
                                        </p:tgtEl>
                                        <p:attrNameLst>
                                          <p:attrName>style.visibility</p:attrName>
                                        </p:attrNameLst>
                                      </p:cBhvr>
                                      <p:to>
                                        <p:strVal val="visible"/>
                                      </p:to>
                                    </p:set>
                                  </p:childTnLst>
                                </p:cTn>
                              </p:par>
                            </p:childTnLst>
                          </p:cTn>
                        </p:par>
                        <p:par>
                          <p:cTn id="13" fill="hold">
                            <p:stCondLst>
                              <p:cond delay="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ppt_x"/>
                                          </p:val>
                                        </p:tav>
                                        <p:tav tm="100000">
                                          <p:val>
                                            <p:strVal val="#ppt_x"/>
                                          </p:val>
                                        </p:tav>
                                      </p:tavLst>
                                    </p:anim>
                                    <p:anim calcmode="lin" valueType="num">
                                      <p:cBhvr additive="base">
                                        <p:cTn id="17"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82" y="201956"/>
            <a:ext cx="4526017" cy="3865219"/>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11586" b="27478"/>
          <a:stretch/>
        </p:blipFill>
        <p:spPr>
          <a:xfrm>
            <a:off x="4808484" y="3618013"/>
            <a:ext cx="4035971" cy="2956207"/>
          </a:xfrm>
          <a:prstGeom prst="rect">
            <a:avLst/>
          </a:prstGeom>
        </p:spPr>
      </p:pic>
    </p:spTree>
    <p:extLst>
      <p:ext uri="{BB962C8B-B14F-4D97-AF65-F5344CB8AC3E}">
        <p14:creationId xmlns:p14="http://schemas.microsoft.com/office/powerpoint/2010/main" val="1712658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954" y="1873045"/>
            <a:ext cx="8195854" cy="201536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prstTxWarp prst="textPlain">
              <a:avLst/>
            </a:prstTxWarp>
            <a:spAutoFit/>
          </a:bodyPr>
          <a:lstStyle/>
          <a:p>
            <a:pPr algn="ctr"/>
            <a:r>
              <a:rPr lang="bn-BD" sz="9600" b="1" dirty="0" smtClean="0">
                <a:ln w="31550" cmpd="sng">
                  <a:noFill/>
                  <a:prstDash val="solid"/>
                </a:ln>
                <a:solidFill>
                  <a:schemeClr val="accent6">
                    <a:lumMod val="75000"/>
                  </a:schemeClr>
                </a:solidFill>
                <a:latin typeface="NikoshBAN" pitchFamily="2" charset="0"/>
                <a:cs typeface="NikoshBAN" pitchFamily="2" charset="0"/>
                <a:sym typeface="Wingdings"/>
              </a:rPr>
              <a:t>শর্করা/শ্বেতসার </a:t>
            </a:r>
          </a:p>
        </p:txBody>
      </p:sp>
      <p:sp>
        <p:nvSpPr>
          <p:cNvPr id="3" name="Rectangle 2"/>
          <p:cNvSpPr/>
          <p:nvPr/>
        </p:nvSpPr>
        <p:spPr>
          <a:xfrm>
            <a:off x="1385432" y="5267128"/>
            <a:ext cx="6386945" cy="769441"/>
          </a:xfrm>
          <a:prstGeom prst="rect">
            <a:avLst/>
          </a:prstGeom>
        </p:spPr>
        <p:txBody>
          <a:bodyPr wrap="square">
            <a:spAutoFit/>
          </a:bodyPr>
          <a:lstStyle/>
          <a:p>
            <a:pPr algn="ctr">
              <a:defRPr/>
            </a:pPr>
            <a:r>
              <a:rPr lang="bn-BD" sz="3600" dirty="0" smtClean="0">
                <a:effectLst>
                  <a:outerShdw blurRad="38100" dist="38100" dir="2700000" algn="tl">
                    <a:srgbClr val="000000">
                      <a:alpha val="43137"/>
                    </a:srgbClr>
                  </a:outerShdw>
                </a:effectLst>
                <a:latin typeface="NikoshBAN" pitchFamily="2" charset="0"/>
                <a:cs typeface="NikoshBAN" pitchFamily="2" charset="0"/>
              </a:rPr>
              <a:t> </a:t>
            </a:r>
            <a:r>
              <a:rPr lang="bn-BD" sz="4400" dirty="0" smtClean="0">
                <a:effectLst>
                  <a:outerShdw blurRad="38100" dist="38100" dir="2700000" algn="tl">
                    <a:srgbClr val="000000">
                      <a:alpha val="43137"/>
                    </a:srgbClr>
                  </a:outerShdw>
                </a:effectLst>
                <a:latin typeface="NikoshBAN" pitchFamily="2" charset="0"/>
                <a:cs typeface="NikoshBAN" pitchFamily="2" charset="0"/>
              </a:rPr>
              <a:t>পাঠ: ২ ও ৩ ( ১ম অংশ)</a:t>
            </a:r>
            <a:endParaRPr lang="bn-BD" sz="44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58628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ppt_x"/>
                                          </p:val>
                                        </p:tav>
                                        <p:tav tm="100000">
                                          <p:val>
                                            <p:strVal val="#ppt_x"/>
                                          </p:val>
                                        </p:tav>
                                      </p:tavLst>
                                    </p:anim>
                                    <p:anim calcmode="lin" valueType="num">
                                      <p:cBhvr additive="base">
                                        <p:cTn id="11"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3933" y="152027"/>
            <a:ext cx="4571993"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bn-BD" sz="4000" b="1" dirty="0" smtClean="0">
                <a:latin typeface="NikoshBAN" pitchFamily="2" charset="0"/>
                <a:cs typeface="NikoshBAN" pitchFamily="2" charset="0"/>
              </a:rPr>
              <a:t>এই পাঠ শেষে শিক্ষার্থীরা---</a:t>
            </a:r>
            <a:endParaRPr lang="en-US" sz="3200" b="1" dirty="0">
              <a:latin typeface="NikoshBAN" pitchFamily="2" charset="0"/>
              <a:cs typeface="NikoshBAN" pitchFamily="2" charset="0"/>
            </a:endParaRPr>
          </a:p>
        </p:txBody>
      </p:sp>
      <p:grpSp>
        <p:nvGrpSpPr>
          <p:cNvPr id="3" name="Group 2"/>
          <p:cNvGrpSpPr/>
          <p:nvPr/>
        </p:nvGrpSpPr>
        <p:grpSpPr>
          <a:xfrm>
            <a:off x="947909" y="1971354"/>
            <a:ext cx="7281688" cy="1161634"/>
            <a:chOff x="1136076" y="2299851"/>
            <a:chExt cx="7938656" cy="1161634"/>
          </a:xfrm>
        </p:grpSpPr>
        <p:grpSp>
          <p:nvGrpSpPr>
            <p:cNvPr id="4" name="Group 3"/>
            <p:cNvGrpSpPr/>
            <p:nvPr/>
          </p:nvGrpSpPr>
          <p:grpSpPr>
            <a:xfrm>
              <a:off x="1884216" y="2299851"/>
              <a:ext cx="7190516" cy="1161634"/>
              <a:chOff x="928258" y="1440874"/>
              <a:chExt cx="7794631" cy="1161634"/>
            </a:xfrm>
            <a:gradFill>
              <a:gsLst>
                <a:gs pos="0">
                  <a:srgbClr val="8488C4"/>
                </a:gs>
                <a:gs pos="53000">
                  <a:srgbClr val="D4DEFF"/>
                </a:gs>
                <a:gs pos="83000">
                  <a:srgbClr val="D4DEFF"/>
                </a:gs>
                <a:gs pos="100000">
                  <a:srgbClr val="96AB94"/>
                </a:gs>
              </a:gsLst>
              <a:lin ang="5400000" scaled="0"/>
            </a:gradFill>
          </p:grpSpPr>
          <p:sp>
            <p:nvSpPr>
              <p:cNvPr id="7" name="Rounded Rectangle 6"/>
              <p:cNvSpPr/>
              <p:nvPr/>
            </p:nvSpPr>
            <p:spPr>
              <a:xfrm>
                <a:off x="928258" y="1440874"/>
                <a:ext cx="7568042" cy="1161634"/>
              </a:xfrm>
              <a:prstGeom prst="roundRect">
                <a:avLst/>
              </a:prstGeom>
              <a:grp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8" name="Rectangle 7"/>
              <p:cNvSpPr/>
              <p:nvPr/>
            </p:nvSpPr>
            <p:spPr>
              <a:xfrm>
                <a:off x="958301" y="1678816"/>
                <a:ext cx="7764588" cy="584775"/>
              </a:xfrm>
              <a:prstGeom prst="rect">
                <a:avLst/>
              </a:prstGeom>
              <a:noFill/>
              <a:ln>
                <a:no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 শর্করা জাতীয় খাদ্যের নাম বলতে পারবে।</a:t>
                </a:r>
                <a:endParaRPr lang="bn-BD" sz="4000" dirty="0">
                  <a:solidFill>
                    <a:schemeClr val="tx1"/>
                  </a:solidFill>
                  <a:latin typeface="NikoshBAN" pitchFamily="2" charset="0"/>
                  <a:cs typeface="NikoshBAN" pitchFamily="2" charset="0"/>
                </a:endParaRPr>
              </a:p>
            </p:txBody>
          </p:sp>
        </p:grpSp>
        <p:sp>
          <p:nvSpPr>
            <p:cNvPr id="5" name="Rounded Rectangle 4"/>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6" name="Rectangle 5"/>
            <p:cNvSpPr/>
            <p:nvPr/>
          </p:nvSpPr>
          <p:spPr>
            <a:xfrm>
              <a:off x="1351745" y="2482329"/>
              <a:ext cx="386575" cy="584775"/>
            </a:xfrm>
            <a:prstGeom prst="rect">
              <a:avLst/>
            </a:prstGeom>
            <a:noFill/>
            <a:scene3d>
              <a:camera prst="orthographicFront"/>
              <a:lightRig rig="threePt" dir="t"/>
            </a:scene3d>
            <a:sp3d>
              <a:bevelT w="165100" prst="coolSlant"/>
            </a:sp3d>
          </p:spPr>
          <p:txBody>
            <a:bodyPr wrap="none">
              <a:spAutoFit/>
            </a:bodyPr>
            <a:lstStyle/>
            <a:p>
              <a:r>
                <a:rPr lang="en-US" sz="3200" b="1" dirty="0" smtClean="0">
                  <a:latin typeface="NikoshBAN" pitchFamily="2" charset="0"/>
                  <a:cs typeface="NikoshBAN" pitchFamily="2" charset="0"/>
                </a:rPr>
                <a:t>1</a:t>
              </a:r>
              <a:endParaRPr lang="en-US" sz="3200" b="1" dirty="0">
                <a:latin typeface="NikoshBAN" pitchFamily="2" charset="0"/>
                <a:cs typeface="NikoshBAN" pitchFamily="2" charset="0"/>
              </a:endParaRPr>
            </a:p>
          </p:txBody>
        </p:sp>
      </p:grpSp>
      <p:grpSp>
        <p:nvGrpSpPr>
          <p:cNvPr id="9" name="Group 8"/>
          <p:cNvGrpSpPr/>
          <p:nvPr/>
        </p:nvGrpSpPr>
        <p:grpSpPr>
          <a:xfrm>
            <a:off x="961765" y="3329099"/>
            <a:ext cx="7148946" cy="1170337"/>
            <a:chOff x="1136076" y="2299851"/>
            <a:chExt cx="7952509" cy="1170337"/>
          </a:xfrm>
        </p:grpSpPr>
        <p:grpSp>
          <p:nvGrpSpPr>
            <p:cNvPr id="10" name="Group 9"/>
            <p:cNvGrpSpPr/>
            <p:nvPr/>
          </p:nvGrpSpPr>
          <p:grpSpPr>
            <a:xfrm>
              <a:off x="1884216" y="2299851"/>
              <a:ext cx="7204369" cy="1170337"/>
              <a:chOff x="928258" y="1440874"/>
              <a:chExt cx="7809648" cy="1170337"/>
            </a:xfrm>
            <a:gradFill>
              <a:gsLst>
                <a:gs pos="0">
                  <a:srgbClr val="8488C4"/>
                </a:gs>
                <a:gs pos="53000">
                  <a:srgbClr val="D4DEFF"/>
                </a:gs>
                <a:gs pos="83000">
                  <a:srgbClr val="D4DEFF"/>
                </a:gs>
                <a:gs pos="100000">
                  <a:srgbClr val="96AB94"/>
                </a:gs>
              </a:gsLst>
              <a:lin ang="5400000" scaled="0"/>
            </a:gradFill>
          </p:grpSpPr>
          <p:sp>
            <p:nvSpPr>
              <p:cNvPr id="13" name="Rounded Rectangle 12"/>
              <p:cNvSpPr/>
              <p:nvPr/>
            </p:nvSpPr>
            <p:spPr>
              <a:xfrm>
                <a:off x="928258" y="1440874"/>
                <a:ext cx="7779606" cy="1161634"/>
              </a:xfrm>
              <a:prstGeom prst="roundRect">
                <a:avLst/>
              </a:prstGeom>
              <a:grp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14" name="Rectangle 13"/>
              <p:cNvSpPr/>
              <p:nvPr/>
            </p:nvSpPr>
            <p:spPr>
              <a:xfrm>
                <a:off x="1018373" y="1533993"/>
                <a:ext cx="7719533" cy="1077218"/>
              </a:xfrm>
              <a:prstGeom prst="rect">
                <a:avLst/>
              </a:prstGeom>
              <a:noFill/>
              <a:ln>
                <a:no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 বিভিন্ন প্রকার শর্করার নাম ও কাজ ব্যাখ্যা করতে পারবে।</a:t>
                </a:r>
                <a:endParaRPr lang="bn-BD" sz="4000" dirty="0">
                  <a:solidFill>
                    <a:schemeClr val="tx1"/>
                  </a:solidFill>
                  <a:latin typeface="NikoshBAN" pitchFamily="2" charset="0"/>
                  <a:cs typeface="NikoshBAN" pitchFamily="2" charset="0"/>
                </a:endParaRPr>
              </a:p>
            </p:txBody>
          </p:sp>
        </p:grpSp>
        <p:sp>
          <p:nvSpPr>
            <p:cNvPr id="11" name="Rounded Rectangle 10"/>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12" name="Rectangle 11"/>
            <p:cNvSpPr/>
            <p:nvPr/>
          </p:nvSpPr>
          <p:spPr>
            <a:xfrm>
              <a:off x="1351745" y="2482329"/>
              <a:ext cx="410490" cy="584775"/>
            </a:xfrm>
            <a:prstGeom prst="rect">
              <a:avLst/>
            </a:prstGeom>
            <a:noFill/>
            <a:scene3d>
              <a:camera prst="orthographicFront"/>
              <a:lightRig rig="threePt" dir="t"/>
            </a:scene3d>
            <a:sp3d>
              <a:bevelT w="165100" prst="coolSlant"/>
            </a:sp3d>
          </p:spPr>
          <p:txBody>
            <a:bodyPr wrap="none">
              <a:spAutoFit/>
            </a:bodyPr>
            <a:lstStyle/>
            <a:p>
              <a:r>
                <a:rPr lang="bn-BD" sz="3200" b="1" dirty="0" smtClean="0">
                  <a:latin typeface="NikoshBAN" pitchFamily="2" charset="0"/>
                  <a:cs typeface="NikoshBAN" pitchFamily="2" charset="0"/>
                </a:rPr>
                <a:t>২</a:t>
              </a:r>
              <a:endParaRPr lang="en-US" sz="3200" b="1" dirty="0">
                <a:latin typeface="NikoshBAN" pitchFamily="2" charset="0"/>
                <a:cs typeface="NikoshBAN" pitchFamily="2" charset="0"/>
              </a:endParaRPr>
            </a:p>
          </p:txBody>
        </p:sp>
      </p:grpSp>
      <p:grpSp>
        <p:nvGrpSpPr>
          <p:cNvPr id="15" name="Group 14"/>
          <p:cNvGrpSpPr/>
          <p:nvPr/>
        </p:nvGrpSpPr>
        <p:grpSpPr>
          <a:xfrm>
            <a:off x="961764" y="4700700"/>
            <a:ext cx="7259782" cy="1161634"/>
            <a:chOff x="1136076" y="2299851"/>
            <a:chExt cx="8063340" cy="1161634"/>
          </a:xfrm>
        </p:grpSpPr>
        <p:grpSp>
          <p:nvGrpSpPr>
            <p:cNvPr id="16" name="Group 15"/>
            <p:cNvGrpSpPr/>
            <p:nvPr/>
          </p:nvGrpSpPr>
          <p:grpSpPr>
            <a:xfrm>
              <a:off x="1787235" y="2299851"/>
              <a:ext cx="7412181" cy="1161634"/>
              <a:chOff x="823129" y="1440874"/>
              <a:chExt cx="8034920" cy="1161634"/>
            </a:xfrm>
            <a:gradFill>
              <a:gsLst>
                <a:gs pos="0">
                  <a:srgbClr val="8488C4"/>
                </a:gs>
                <a:gs pos="53000">
                  <a:srgbClr val="D4DEFF"/>
                </a:gs>
                <a:gs pos="83000">
                  <a:srgbClr val="D4DEFF"/>
                </a:gs>
                <a:gs pos="100000">
                  <a:srgbClr val="96AB94"/>
                </a:gs>
              </a:gsLst>
              <a:lin ang="5400000" scaled="0"/>
            </a:gradFill>
          </p:grpSpPr>
          <p:sp>
            <p:nvSpPr>
              <p:cNvPr id="19" name="Rounded Rectangle 18"/>
              <p:cNvSpPr/>
              <p:nvPr/>
            </p:nvSpPr>
            <p:spPr>
              <a:xfrm>
                <a:off x="928259" y="1440874"/>
                <a:ext cx="7809643" cy="1161634"/>
              </a:xfrm>
              <a:prstGeom prst="roundRect">
                <a:avLst/>
              </a:prstGeom>
              <a:grp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20" name="Rectangle 19"/>
              <p:cNvSpPr/>
              <p:nvPr/>
            </p:nvSpPr>
            <p:spPr>
              <a:xfrm>
                <a:off x="823129" y="1678816"/>
                <a:ext cx="8034920" cy="584775"/>
              </a:xfrm>
              <a:prstGeom prst="rect">
                <a:avLst/>
              </a:prstGeom>
              <a:noFill/>
              <a:ln>
                <a:no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 </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 শর্করার অভাবজনিত রোগ বলতে পারবে।</a:t>
                </a:r>
                <a:endParaRPr lang="bn-BD" sz="4000" dirty="0">
                  <a:solidFill>
                    <a:schemeClr val="tx1"/>
                  </a:solidFill>
                  <a:latin typeface="NikoshBAN" pitchFamily="2" charset="0"/>
                  <a:cs typeface="NikoshBAN" pitchFamily="2" charset="0"/>
                </a:endParaRPr>
              </a:p>
            </p:txBody>
          </p:sp>
        </p:grpSp>
        <p:sp>
          <p:nvSpPr>
            <p:cNvPr id="17" name="Rounded Rectangle 16"/>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18" name="Rectangle 17"/>
            <p:cNvSpPr/>
            <p:nvPr/>
          </p:nvSpPr>
          <p:spPr>
            <a:xfrm>
              <a:off x="1351745" y="2482329"/>
              <a:ext cx="450805" cy="584775"/>
            </a:xfrm>
            <a:prstGeom prst="rect">
              <a:avLst/>
            </a:prstGeom>
            <a:noFill/>
            <a:scene3d>
              <a:camera prst="orthographicFront"/>
              <a:lightRig rig="threePt" dir="t"/>
            </a:scene3d>
            <a:sp3d>
              <a:bevelT w="165100" prst="coolSlant"/>
            </a:sp3d>
          </p:spPr>
          <p:txBody>
            <a:bodyPr wrap="none">
              <a:spAutoFit/>
            </a:bodyPr>
            <a:lstStyle/>
            <a:p>
              <a:r>
                <a:rPr lang="bn-BD" sz="3200" b="1" dirty="0" smtClean="0">
                  <a:latin typeface="NikoshBAN" pitchFamily="2" charset="0"/>
                  <a:cs typeface="NikoshBAN" pitchFamily="2" charset="0"/>
                </a:rPr>
                <a:t>৩</a:t>
              </a:r>
              <a:endParaRPr lang="en-US" sz="3200" b="1" dirty="0">
                <a:latin typeface="NikoshBAN" pitchFamily="2" charset="0"/>
                <a:cs typeface="NikoshBAN" pitchFamily="2" charset="0"/>
              </a:endParaRPr>
            </a:p>
          </p:txBody>
        </p:sp>
      </p:grpSp>
      <p:grpSp>
        <p:nvGrpSpPr>
          <p:cNvPr id="21" name="Group 20"/>
          <p:cNvGrpSpPr/>
          <p:nvPr/>
        </p:nvGrpSpPr>
        <p:grpSpPr>
          <a:xfrm>
            <a:off x="0" y="0"/>
            <a:ext cx="2604656" cy="882964"/>
            <a:chOff x="-1" y="0"/>
            <a:chExt cx="2970461" cy="997527"/>
          </a:xfrm>
          <a:solidFill>
            <a:srgbClr val="00B0F0"/>
          </a:solidFill>
        </p:grpSpPr>
        <p:sp>
          <p:nvSpPr>
            <p:cNvPr id="22" name="Pentagon 21"/>
            <p:cNvSpPr/>
            <p:nvPr/>
          </p:nvSpPr>
          <p:spPr>
            <a:xfrm>
              <a:off x="-1" y="0"/>
              <a:ext cx="2970461" cy="997527"/>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ikoshBAN" pitchFamily="2" charset="0"/>
                <a:cs typeface="NikoshBAN" pitchFamily="2" charset="0"/>
              </a:endParaRPr>
            </a:p>
          </p:txBody>
        </p:sp>
        <p:sp>
          <p:nvSpPr>
            <p:cNvPr id="23" name="Rectangle 22"/>
            <p:cNvSpPr/>
            <p:nvPr/>
          </p:nvSpPr>
          <p:spPr>
            <a:xfrm>
              <a:off x="-1" y="0"/>
              <a:ext cx="2687783" cy="938817"/>
            </a:xfrm>
            <a:prstGeom prst="rect">
              <a:avLst/>
            </a:prstGeom>
            <a:noFill/>
          </p:spPr>
          <p:txBody>
            <a:bodyPr wrap="square">
              <a:spAutoFit/>
            </a:bodyPr>
            <a:lstStyle/>
            <a:p>
              <a:pPr algn="ctr">
                <a:defRPr/>
              </a:pPr>
              <a:r>
                <a:rPr lang="bn-BD" sz="4800" b="1" dirty="0" smtClean="0">
                  <a:solidFill>
                    <a:schemeClr val="bg1"/>
                  </a:solidFill>
                  <a:latin typeface="NikoshBAN" pitchFamily="2" charset="0"/>
                  <a:cs typeface="NikoshBAN" pitchFamily="2" charset="0"/>
                </a:rPr>
                <a:t>শিখনফল</a:t>
              </a:r>
              <a:endParaRPr lang="bn-BD" sz="4800" b="1"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3558073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0-#ppt_w/2"/>
                                          </p:val>
                                        </p:tav>
                                        <p:tav tm="100000">
                                          <p:val>
                                            <p:strVal val="#ppt_x"/>
                                          </p:val>
                                        </p:tav>
                                      </p:tavLst>
                                    </p:anim>
                                    <p:anim calcmode="lin" valueType="num">
                                      <p:cBhvr additive="base">
                                        <p:cTn id="1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C:\Users\DOEL\Desktop\New Eight\V=B\sdwe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578" y="495063"/>
            <a:ext cx="6805852" cy="4121191"/>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2064776" y="4836123"/>
            <a:ext cx="5088194" cy="707886"/>
          </a:xfrm>
          <a:prstGeom prst="rect">
            <a:avLst/>
          </a:prstGeom>
          <a:solidFill>
            <a:schemeClr val="accent1">
              <a:lumMod val="40000"/>
              <a:lumOff val="6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4000" dirty="0" smtClean="0">
                <a:solidFill>
                  <a:schemeClr val="tx1"/>
                </a:solidFill>
                <a:latin typeface="NikoshBAN" pitchFamily="2" charset="0"/>
                <a:cs typeface="NikoshBAN" pitchFamily="2" charset="0"/>
              </a:rPr>
              <a:t> এরা কেন অপুষ্টিতে ভূগছে?</a:t>
            </a:r>
          </a:p>
        </p:txBody>
      </p:sp>
      <p:sp>
        <p:nvSpPr>
          <p:cNvPr id="32" name="Rectangle 31"/>
          <p:cNvSpPr/>
          <p:nvPr/>
        </p:nvSpPr>
        <p:spPr>
          <a:xfrm>
            <a:off x="471951" y="5706275"/>
            <a:ext cx="8229600" cy="584775"/>
          </a:xfrm>
          <a:prstGeom prst="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200" dirty="0" smtClean="0">
                <a:solidFill>
                  <a:schemeClr val="tx1"/>
                </a:solidFill>
                <a:latin typeface="NikoshBAN" pitchFamily="2" charset="0"/>
                <a:cs typeface="NikoshBAN" pitchFamily="2" charset="0"/>
              </a:rPr>
              <a:t> শর্করা জাতীয় খাদ্যের অভাবে আর কোন কোন রোগ হতে পারে?</a:t>
            </a:r>
          </a:p>
        </p:txBody>
      </p:sp>
      <p:grpSp>
        <p:nvGrpSpPr>
          <p:cNvPr id="33" name="Group 32"/>
          <p:cNvGrpSpPr/>
          <p:nvPr/>
        </p:nvGrpSpPr>
        <p:grpSpPr>
          <a:xfrm>
            <a:off x="506516" y="955385"/>
            <a:ext cx="8069138" cy="5407640"/>
            <a:chOff x="506516" y="1097279"/>
            <a:chExt cx="8069138" cy="5407640"/>
          </a:xfrm>
        </p:grpSpPr>
        <p:grpSp>
          <p:nvGrpSpPr>
            <p:cNvPr id="34" name="Group 33"/>
            <p:cNvGrpSpPr/>
            <p:nvPr/>
          </p:nvGrpSpPr>
          <p:grpSpPr>
            <a:xfrm>
              <a:off x="506516" y="1097279"/>
              <a:ext cx="8069138" cy="5135881"/>
              <a:chOff x="506516" y="1097279"/>
              <a:chExt cx="8069138" cy="5135881"/>
            </a:xfrm>
          </p:grpSpPr>
          <p:pic>
            <p:nvPicPr>
              <p:cNvPr id="37" name="Picture 36" descr="C:\Users\DOEL\Desktop\New Eight\1jifj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16" y="1097279"/>
                <a:ext cx="4052011" cy="245364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C:\Users\DOEL\Desktop\New Eight\sdfwe.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23473" y="1136241"/>
                <a:ext cx="2755861" cy="23537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C:\Users\DOEL\Desktop\New Eight\asdwqed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2148" y="4145280"/>
                <a:ext cx="2823506" cy="208788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296" y="4203482"/>
              <a:ext cx="2305525" cy="2134257"/>
            </a:xfrm>
            <a:prstGeom prst="rect">
              <a:avLst/>
            </a:prstGeom>
          </p:spPr>
        </p:pic>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1853" y="4013386"/>
              <a:ext cx="2141483" cy="2491533"/>
            </a:xfrm>
            <a:prstGeom prst="rect">
              <a:avLst/>
            </a:prstGeom>
          </p:spPr>
        </p:pic>
      </p:grpSp>
      <p:sp>
        <p:nvSpPr>
          <p:cNvPr id="40" name="Rectangle 39"/>
          <p:cNvSpPr/>
          <p:nvPr/>
        </p:nvSpPr>
        <p:spPr>
          <a:xfrm>
            <a:off x="1551039" y="216323"/>
            <a:ext cx="6164826" cy="584775"/>
          </a:xfrm>
          <a:prstGeom prst="rect">
            <a:avLst/>
          </a:prstGeom>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 নিচের চিত্রগুলো হল শর্করার অভাবজনিত রোগ:</a:t>
            </a:r>
            <a:endParaRPr lang="bn-BD" sz="4000" dirty="0">
              <a:solidFill>
                <a:schemeClr val="tx1"/>
              </a:solidFill>
              <a:latin typeface="NikoshBAN" pitchFamily="2" charset="0"/>
              <a:cs typeface="NikoshBAN" pitchFamily="2" charset="0"/>
            </a:endParaRPr>
          </a:p>
        </p:txBody>
      </p:sp>
      <p:grpSp>
        <p:nvGrpSpPr>
          <p:cNvPr id="41" name="Group 40"/>
          <p:cNvGrpSpPr/>
          <p:nvPr/>
        </p:nvGrpSpPr>
        <p:grpSpPr>
          <a:xfrm>
            <a:off x="728587" y="3556675"/>
            <a:ext cx="7899727" cy="3160620"/>
            <a:chOff x="949305" y="3525140"/>
            <a:chExt cx="7899727" cy="3160620"/>
          </a:xfrm>
        </p:grpSpPr>
        <p:sp>
          <p:nvSpPr>
            <p:cNvPr id="42" name="Rectangle 41"/>
            <p:cNvSpPr/>
            <p:nvPr/>
          </p:nvSpPr>
          <p:spPr>
            <a:xfrm>
              <a:off x="3510116" y="6150353"/>
              <a:ext cx="1747033" cy="461665"/>
            </a:xfrm>
            <a:prstGeom prst="rect">
              <a:avLst/>
            </a:prstGeom>
          </p:spPr>
          <p:txBody>
            <a:bodyPr wrap="square">
              <a:spAutoFit/>
            </a:bodyPr>
            <a:lstStyle/>
            <a:p>
              <a:r>
                <a:rPr lang="bn-BD" sz="2400" dirty="0" smtClean="0">
                  <a:latin typeface="NikoshBAN" pitchFamily="2" charset="0"/>
                  <a:cs typeface="NikoshBAN" pitchFamily="2" charset="0"/>
                </a:rPr>
                <a:t>ক্ষুধা অনুভব করা</a:t>
              </a:r>
              <a:endParaRPr lang="en-US" sz="2400" dirty="0"/>
            </a:p>
          </p:txBody>
        </p:sp>
        <p:sp>
          <p:nvSpPr>
            <p:cNvPr id="43" name="Rectangle 42"/>
            <p:cNvSpPr/>
            <p:nvPr/>
          </p:nvSpPr>
          <p:spPr>
            <a:xfrm>
              <a:off x="949305" y="6224095"/>
              <a:ext cx="1747033" cy="461665"/>
            </a:xfrm>
            <a:prstGeom prst="rect">
              <a:avLst/>
            </a:prstGeom>
          </p:spPr>
          <p:txBody>
            <a:bodyPr wrap="square">
              <a:spAutoFit/>
            </a:bodyPr>
            <a:lstStyle/>
            <a:p>
              <a:r>
                <a:rPr lang="bn-BD" sz="2400" dirty="0" smtClean="0">
                  <a:latin typeface="NikoshBAN" pitchFamily="2" charset="0"/>
                  <a:cs typeface="NikoshBAN" pitchFamily="2" charset="0"/>
                </a:rPr>
                <a:t>বমি বমি ভাব</a:t>
              </a:r>
              <a:endParaRPr lang="en-US" sz="2400" dirty="0"/>
            </a:p>
          </p:txBody>
        </p:sp>
        <p:sp>
          <p:nvSpPr>
            <p:cNvPr id="44" name="Rectangle 43"/>
            <p:cNvSpPr/>
            <p:nvPr/>
          </p:nvSpPr>
          <p:spPr>
            <a:xfrm>
              <a:off x="1740310" y="3539889"/>
              <a:ext cx="1747033" cy="523220"/>
            </a:xfrm>
            <a:prstGeom prst="rect">
              <a:avLst/>
            </a:prstGeom>
          </p:spPr>
          <p:txBody>
            <a:bodyPr wrap="square">
              <a:spAutoFit/>
            </a:bodyPr>
            <a:lstStyle/>
            <a:p>
              <a:r>
                <a:rPr lang="bn-BD" sz="2800" dirty="0" smtClean="0">
                  <a:latin typeface="NikoshBAN" pitchFamily="2" charset="0"/>
                  <a:cs typeface="NikoshBAN" pitchFamily="2" charset="0"/>
                </a:rPr>
                <a:t>অপুষ্টি</a:t>
              </a:r>
              <a:endParaRPr lang="en-US" sz="2800" dirty="0"/>
            </a:p>
          </p:txBody>
        </p:sp>
        <p:sp>
          <p:nvSpPr>
            <p:cNvPr id="45" name="Rectangle 44"/>
            <p:cNvSpPr/>
            <p:nvPr/>
          </p:nvSpPr>
          <p:spPr>
            <a:xfrm>
              <a:off x="6061588" y="3525140"/>
              <a:ext cx="1976283" cy="461665"/>
            </a:xfrm>
            <a:prstGeom prst="rect">
              <a:avLst/>
            </a:prstGeom>
          </p:spPr>
          <p:txBody>
            <a:bodyPr wrap="square">
              <a:spAutoFit/>
            </a:bodyPr>
            <a:lstStyle/>
            <a:p>
              <a:r>
                <a:rPr lang="bn-BD" sz="2400" dirty="0" smtClean="0">
                  <a:latin typeface="NikoshBAN" pitchFamily="2" charset="0"/>
                  <a:cs typeface="NikoshBAN" pitchFamily="2" charset="0"/>
                </a:rPr>
                <a:t>অতিরিক্ত ঘামানো</a:t>
              </a:r>
              <a:endParaRPr lang="en-US" sz="2400" dirty="0"/>
            </a:p>
          </p:txBody>
        </p:sp>
        <p:sp>
          <p:nvSpPr>
            <p:cNvPr id="46" name="Rectangle 45"/>
            <p:cNvSpPr/>
            <p:nvPr/>
          </p:nvSpPr>
          <p:spPr>
            <a:xfrm>
              <a:off x="5810865" y="6238843"/>
              <a:ext cx="3038167" cy="400110"/>
            </a:xfrm>
            <a:prstGeom prst="rect">
              <a:avLst/>
            </a:prstGeom>
          </p:spPr>
          <p:txBody>
            <a:bodyPr wrap="square">
              <a:spAutoFit/>
            </a:bodyPr>
            <a:lstStyle/>
            <a:p>
              <a:r>
                <a:rPr lang="bn-BD" sz="2000" dirty="0" smtClean="0">
                  <a:latin typeface="NikoshBAN" pitchFamily="2" charset="0"/>
                  <a:cs typeface="NikoshBAN" pitchFamily="2" charset="0"/>
                </a:rPr>
                <a:t>হৃদকম্পন বেড়ে বা কমে যাওয়া</a:t>
              </a:r>
              <a:endParaRPr lang="en-US" sz="2000" dirty="0"/>
            </a:p>
          </p:txBody>
        </p:sp>
      </p:grpSp>
    </p:spTree>
    <p:extLst>
      <p:ext uri="{BB962C8B-B14F-4D97-AF65-F5344CB8AC3E}">
        <p14:creationId xmlns:p14="http://schemas.microsoft.com/office/powerpoint/2010/main" val="116646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1000" fill="hold"/>
                                        <p:tgtEl>
                                          <p:spTgt spid="32"/>
                                        </p:tgtEl>
                                        <p:attrNameLst>
                                          <p:attrName>ppt_x</p:attrName>
                                        </p:attrNameLst>
                                      </p:cBhvr>
                                      <p:tavLst>
                                        <p:tav tm="0">
                                          <p:val>
                                            <p:strVal val="#ppt_x"/>
                                          </p:val>
                                        </p:tav>
                                        <p:tav tm="100000">
                                          <p:val>
                                            <p:strVal val="#ppt_x"/>
                                          </p:val>
                                        </p:tav>
                                      </p:tavLst>
                                    </p:anim>
                                    <p:anim calcmode="lin" valueType="num">
                                      <p:cBhvr additive="base">
                                        <p:cTn id="14"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xit" presetSubtype="0" fill="hold" grpId="1" nodeType="clickEffect">
                                  <p:stCondLst>
                                    <p:cond delay="0"/>
                                  </p:stCondLst>
                                  <p:childTnLst>
                                    <p:animEffect transition="out" filter="fade">
                                      <p:cBhvr>
                                        <p:cTn id="18" dur="1000"/>
                                        <p:tgtEl>
                                          <p:spTgt spid="31"/>
                                        </p:tgtEl>
                                      </p:cBhvr>
                                    </p:animEffect>
                                    <p:anim calcmode="lin" valueType="num">
                                      <p:cBhvr>
                                        <p:cTn id="19" dur="1000"/>
                                        <p:tgtEl>
                                          <p:spTgt spid="31"/>
                                        </p:tgtEl>
                                        <p:attrNameLst>
                                          <p:attrName>ppt_x</p:attrName>
                                        </p:attrNameLst>
                                      </p:cBhvr>
                                      <p:tavLst>
                                        <p:tav tm="0">
                                          <p:val>
                                            <p:strVal val="ppt_x"/>
                                          </p:val>
                                        </p:tav>
                                        <p:tav tm="100000">
                                          <p:val>
                                            <p:strVal val="ppt_x"/>
                                          </p:val>
                                        </p:tav>
                                      </p:tavLst>
                                    </p:anim>
                                    <p:anim calcmode="lin" valueType="num">
                                      <p:cBhvr>
                                        <p:cTn id="20" dur="100" decel="100000"/>
                                        <p:tgtEl>
                                          <p:spTgt spid="31"/>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31"/>
                                        </p:tgtEl>
                                        <p:attrNameLst>
                                          <p:attrName>ppt_y</p:attrName>
                                        </p:attrNameLst>
                                      </p:cBhvr>
                                      <p:tavLst>
                                        <p:tav tm="0">
                                          <p:val>
                                            <p:strVal val="ppt_y"/>
                                          </p:val>
                                        </p:tav>
                                        <p:tav tm="100000">
                                          <p:val>
                                            <p:strVal val="ppt_y+1"/>
                                          </p:val>
                                        </p:tav>
                                      </p:tavLst>
                                    </p:anim>
                                    <p:set>
                                      <p:cBhvr>
                                        <p:cTn id="22" dur="1" fill="hold">
                                          <p:stCondLst>
                                            <p:cond delay="999"/>
                                          </p:stCondLst>
                                        </p:cTn>
                                        <p:tgtEl>
                                          <p:spTgt spid="31"/>
                                        </p:tgtEl>
                                        <p:attrNameLst>
                                          <p:attrName>style.visibility</p:attrName>
                                        </p:attrNameLst>
                                      </p:cBhvr>
                                      <p:to>
                                        <p:strVal val="hidden"/>
                                      </p:to>
                                    </p:set>
                                  </p:childTnLst>
                                </p:cTn>
                              </p:par>
                              <p:par>
                                <p:cTn id="23" presetID="37" presetClass="exit" presetSubtype="0" fill="hold" grpId="1" nodeType="withEffect">
                                  <p:stCondLst>
                                    <p:cond delay="0"/>
                                  </p:stCondLst>
                                  <p:childTnLst>
                                    <p:animEffect transition="out" filter="fade">
                                      <p:cBhvr>
                                        <p:cTn id="24" dur="1000"/>
                                        <p:tgtEl>
                                          <p:spTgt spid="32"/>
                                        </p:tgtEl>
                                      </p:cBhvr>
                                    </p:animEffect>
                                    <p:anim calcmode="lin" valueType="num">
                                      <p:cBhvr>
                                        <p:cTn id="25" dur="1000"/>
                                        <p:tgtEl>
                                          <p:spTgt spid="32"/>
                                        </p:tgtEl>
                                        <p:attrNameLst>
                                          <p:attrName>ppt_x</p:attrName>
                                        </p:attrNameLst>
                                      </p:cBhvr>
                                      <p:tavLst>
                                        <p:tav tm="0">
                                          <p:val>
                                            <p:strVal val="ppt_x"/>
                                          </p:val>
                                        </p:tav>
                                        <p:tav tm="100000">
                                          <p:val>
                                            <p:strVal val="ppt_x"/>
                                          </p:val>
                                        </p:tav>
                                      </p:tavLst>
                                    </p:anim>
                                    <p:anim calcmode="lin" valueType="num">
                                      <p:cBhvr>
                                        <p:cTn id="26" dur="100" decel="100000"/>
                                        <p:tgtEl>
                                          <p:spTgt spid="32"/>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32"/>
                                        </p:tgtEl>
                                        <p:attrNameLst>
                                          <p:attrName>ppt_y</p:attrName>
                                        </p:attrNameLst>
                                      </p:cBhvr>
                                      <p:tavLst>
                                        <p:tav tm="0">
                                          <p:val>
                                            <p:strVal val="ppt_y"/>
                                          </p:val>
                                        </p:tav>
                                        <p:tav tm="100000">
                                          <p:val>
                                            <p:strVal val="ppt_y+1"/>
                                          </p:val>
                                        </p:tav>
                                      </p:tavLst>
                                    </p:anim>
                                    <p:set>
                                      <p:cBhvr>
                                        <p:cTn id="28" dur="1" fill="hold">
                                          <p:stCondLst>
                                            <p:cond delay="999"/>
                                          </p:stCondLst>
                                        </p:cTn>
                                        <p:tgtEl>
                                          <p:spTgt spid="32"/>
                                        </p:tgtEl>
                                        <p:attrNameLst>
                                          <p:attrName>style.visibility</p:attrName>
                                        </p:attrNameLst>
                                      </p:cBhvr>
                                      <p:to>
                                        <p:strVal val="hidden"/>
                                      </p:to>
                                    </p:set>
                                  </p:childTnLst>
                                </p:cTn>
                              </p:par>
                              <p:par>
                                <p:cTn id="29" presetID="37" presetClass="exit" presetSubtype="0" fill="hold" nodeType="with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 decel="100000"/>
                                        <p:tgtEl>
                                          <p:spTgt spid="19"/>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19"/>
                                        </p:tgtEl>
                                        <p:attrNameLst>
                                          <p:attrName>ppt_y</p:attrName>
                                        </p:attrNameLst>
                                      </p:cBhvr>
                                      <p:tavLst>
                                        <p:tav tm="0">
                                          <p:val>
                                            <p:strVal val="ppt_y"/>
                                          </p:val>
                                        </p:tav>
                                        <p:tav tm="100000">
                                          <p:val>
                                            <p:strVal val="ppt_y+1"/>
                                          </p:val>
                                        </p:tav>
                                      </p:tavLst>
                                    </p:anim>
                                    <p:set>
                                      <p:cBhvr>
                                        <p:cTn id="34" dur="1" fill="hold">
                                          <p:stCondLst>
                                            <p:cond delay="999"/>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childTnLst>
                          </p:cTn>
                        </p:par>
                        <p:par>
                          <p:cTn id="40" fill="hold">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1000" fill="hold"/>
                                        <p:tgtEl>
                                          <p:spTgt spid="40"/>
                                        </p:tgtEl>
                                        <p:attrNameLst>
                                          <p:attrName>ppt_x</p:attrName>
                                        </p:attrNameLst>
                                      </p:cBhvr>
                                      <p:tavLst>
                                        <p:tav tm="0">
                                          <p:val>
                                            <p:strVal val="#ppt_x"/>
                                          </p:val>
                                        </p:tav>
                                        <p:tav tm="100000">
                                          <p:val>
                                            <p:strVal val="#ppt_x"/>
                                          </p:val>
                                        </p:tav>
                                      </p:tavLst>
                                    </p:anim>
                                    <p:anim calcmode="lin" valueType="num">
                                      <p:cBhvr additive="base">
                                        <p:cTn id="44"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1000" fill="hold"/>
                                        <p:tgtEl>
                                          <p:spTgt spid="41"/>
                                        </p:tgtEl>
                                        <p:attrNameLst>
                                          <p:attrName>ppt_x</p:attrName>
                                        </p:attrNameLst>
                                      </p:cBhvr>
                                      <p:tavLst>
                                        <p:tav tm="0">
                                          <p:val>
                                            <p:strVal val="#ppt_x"/>
                                          </p:val>
                                        </p:tav>
                                        <p:tav tm="100000">
                                          <p:val>
                                            <p:strVal val="#ppt_x"/>
                                          </p:val>
                                        </p:tav>
                                      </p:tavLst>
                                    </p:anim>
                                    <p:anim calcmode="lin" valueType="num">
                                      <p:cBhvr additive="base">
                                        <p:cTn id="50"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38708" y="392603"/>
            <a:ext cx="2349056" cy="2744550"/>
            <a:chOff x="530942" y="707924"/>
            <a:chExt cx="2403987" cy="2744550"/>
          </a:xfrm>
        </p:grpSpPr>
        <p:sp>
          <p:nvSpPr>
            <p:cNvPr id="3" name="Rectangle 2"/>
            <p:cNvSpPr/>
            <p:nvPr/>
          </p:nvSpPr>
          <p:spPr>
            <a:xfrm>
              <a:off x="1334470" y="2899781"/>
              <a:ext cx="935869" cy="552693"/>
            </a:xfrm>
            <a:prstGeom prst="rect">
              <a:avLst/>
            </a:prstGeom>
          </p:spPr>
          <p:txBody>
            <a:bodyPr wrap="square">
              <a:spAutoFit/>
            </a:bodyPr>
            <a:lstStyle/>
            <a:p>
              <a:r>
                <a:rPr lang="bn-BD" sz="2800" dirty="0" smtClean="0">
                  <a:latin typeface="NikoshBAN" pitchFamily="2" charset="0"/>
                  <a:cs typeface="NikoshBAN" pitchFamily="2" charset="0"/>
                </a:rPr>
                <a:t>ভাত</a:t>
              </a:r>
              <a:endParaRPr lang="en-US" sz="2800"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30942" y="707924"/>
              <a:ext cx="2403987" cy="21680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grpSp>
      <p:grpSp>
        <p:nvGrpSpPr>
          <p:cNvPr id="5" name="Group 4"/>
          <p:cNvGrpSpPr/>
          <p:nvPr/>
        </p:nvGrpSpPr>
        <p:grpSpPr>
          <a:xfrm>
            <a:off x="6398252" y="3249179"/>
            <a:ext cx="2300302" cy="2706604"/>
            <a:chOff x="858326" y="689335"/>
            <a:chExt cx="3958150" cy="3297066"/>
          </a:xfrm>
        </p:grpSpPr>
        <p:pic>
          <p:nvPicPr>
            <p:cNvPr id="6" name="Picture 5" descr="C:\Users\DOEL\Desktop\New Eight\uhuih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326" y="689335"/>
              <a:ext cx="3958150" cy="251403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2330244" y="3339967"/>
              <a:ext cx="1610358" cy="646434"/>
            </a:xfrm>
            <a:prstGeom prst="rect">
              <a:avLst/>
            </a:prstGeom>
          </p:spPr>
          <p:txBody>
            <a:bodyPr wrap="square">
              <a:spAutoFit/>
            </a:bodyPr>
            <a:lstStyle/>
            <a:p>
              <a:r>
                <a:rPr lang="bn-BD" sz="2800" dirty="0" smtClean="0">
                  <a:latin typeface="NikoshBAN" pitchFamily="2" charset="0"/>
                  <a:cs typeface="NikoshBAN" pitchFamily="2" charset="0"/>
                </a:rPr>
                <a:t>চিনি</a:t>
              </a:r>
              <a:endParaRPr lang="en-US" sz="2800" dirty="0"/>
            </a:p>
          </p:txBody>
        </p:sp>
      </p:grpSp>
      <p:grpSp>
        <p:nvGrpSpPr>
          <p:cNvPr id="8" name="Group 7"/>
          <p:cNvGrpSpPr/>
          <p:nvPr/>
        </p:nvGrpSpPr>
        <p:grpSpPr>
          <a:xfrm>
            <a:off x="4890425" y="376719"/>
            <a:ext cx="1841451" cy="2791212"/>
            <a:chOff x="6160830" y="838505"/>
            <a:chExt cx="2511221" cy="2642372"/>
          </a:xfrm>
        </p:grpSpPr>
        <p:pic>
          <p:nvPicPr>
            <p:cNvPr id="9" name="Picture 4" descr="C:\Users\DOEL\Desktop\New Eight\Cp=13\Food=20-3\carbohydrates=Sorkara\carbohydrates=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0830" y="838505"/>
              <a:ext cx="2511221" cy="209642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6986556" y="2957657"/>
              <a:ext cx="942051" cy="523220"/>
            </a:xfrm>
            <a:prstGeom prst="rect">
              <a:avLst/>
            </a:prstGeom>
          </p:spPr>
          <p:txBody>
            <a:bodyPr wrap="square">
              <a:spAutoFit/>
            </a:bodyPr>
            <a:lstStyle/>
            <a:p>
              <a:r>
                <a:rPr lang="bn-BD" sz="2800" dirty="0" smtClean="0">
                  <a:latin typeface="NikoshBAN" pitchFamily="2" charset="0"/>
                  <a:cs typeface="NikoshBAN" pitchFamily="2" charset="0"/>
                </a:rPr>
                <a:t>মুড়ি</a:t>
              </a:r>
              <a:endParaRPr lang="en-US" sz="2800" dirty="0"/>
            </a:p>
          </p:txBody>
        </p:sp>
      </p:grpSp>
      <p:grpSp>
        <p:nvGrpSpPr>
          <p:cNvPr id="11" name="Group 10"/>
          <p:cNvGrpSpPr/>
          <p:nvPr/>
        </p:nvGrpSpPr>
        <p:grpSpPr>
          <a:xfrm>
            <a:off x="560435" y="3236464"/>
            <a:ext cx="2463301" cy="2779223"/>
            <a:chOff x="427703" y="4002807"/>
            <a:chExt cx="2479572" cy="2694278"/>
          </a:xfrm>
        </p:grpSpPr>
        <p:pic>
          <p:nvPicPr>
            <p:cNvPr id="12" name="Picture 3" descr="C:\Users\DOEL\Desktop\New Eight\Cp=13\Food=20-3\carbohydrates=Sorkara\carbohydrates=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703" y="4002807"/>
              <a:ext cx="2479572" cy="2058782"/>
            </a:xfrm>
            <a:prstGeom prst="roundRect">
              <a:avLst>
                <a:gd name="adj" fmla="val 4167"/>
              </a:avLst>
            </a:prstGeom>
            <a:solidFill>
              <a:srgbClr val="FFFFFF"/>
            </a:solidFill>
            <a:ln w="187325" cap="sq">
              <a:solidFill>
                <a:schemeClr val="bg1">
                  <a:lumMod val="75000"/>
                </a:schemeClr>
              </a:solidFill>
              <a:miter lim="800000"/>
            </a:ln>
            <a:effectLst/>
            <a:scene3d>
              <a:camera prst="orthographicFront"/>
              <a:lightRig rig="threePt" dir="t">
                <a:rot lat="0" lon="0" rev="2700000"/>
              </a:lightRig>
            </a:scene3d>
            <a:sp3d contourW="6350">
              <a:bevelT h="38100"/>
              <a:contourClr>
                <a:srgbClr val="C0C0C0"/>
              </a:contourClr>
            </a:sp3d>
            <a:extLst/>
          </p:spPr>
        </p:pic>
        <p:sp>
          <p:nvSpPr>
            <p:cNvPr id="13" name="Rectangle 12"/>
            <p:cNvSpPr/>
            <p:nvPr/>
          </p:nvSpPr>
          <p:spPr>
            <a:xfrm>
              <a:off x="1076632" y="6173865"/>
              <a:ext cx="1371600" cy="523220"/>
            </a:xfrm>
            <a:prstGeom prst="rect">
              <a:avLst/>
            </a:prstGeom>
          </p:spPr>
          <p:txBody>
            <a:bodyPr wrap="square">
              <a:spAutoFit/>
            </a:bodyPr>
            <a:lstStyle/>
            <a:p>
              <a:r>
                <a:rPr lang="bn-BD" sz="2800" dirty="0" smtClean="0">
                  <a:latin typeface="NikoshBAN" pitchFamily="2" charset="0"/>
                  <a:cs typeface="NikoshBAN" pitchFamily="2" charset="0"/>
                </a:rPr>
                <a:t>পাঁউরুটি</a:t>
              </a:r>
              <a:endParaRPr lang="en-US" sz="2800" dirty="0"/>
            </a:p>
          </p:txBody>
        </p:sp>
      </p:grpSp>
      <p:grpSp>
        <p:nvGrpSpPr>
          <p:cNvPr id="22" name="Group 21"/>
          <p:cNvGrpSpPr/>
          <p:nvPr/>
        </p:nvGrpSpPr>
        <p:grpSpPr>
          <a:xfrm>
            <a:off x="383267" y="394123"/>
            <a:ext cx="1634707" cy="2661763"/>
            <a:chOff x="2921519" y="725214"/>
            <a:chExt cx="1634707" cy="2772121"/>
          </a:xfrm>
        </p:grpSpPr>
        <p:pic>
          <p:nvPicPr>
            <p:cNvPr id="14"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519" y="725214"/>
              <a:ext cx="1523116" cy="221880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3047001" y="3035670"/>
              <a:ext cx="1509225" cy="461665"/>
            </a:xfrm>
            <a:prstGeom prst="rect">
              <a:avLst/>
            </a:prstGeom>
          </p:spPr>
          <p:txBody>
            <a:bodyPr wrap="square">
              <a:spAutoFit/>
            </a:bodyPr>
            <a:lstStyle/>
            <a:p>
              <a:r>
                <a:rPr lang="bn-BD" sz="2400" dirty="0" smtClean="0">
                  <a:latin typeface="NikoshBAN" pitchFamily="2" charset="0"/>
                  <a:cs typeface="NikoshBAN" pitchFamily="2" charset="0"/>
                </a:rPr>
                <a:t>সয়াবিন তেল</a:t>
              </a:r>
              <a:endParaRPr lang="en-US" sz="2400" dirty="0"/>
            </a:p>
          </p:txBody>
        </p:sp>
      </p:grpSp>
      <p:grpSp>
        <p:nvGrpSpPr>
          <p:cNvPr id="23" name="Group 22"/>
          <p:cNvGrpSpPr/>
          <p:nvPr/>
        </p:nvGrpSpPr>
        <p:grpSpPr>
          <a:xfrm>
            <a:off x="3448383" y="3231915"/>
            <a:ext cx="2558281" cy="2707545"/>
            <a:chOff x="6144286" y="3925616"/>
            <a:chExt cx="2558281" cy="2707545"/>
          </a:xfrm>
        </p:grpSpPr>
        <p:pic>
          <p:nvPicPr>
            <p:cNvPr id="16"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4286" y="3925616"/>
              <a:ext cx="2558281" cy="21270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
          <p:nvSpPr>
            <p:cNvPr id="19" name="Rectangle 18"/>
            <p:cNvSpPr/>
            <p:nvPr/>
          </p:nvSpPr>
          <p:spPr>
            <a:xfrm>
              <a:off x="6794938" y="6109941"/>
              <a:ext cx="900013" cy="523220"/>
            </a:xfrm>
            <a:prstGeom prst="rect">
              <a:avLst/>
            </a:prstGeom>
          </p:spPr>
          <p:txBody>
            <a:bodyPr wrap="square">
              <a:spAutoFit/>
            </a:bodyPr>
            <a:lstStyle/>
            <a:p>
              <a:r>
                <a:rPr lang="bn-BD" sz="2800" dirty="0" smtClean="0">
                  <a:latin typeface="NikoshBAN" pitchFamily="2" charset="0"/>
                  <a:cs typeface="NikoshBAN" pitchFamily="2" charset="0"/>
                </a:rPr>
                <a:t>মাংস</a:t>
              </a:r>
              <a:endParaRPr lang="en-US" sz="2800" dirty="0"/>
            </a:p>
          </p:txBody>
        </p:sp>
      </p:grpSp>
      <p:grpSp>
        <p:nvGrpSpPr>
          <p:cNvPr id="21" name="Group 20"/>
          <p:cNvGrpSpPr/>
          <p:nvPr/>
        </p:nvGrpSpPr>
        <p:grpSpPr>
          <a:xfrm>
            <a:off x="7026360" y="378350"/>
            <a:ext cx="1849618" cy="2865213"/>
            <a:chOff x="7089424" y="740968"/>
            <a:chExt cx="1849618" cy="2865213"/>
          </a:xfrm>
        </p:grpSpPr>
        <p:pic>
          <p:nvPicPr>
            <p:cNvPr id="15" name="Picture 2" descr="C:\Users\DOEL\Desktop\FRound\Eight\Vitanine\V=C\w.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9424" y="740968"/>
              <a:ext cx="1849618" cy="21756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20" name="Rectangle 19"/>
            <p:cNvSpPr/>
            <p:nvPr/>
          </p:nvSpPr>
          <p:spPr>
            <a:xfrm>
              <a:off x="7567449" y="3082961"/>
              <a:ext cx="900013" cy="523220"/>
            </a:xfrm>
            <a:prstGeom prst="rect">
              <a:avLst/>
            </a:prstGeom>
          </p:spPr>
          <p:txBody>
            <a:bodyPr wrap="square">
              <a:spAutoFit/>
            </a:bodyPr>
            <a:lstStyle/>
            <a:p>
              <a:r>
                <a:rPr lang="bn-BD" sz="2800" dirty="0" smtClean="0">
                  <a:latin typeface="NikoshBAN" pitchFamily="2" charset="0"/>
                  <a:cs typeface="NikoshBAN" pitchFamily="2" charset="0"/>
                </a:rPr>
                <a:t>মরিচ</a:t>
              </a:r>
              <a:endParaRPr lang="en-US" sz="2800" dirty="0"/>
            </a:p>
          </p:txBody>
        </p:sp>
      </p:grpSp>
      <p:sp>
        <p:nvSpPr>
          <p:cNvPr id="25" name="Rectangle 24"/>
          <p:cNvSpPr/>
          <p:nvPr/>
        </p:nvSpPr>
        <p:spPr>
          <a:xfrm>
            <a:off x="1387360" y="6011404"/>
            <a:ext cx="6532179"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3600" dirty="0" smtClean="0">
                <a:solidFill>
                  <a:schemeClr val="tx1"/>
                </a:solidFill>
                <a:latin typeface="NikoshBAN" pitchFamily="2" charset="0"/>
                <a:cs typeface="NikoshBAN" pitchFamily="2" charset="0"/>
              </a:rPr>
              <a:t> চিত্রের কোনগুলো শর্করা জাতীয় খাদ্য?</a:t>
            </a:r>
          </a:p>
        </p:txBody>
      </p:sp>
    </p:spTree>
    <p:extLst>
      <p:ext uri="{BB962C8B-B14F-4D97-AF65-F5344CB8AC3E}">
        <p14:creationId xmlns:p14="http://schemas.microsoft.com/office/powerpoint/2010/main" val="127317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nodeType="clickEffect">
                                  <p:stCondLst>
                                    <p:cond delay="0"/>
                                  </p:stCondLst>
                                  <p:childTnLst>
                                    <p:anim calcmode="lin" valueType="num">
                                      <p:cBhvr>
                                        <p:cTn id="13" dur="1000"/>
                                        <p:tgtEl>
                                          <p:spTgt spid="22"/>
                                        </p:tgtEl>
                                        <p:attrNameLst>
                                          <p:attrName>ppt_w</p:attrName>
                                        </p:attrNameLst>
                                      </p:cBhvr>
                                      <p:tavLst>
                                        <p:tav tm="0">
                                          <p:val>
                                            <p:strVal val="ppt_w"/>
                                          </p:val>
                                        </p:tav>
                                        <p:tav tm="100000">
                                          <p:val>
                                            <p:strVal val="ppt_w*0.70"/>
                                          </p:val>
                                        </p:tav>
                                      </p:tavLst>
                                    </p:anim>
                                    <p:anim calcmode="lin" valueType="num">
                                      <p:cBhvr>
                                        <p:cTn id="14" dur="1000"/>
                                        <p:tgtEl>
                                          <p:spTgt spid="22"/>
                                        </p:tgtEl>
                                        <p:attrNameLst>
                                          <p:attrName>ppt_h</p:attrName>
                                        </p:attrNameLst>
                                      </p:cBhvr>
                                      <p:tavLst>
                                        <p:tav tm="0">
                                          <p:val>
                                            <p:strVal val="ppt_h"/>
                                          </p:val>
                                        </p:tav>
                                        <p:tav tm="100000">
                                          <p:val>
                                            <p:strVal val="ppt_h"/>
                                          </p:val>
                                        </p:tav>
                                      </p:tavLst>
                                    </p:anim>
                                    <p:animEffect transition="out" filter="fade">
                                      <p:cBhvr>
                                        <p:cTn id="15" dur="1000"/>
                                        <p:tgtEl>
                                          <p:spTgt spid="22"/>
                                        </p:tgtEl>
                                      </p:cBhvr>
                                    </p:animEffect>
                                    <p:set>
                                      <p:cBhvr>
                                        <p:cTn id="16" dur="1" fill="hold">
                                          <p:stCondLst>
                                            <p:cond delay="999"/>
                                          </p:stCondLst>
                                        </p:cTn>
                                        <p:tgtEl>
                                          <p:spTgt spid="22"/>
                                        </p:tgtEl>
                                        <p:attrNameLst>
                                          <p:attrName>style.visibility</p:attrName>
                                        </p:attrNameLst>
                                      </p:cBhvr>
                                      <p:to>
                                        <p:strVal val="hidden"/>
                                      </p:to>
                                    </p:set>
                                  </p:childTnLst>
                                </p:cTn>
                              </p:par>
                              <p:par>
                                <p:cTn id="17" presetID="55" presetClass="exit" presetSubtype="0" fill="hold" nodeType="withEffect">
                                  <p:stCondLst>
                                    <p:cond delay="0"/>
                                  </p:stCondLst>
                                  <p:childTnLst>
                                    <p:anim calcmode="lin" valueType="num">
                                      <p:cBhvr>
                                        <p:cTn id="18" dur="1000"/>
                                        <p:tgtEl>
                                          <p:spTgt spid="21"/>
                                        </p:tgtEl>
                                        <p:attrNameLst>
                                          <p:attrName>ppt_w</p:attrName>
                                        </p:attrNameLst>
                                      </p:cBhvr>
                                      <p:tavLst>
                                        <p:tav tm="0">
                                          <p:val>
                                            <p:strVal val="ppt_w"/>
                                          </p:val>
                                        </p:tav>
                                        <p:tav tm="100000">
                                          <p:val>
                                            <p:strVal val="ppt_w*0.70"/>
                                          </p:val>
                                        </p:tav>
                                      </p:tavLst>
                                    </p:anim>
                                    <p:anim calcmode="lin" valueType="num">
                                      <p:cBhvr>
                                        <p:cTn id="19" dur="1000"/>
                                        <p:tgtEl>
                                          <p:spTgt spid="21"/>
                                        </p:tgtEl>
                                        <p:attrNameLst>
                                          <p:attrName>ppt_h</p:attrName>
                                        </p:attrNameLst>
                                      </p:cBhvr>
                                      <p:tavLst>
                                        <p:tav tm="0">
                                          <p:val>
                                            <p:strVal val="ppt_h"/>
                                          </p:val>
                                        </p:tav>
                                        <p:tav tm="100000">
                                          <p:val>
                                            <p:strVal val="ppt_h"/>
                                          </p:val>
                                        </p:tav>
                                      </p:tavLst>
                                    </p:anim>
                                    <p:animEffect transition="out" filter="fade">
                                      <p:cBhvr>
                                        <p:cTn id="20" dur="1000"/>
                                        <p:tgtEl>
                                          <p:spTgt spid="21"/>
                                        </p:tgtEl>
                                      </p:cBhvr>
                                    </p:animEffect>
                                    <p:set>
                                      <p:cBhvr>
                                        <p:cTn id="21" dur="1" fill="hold">
                                          <p:stCondLst>
                                            <p:cond delay="999"/>
                                          </p:stCondLst>
                                        </p:cTn>
                                        <p:tgtEl>
                                          <p:spTgt spid="21"/>
                                        </p:tgtEl>
                                        <p:attrNameLst>
                                          <p:attrName>style.visibility</p:attrName>
                                        </p:attrNameLst>
                                      </p:cBhvr>
                                      <p:to>
                                        <p:strVal val="hidden"/>
                                      </p:to>
                                    </p:set>
                                  </p:childTnLst>
                                </p:cTn>
                              </p:par>
                              <p:par>
                                <p:cTn id="22" presetID="55" presetClass="exit" presetSubtype="0" fill="hold" nodeType="withEffect">
                                  <p:stCondLst>
                                    <p:cond delay="0"/>
                                  </p:stCondLst>
                                  <p:childTnLst>
                                    <p:anim calcmode="lin" valueType="num">
                                      <p:cBhvr>
                                        <p:cTn id="23" dur="1000"/>
                                        <p:tgtEl>
                                          <p:spTgt spid="23"/>
                                        </p:tgtEl>
                                        <p:attrNameLst>
                                          <p:attrName>ppt_w</p:attrName>
                                        </p:attrNameLst>
                                      </p:cBhvr>
                                      <p:tavLst>
                                        <p:tav tm="0">
                                          <p:val>
                                            <p:strVal val="ppt_w"/>
                                          </p:val>
                                        </p:tav>
                                        <p:tav tm="100000">
                                          <p:val>
                                            <p:strVal val="ppt_w*0.70"/>
                                          </p:val>
                                        </p:tav>
                                      </p:tavLst>
                                    </p:anim>
                                    <p:anim calcmode="lin" valueType="num">
                                      <p:cBhvr>
                                        <p:cTn id="24" dur="1000"/>
                                        <p:tgtEl>
                                          <p:spTgt spid="23"/>
                                        </p:tgtEl>
                                        <p:attrNameLst>
                                          <p:attrName>ppt_h</p:attrName>
                                        </p:attrNameLst>
                                      </p:cBhvr>
                                      <p:tavLst>
                                        <p:tav tm="0">
                                          <p:val>
                                            <p:strVal val="ppt_h"/>
                                          </p:val>
                                        </p:tav>
                                        <p:tav tm="100000">
                                          <p:val>
                                            <p:strVal val="ppt_h"/>
                                          </p:val>
                                        </p:tav>
                                      </p:tavLst>
                                    </p:anim>
                                    <p:animEffect transition="out" filter="fade">
                                      <p:cBhvr>
                                        <p:cTn id="25" dur="1000"/>
                                        <p:tgtEl>
                                          <p:spTgt spid="23"/>
                                        </p:tgtEl>
                                      </p:cBhvr>
                                    </p:animEffect>
                                    <p:set>
                                      <p:cBhvr>
                                        <p:cTn id="26"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1150" y="398150"/>
            <a:ext cx="7565923" cy="1446550"/>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4400" dirty="0" smtClean="0">
                <a:solidFill>
                  <a:schemeClr val="tx1"/>
                </a:solidFill>
                <a:latin typeface="NikoshBAN" pitchFamily="2" charset="0"/>
                <a:cs typeface="NikoshBAN" pitchFamily="2" charset="0"/>
              </a:rPr>
              <a:t> </a:t>
            </a:r>
            <a:r>
              <a:rPr lang="bn-BD" sz="4400" dirty="0" smtClean="0">
                <a:solidFill>
                  <a:schemeClr val="tx1"/>
                </a:solidFill>
                <a:latin typeface="NikoshBAN" pitchFamily="2" charset="0"/>
                <a:cs typeface="NikoshBAN" pitchFamily="2" charset="0"/>
                <a:sym typeface="Wingdings"/>
              </a:rPr>
              <a:t></a:t>
            </a:r>
            <a:r>
              <a:rPr lang="en-US" sz="4400" dirty="0" smtClean="0">
                <a:solidFill>
                  <a:schemeClr val="tx1"/>
                </a:solidFill>
                <a:latin typeface="NikoshBAN" pitchFamily="2" charset="0"/>
                <a:cs typeface="NikoshBAN" pitchFamily="2" charset="0"/>
                <a:sym typeface="Wingdings"/>
              </a:rPr>
              <a:t> </a:t>
            </a:r>
            <a:r>
              <a:rPr lang="bn-BD" sz="4400" dirty="0" smtClean="0">
                <a:solidFill>
                  <a:srgbClr val="FF0000"/>
                </a:solidFill>
                <a:latin typeface="NikoshBAN" pitchFamily="2" charset="0"/>
                <a:cs typeface="NikoshBAN" pitchFamily="2" charset="0"/>
                <a:sym typeface="Wingdings"/>
              </a:rPr>
              <a:t>আরো </a:t>
            </a:r>
            <a:r>
              <a:rPr lang="bn-BD" sz="4400" dirty="0" smtClean="0">
                <a:solidFill>
                  <a:srgbClr val="FF0000"/>
                </a:solidFill>
                <a:latin typeface="NikoshBAN" pitchFamily="2" charset="0"/>
                <a:cs typeface="NikoshBAN" pitchFamily="2" charset="0"/>
              </a:rPr>
              <a:t>কয়েকটি শর্করা জাতীয় খাদ্যের নাম বল।</a:t>
            </a:r>
            <a:endParaRPr lang="bn-BD" sz="4400" dirty="0">
              <a:solidFill>
                <a:srgbClr val="FF0000"/>
              </a:solidFill>
              <a:latin typeface="NikoshBAN" pitchFamily="2" charset="0"/>
              <a:cs typeface="NikoshBAN" pitchFamily="2" charset="0"/>
            </a:endParaRPr>
          </a:p>
        </p:txBody>
      </p:sp>
      <p:grpSp>
        <p:nvGrpSpPr>
          <p:cNvPr id="7" name="Group 6"/>
          <p:cNvGrpSpPr/>
          <p:nvPr/>
        </p:nvGrpSpPr>
        <p:grpSpPr>
          <a:xfrm>
            <a:off x="407353" y="2191115"/>
            <a:ext cx="2619624" cy="2393094"/>
            <a:chOff x="858326" y="689334"/>
            <a:chExt cx="3958150" cy="3431505"/>
          </a:xfrm>
        </p:grpSpPr>
        <p:pic>
          <p:nvPicPr>
            <p:cNvPr id="8" name="Picture 7" descr="C:\Users\DOEL\Desktop\New Eight\uhui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326" y="689334"/>
              <a:ext cx="3958150" cy="263396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9" name="Rectangle 8"/>
            <p:cNvSpPr/>
            <p:nvPr/>
          </p:nvSpPr>
          <p:spPr>
            <a:xfrm>
              <a:off x="2330245" y="3474405"/>
              <a:ext cx="1610358" cy="646434"/>
            </a:xfrm>
            <a:prstGeom prst="rect">
              <a:avLst/>
            </a:prstGeom>
          </p:spPr>
          <p:txBody>
            <a:bodyPr wrap="square">
              <a:spAutoFit/>
            </a:bodyPr>
            <a:lstStyle/>
            <a:p>
              <a:r>
                <a:rPr lang="bn-BD" sz="2800" dirty="0" smtClean="0">
                  <a:latin typeface="NikoshBAN" pitchFamily="2" charset="0"/>
                  <a:cs typeface="NikoshBAN" pitchFamily="2" charset="0"/>
                </a:rPr>
                <a:t>চিনি</a:t>
              </a:r>
              <a:endParaRPr lang="en-US" sz="2800" dirty="0"/>
            </a:p>
          </p:txBody>
        </p:sp>
      </p:grpSp>
      <p:grpSp>
        <p:nvGrpSpPr>
          <p:cNvPr id="22" name="Group 21"/>
          <p:cNvGrpSpPr/>
          <p:nvPr/>
        </p:nvGrpSpPr>
        <p:grpSpPr>
          <a:xfrm>
            <a:off x="6241606" y="2176454"/>
            <a:ext cx="2566228" cy="2316718"/>
            <a:chOff x="4572000" y="3710940"/>
            <a:chExt cx="3954780" cy="3204979"/>
          </a:xfrm>
        </p:grpSpPr>
        <p:pic>
          <p:nvPicPr>
            <p:cNvPr id="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10940"/>
              <a:ext cx="3954780" cy="26289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
          <p:nvSpPr>
            <p:cNvPr id="24" name="Rectangle 23"/>
            <p:cNvSpPr/>
            <p:nvPr/>
          </p:nvSpPr>
          <p:spPr>
            <a:xfrm>
              <a:off x="6120576" y="6392699"/>
              <a:ext cx="1519084" cy="523220"/>
            </a:xfrm>
            <a:prstGeom prst="rect">
              <a:avLst/>
            </a:prstGeom>
          </p:spPr>
          <p:txBody>
            <a:bodyPr wrap="square">
              <a:spAutoFit/>
            </a:bodyPr>
            <a:lstStyle/>
            <a:p>
              <a:r>
                <a:rPr lang="bn-BD" sz="2800" dirty="0" smtClean="0">
                  <a:latin typeface="NikoshBAN" pitchFamily="2" charset="0"/>
                  <a:cs typeface="NikoshBAN" pitchFamily="2" charset="0"/>
                </a:rPr>
                <a:t>গ্লুকোজ</a:t>
              </a:r>
              <a:endParaRPr lang="en-US" sz="2800" dirty="0"/>
            </a:p>
          </p:txBody>
        </p:sp>
      </p:grpSp>
      <p:grpSp>
        <p:nvGrpSpPr>
          <p:cNvPr id="25" name="Group 24"/>
          <p:cNvGrpSpPr/>
          <p:nvPr/>
        </p:nvGrpSpPr>
        <p:grpSpPr>
          <a:xfrm>
            <a:off x="3377371" y="2128361"/>
            <a:ext cx="2534730" cy="2489349"/>
            <a:chOff x="3244643" y="840658"/>
            <a:chExt cx="2551473" cy="2774015"/>
          </a:xfrm>
        </p:grpSpPr>
        <p:pic>
          <p:nvPicPr>
            <p:cNvPr id="26" name="Picture 2" descr="C:\Users\DOEL\Desktop\New Eight\Cp=13\Food=20-3\carbohydrates=Sorkara\carbohydrates=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4643" y="840658"/>
              <a:ext cx="2551473" cy="213851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27" name="Rectangle 26"/>
            <p:cNvSpPr/>
            <p:nvPr/>
          </p:nvSpPr>
          <p:spPr>
            <a:xfrm>
              <a:off x="4184361" y="3091453"/>
              <a:ext cx="942051" cy="523220"/>
            </a:xfrm>
            <a:prstGeom prst="rect">
              <a:avLst/>
            </a:prstGeom>
          </p:spPr>
          <p:txBody>
            <a:bodyPr wrap="square">
              <a:spAutoFit/>
            </a:bodyPr>
            <a:lstStyle/>
            <a:p>
              <a:r>
                <a:rPr lang="bn-BD" sz="2800" dirty="0" smtClean="0">
                  <a:latin typeface="NikoshBAN" pitchFamily="2" charset="0"/>
                  <a:cs typeface="NikoshBAN" pitchFamily="2" charset="0"/>
                </a:rPr>
                <a:t>রুটি</a:t>
              </a:r>
              <a:endParaRPr lang="en-US" sz="2800" dirty="0"/>
            </a:p>
          </p:txBody>
        </p:sp>
      </p:grpSp>
      <p:sp>
        <p:nvSpPr>
          <p:cNvPr id="28" name="Rectangle 27"/>
          <p:cNvSpPr/>
          <p:nvPr/>
        </p:nvSpPr>
        <p:spPr>
          <a:xfrm>
            <a:off x="1213950" y="4764691"/>
            <a:ext cx="6731876" cy="769441"/>
          </a:xfrm>
          <a:prstGeom prst="rect">
            <a:avLst/>
          </a:prstGeom>
          <a:solidFill>
            <a:schemeClr val="accent6">
              <a:lumMod val="60000"/>
              <a:lumOff val="4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r>
              <a:rPr lang="bn-BD" sz="4400" dirty="0" smtClean="0">
                <a:solidFill>
                  <a:schemeClr val="tx1"/>
                </a:solidFill>
                <a:latin typeface="NikoshBAN" pitchFamily="2" charset="0"/>
                <a:cs typeface="NikoshBAN" pitchFamily="2" charset="0"/>
              </a:rPr>
              <a:t> শর্করা কোন কোন মৌল নিয়ে গঠিত?</a:t>
            </a:r>
            <a:endParaRPr lang="bn-BD" sz="4400" dirty="0">
              <a:solidFill>
                <a:schemeClr val="tx1"/>
              </a:solidFill>
              <a:latin typeface="NikoshBAN" pitchFamily="2" charset="0"/>
              <a:cs typeface="NikoshBAN" pitchFamily="2" charset="0"/>
            </a:endParaRPr>
          </a:p>
        </p:txBody>
      </p:sp>
      <p:sp>
        <p:nvSpPr>
          <p:cNvPr id="29" name="Rectangle 28"/>
          <p:cNvSpPr/>
          <p:nvPr/>
        </p:nvSpPr>
        <p:spPr>
          <a:xfrm>
            <a:off x="504497" y="5705030"/>
            <a:ext cx="8276897" cy="646331"/>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600" dirty="0" smtClean="0">
                <a:solidFill>
                  <a:schemeClr val="tx1"/>
                </a:solidFill>
                <a:latin typeface="NikoshBAN" pitchFamily="2" charset="0"/>
                <a:cs typeface="NikoshBAN" pitchFamily="2" charset="0"/>
              </a:rPr>
              <a:t> শর্করা কার্বন, হাইড্রোজেন ও অক্সিজেন মৌল নিয়ে গঠিত।</a:t>
            </a:r>
            <a:endParaRPr lang="bn-BD"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58894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0-#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7002</TotalTime>
  <Words>576</Words>
  <Application>Microsoft Office PowerPoint</Application>
  <PresentationFormat>On-screen Show (4:3)</PresentationFormat>
  <Paragraphs>103</Paragraphs>
  <Slides>20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NikoshBAN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User</cp:lastModifiedBy>
  <cp:revision>1621</cp:revision>
  <dcterms:created xsi:type="dcterms:W3CDTF">2014-09-29T08:00:15Z</dcterms:created>
  <dcterms:modified xsi:type="dcterms:W3CDTF">2019-10-06T11:39:07Z</dcterms:modified>
</cp:coreProperties>
</file>