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4" r:id="rId2"/>
    <p:sldId id="275" r:id="rId3"/>
    <p:sldId id="258" r:id="rId4"/>
    <p:sldId id="259" r:id="rId5"/>
    <p:sldId id="260" r:id="rId6"/>
    <p:sldId id="261" r:id="rId7"/>
    <p:sldId id="262" r:id="rId8"/>
    <p:sldId id="263" r:id="rId9"/>
    <p:sldId id="272" r:id="rId10"/>
    <p:sldId id="264" r:id="rId11"/>
    <p:sldId id="265" r:id="rId12"/>
    <p:sldId id="273" r:id="rId13"/>
    <p:sldId id="266" r:id="rId14"/>
    <p:sldId id="267" r:id="rId15"/>
    <p:sldId id="269" r:id="rId16"/>
    <p:sldId id="268" r:id="rId17"/>
    <p:sldId id="270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31" autoAdjust="0"/>
    <p:restoredTop sz="87970" autoAdjust="0"/>
  </p:normalViewPr>
  <p:slideViewPr>
    <p:cSldViewPr>
      <p:cViewPr varScale="1">
        <p:scale>
          <a:sx n="67" d="100"/>
          <a:sy n="67" d="100"/>
        </p:scale>
        <p:origin x="516" y="60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C299E5-BCB0-4F26-AD93-5234DE4D0908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FF6700-92EA-4263-894A-7C683CDD9D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227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FF6700-92EA-4263-894A-7C683CDD9D0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731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FF6700-92EA-4263-894A-7C683CDD9D0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5120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FF6700-92EA-4263-894A-7C683CDD9D0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3583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FF6700-92EA-4263-894A-7C683CDD9D0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341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457200"/>
            <a:ext cx="67818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16600" dirty="0" smtClean="0"/>
              <a:t>শুভেচ্ছা সবাইকে </a:t>
            </a:r>
            <a:endParaRPr lang="en-US" sz="16600" dirty="0"/>
          </a:p>
        </p:txBody>
      </p:sp>
    </p:spTree>
    <p:extLst>
      <p:ext uri="{BB962C8B-B14F-4D97-AF65-F5344CB8AC3E}">
        <p14:creationId xmlns:p14="http://schemas.microsoft.com/office/powerpoint/2010/main" val="41260970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mpty_set_u2205_icon_256x25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7400" y="381000"/>
            <a:ext cx="2895600" cy="2438400"/>
          </a:xfrm>
          <a:prstGeom prst="rect">
            <a:avLst/>
          </a:prstGeom>
        </p:spPr>
      </p:pic>
      <p:grpSp>
        <p:nvGrpSpPr>
          <p:cNvPr id="15" name="Group 14"/>
          <p:cNvGrpSpPr/>
          <p:nvPr/>
        </p:nvGrpSpPr>
        <p:grpSpPr>
          <a:xfrm>
            <a:off x="838200" y="685800"/>
            <a:ext cx="1828800" cy="1905000"/>
            <a:chOff x="838200" y="685800"/>
            <a:chExt cx="1828800" cy="1905000"/>
          </a:xfrm>
        </p:grpSpPr>
        <p:sp>
          <p:nvSpPr>
            <p:cNvPr id="5" name="Oval 4"/>
            <p:cNvSpPr/>
            <p:nvPr/>
          </p:nvSpPr>
          <p:spPr>
            <a:xfrm>
              <a:off x="838200" y="685800"/>
              <a:ext cx="1828800" cy="1905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066800" y="1371600"/>
              <a:ext cx="1143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A,B,C</a:t>
              </a:r>
              <a:endParaRPr lang="en-US" sz="32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352800" y="533400"/>
            <a:ext cx="1828800" cy="1905000"/>
            <a:chOff x="3352800" y="533400"/>
            <a:chExt cx="1828800" cy="1905000"/>
          </a:xfrm>
        </p:grpSpPr>
        <p:sp>
          <p:nvSpPr>
            <p:cNvPr id="6" name="Oval 5"/>
            <p:cNvSpPr/>
            <p:nvPr/>
          </p:nvSpPr>
          <p:spPr>
            <a:xfrm>
              <a:off x="3352800" y="533400"/>
              <a:ext cx="1828800" cy="1905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629407" y="908595"/>
              <a:ext cx="911686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1"/>
              <a:r>
                <a:rPr lang="en-US" sz="2800" dirty="0" smtClean="0"/>
                <a:t>XY   </a:t>
              </a:r>
              <a:r>
                <a:rPr lang="bn-BD" sz="2800" dirty="0" smtClean="0"/>
                <a:t>      </a:t>
              </a:r>
              <a:r>
                <a:rPr lang="en-US" sz="2800" dirty="0" smtClean="0"/>
                <a:t>Z</a:t>
              </a:r>
              <a:endParaRPr lang="en-US" sz="2800" dirty="0"/>
            </a:p>
          </p:txBody>
        </p:sp>
      </p:grpSp>
      <p:sp>
        <p:nvSpPr>
          <p:cNvPr id="11" name="TextBox 10"/>
          <p:cNvSpPr txBox="1"/>
          <p:nvPr/>
        </p:nvSpPr>
        <p:spPr>
          <a:xfrm rot="21361654">
            <a:off x="5564810" y="1328375"/>
            <a:ext cx="2930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=</a:t>
            </a:r>
            <a:endParaRPr lang="en-US" sz="3200" dirty="0"/>
          </a:p>
        </p:txBody>
      </p:sp>
      <p:sp>
        <p:nvSpPr>
          <p:cNvPr id="13" name="Rectangle 12"/>
          <p:cNvSpPr/>
          <p:nvPr/>
        </p:nvSpPr>
        <p:spPr>
          <a:xfrm>
            <a:off x="2743200" y="1295400"/>
            <a:ext cx="5132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NikoshBAN" pitchFamily="2" charset="0"/>
                <a:cs typeface="NikoshBAN" pitchFamily="2" charset="0"/>
                <a:sym typeface="MT Extra"/>
              </a:rPr>
              <a:t>n</a:t>
            </a:r>
            <a:endParaRPr lang="en-US" sz="4000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2906546"/>
            <a:ext cx="8077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কখন কখন বাস্তবে সেটের কনো উপাদান পাওয়া যায় না , তখন তাকে ফাঁকা সেট বলে 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VennIntersection.jpg"/>
          <p:cNvPicPr>
            <a:picLocks noChangeAspect="1"/>
          </p:cNvPicPr>
          <p:nvPr/>
        </p:nvPicPr>
        <p:blipFill>
          <a:blip r:embed="rId3"/>
          <a:srcRect l="-1429" b="7036"/>
          <a:stretch>
            <a:fillRect/>
          </a:stretch>
        </p:blipFill>
        <p:spPr>
          <a:xfrm>
            <a:off x="990600" y="685800"/>
            <a:ext cx="5410200" cy="3886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90600" y="4586287"/>
            <a:ext cx="73152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দুই বা ততোধিক সেটের সাধারন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উপাদান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নিয়ে গঠিত সেটকে </a:t>
            </a:r>
            <a:r>
              <a:rPr lang="bn-BD" sz="4000" u="sng" dirty="0" smtClean="0">
                <a:latin typeface="NikoshBAN" pitchFamily="2" charset="0"/>
                <a:cs typeface="NikoshBAN" pitchFamily="2" charset="0"/>
              </a:rPr>
              <a:t>ছেদ সেট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বলে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838200"/>
            <a:ext cx="6400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cs typeface="NikoshBAN" pitchFamily="2" charset="0"/>
              </a:rPr>
              <a:t>## A={ 3,6,8,9 } </a:t>
            </a:r>
            <a:r>
              <a:rPr lang="bn-BD" sz="3600" dirty="0" smtClean="0">
                <a:cs typeface="NikoshBAN" pitchFamily="2" charset="0"/>
              </a:rPr>
              <a:t>ও</a:t>
            </a:r>
            <a:r>
              <a:rPr lang="en-US" sz="3600" dirty="0" smtClean="0">
                <a:cs typeface="NikoshBAN" pitchFamily="2" charset="0"/>
              </a:rPr>
              <a:t> B= {3,4,5,6 } </a:t>
            </a:r>
            <a:r>
              <a:rPr lang="bn-BD" sz="3600" dirty="0" smtClean="0">
                <a:cs typeface="NikoshBAN" pitchFamily="2" charset="0"/>
              </a:rPr>
              <a:t> হলে </a:t>
            </a:r>
            <a:r>
              <a:rPr lang="en-US" sz="3600" dirty="0" smtClean="0">
                <a:cs typeface="NikoshBAN" pitchFamily="2" charset="0"/>
              </a:rPr>
              <a:t> </a:t>
            </a:r>
            <a:r>
              <a:rPr lang="en-US" sz="3600" dirty="0" err="1" smtClean="0">
                <a:cs typeface="NikoshBAN" pitchFamily="2" charset="0"/>
              </a:rPr>
              <a:t>A</a:t>
            </a:r>
            <a:r>
              <a:rPr lang="en-US" sz="3600" dirty="0" err="1">
                <a:cs typeface="NikoshBAN" pitchFamily="2" charset="0"/>
                <a:sym typeface="MT Extra"/>
              </a:rPr>
              <a:t>n</a:t>
            </a:r>
            <a:r>
              <a:rPr lang="en-US" sz="3600" dirty="0" err="1" smtClean="0">
                <a:cs typeface="NikoshBAN" pitchFamily="2" charset="0"/>
                <a:sym typeface="MT Extra"/>
              </a:rPr>
              <a:t>B</a:t>
            </a:r>
            <a:r>
              <a:rPr lang="en-US" sz="3600" dirty="0" smtClean="0">
                <a:cs typeface="NikoshBAN" pitchFamily="2" charset="0"/>
                <a:sym typeface="MT Extra"/>
              </a:rPr>
              <a:t> </a:t>
            </a:r>
            <a:r>
              <a:rPr lang="bn-BD" sz="3600" dirty="0" smtClean="0">
                <a:cs typeface="NikoshBAN" pitchFamily="2" charset="0"/>
                <a:sym typeface="MT Extra"/>
              </a:rPr>
              <a:t>এর মান বের কর ।</a:t>
            </a:r>
          </a:p>
          <a:p>
            <a:r>
              <a:rPr lang="bn-IN" sz="3600" dirty="0" smtClean="0">
                <a:cs typeface="NikoshBAN" pitchFamily="2" charset="0"/>
                <a:sym typeface="MT Extra"/>
              </a:rPr>
              <a:t>এখন, </a:t>
            </a:r>
            <a:endParaRPr lang="en-US" sz="3600" dirty="0" smtClean="0">
              <a:cs typeface="NikoshBAN" pitchFamily="2" charset="0"/>
              <a:sym typeface="MT Extra"/>
            </a:endParaRPr>
          </a:p>
          <a:p>
            <a:r>
              <a:rPr lang="en-US" sz="3600" dirty="0" err="1" smtClean="0">
                <a:cs typeface="NikoshBAN" pitchFamily="2" charset="0"/>
                <a:sym typeface="MT Extra"/>
              </a:rPr>
              <a:t>A</a:t>
            </a:r>
            <a:r>
              <a:rPr lang="en-US" sz="3600" dirty="0" err="1">
                <a:cs typeface="NikoshBAN" pitchFamily="2" charset="0"/>
                <a:sym typeface="MT Extra"/>
              </a:rPr>
              <a:t>n</a:t>
            </a:r>
            <a:r>
              <a:rPr lang="en-US" sz="3600" dirty="0" err="1" smtClean="0">
                <a:cs typeface="NikoshBAN" pitchFamily="2" charset="0"/>
                <a:sym typeface="MT Extra"/>
              </a:rPr>
              <a:t>B</a:t>
            </a:r>
            <a:r>
              <a:rPr lang="en-US" sz="3600" dirty="0" smtClean="0">
                <a:cs typeface="NikoshBAN" pitchFamily="2" charset="0"/>
                <a:sym typeface="MT Extra"/>
              </a:rPr>
              <a:t>={3,6,8,9 }n{3,4,5,6 }</a:t>
            </a:r>
          </a:p>
          <a:p>
            <a:r>
              <a:rPr lang="en-US" sz="3600" dirty="0" smtClean="0">
                <a:cs typeface="NikoshBAN" pitchFamily="2" charset="0"/>
                <a:sym typeface="MT Extra"/>
              </a:rPr>
              <a:t>        ={3,6 }</a:t>
            </a:r>
            <a:endParaRPr lang="en-US" sz="3600" dirty="0"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228600" y="304800"/>
            <a:ext cx="2590800" cy="1981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505200" y="304800"/>
            <a:ext cx="2590800" cy="1981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371600" y="457200"/>
            <a:ext cx="694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1447800" y="990600"/>
            <a:ext cx="457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2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447800" y="1752600"/>
            <a:ext cx="672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3</a:t>
            </a:r>
            <a:endParaRPr lang="en-US" sz="3200" dirty="0"/>
          </a:p>
        </p:txBody>
      </p:sp>
      <p:grpSp>
        <p:nvGrpSpPr>
          <p:cNvPr id="25" name="Group 24"/>
          <p:cNvGrpSpPr/>
          <p:nvPr/>
        </p:nvGrpSpPr>
        <p:grpSpPr>
          <a:xfrm>
            <a:off x="4495800" y="457200"/>
            <a:ext cx="762000" cy="1803975"/>
            <a:chOff x="4495800" y="457200"/>
            <a:chExt cx="762000" cy="1803975"/>
          </a:xfrm>
        </p:grpSpPr>
        <p:sp>
          <p:nvSpPr>
            <p:cNvPr id="10" name="TextBox 9"/>
            <p:cNvSpPr txBox="1"/>
            <p:nvPr/>
          </p:nvSpPr>
          <p:spPr>
            <a:xfrm>
              <a:off x="4495800" y="457200"/>
              <a:ext cx="304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a</a:t>
              </a:r>
              <a:endParaRPr lang="en-US" sz="32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572000" y="1143000"/>
              <a:ext cx="37382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b</a:t>
              </a:r>
              <a:endParaRPr lang="en-US" sz="28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572000" y="1676400"/>
              <a:ext cx="685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c</a:t>
              </a:r>
              <a:endParaRPr lang="en-US" sz="3200" dirty="0"/>
            </a:p>
          </p:txBody>
        </p:sp>
      </p:grp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95600" y="1066800"/>
            <a:ext cx="457200" cy="9906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6172200" y="1143000"/>
            <a:ext cx="30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=</a:t>
            </a:r>
            <a:endParaRPr lang="en-US" sz="3600" dirty="0"/>
          </a:p>
        </p:txBody>
      </p:sp>
      <p:sp>
        <p:nvSpPr>
          <p:cNvPr id="23" name="Oval 22"/>
          <p:cNvSpPr/>
          <p:nvPr/>
        </p:nvSpPr>
        <p:spPr>
          <a:xfrm>
            <a:off x="6629400" y="381000"/>
            <a:ext cx="2284413" cy="2286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7010400" y="9144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1,2,3,</a:t>
            </a:r>
            <a:r>
              <a:rPr lang="en-US" sz="3200" dirty="0" smtClean="0"/>
              <a:t>a</a:t>
            </a:r>
            <a:r>
              <a:rPr lang="en-US" sz="2800" dirty="0" smtClean="0"/>
              <a:t>,b,</a:t>
            </a:r>
            <a:r>
              <a:rPr lang="en-US" sz="3200" dirty="0" smtClean="0"/>
              <a:t>c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104900" y="3095625"/>
            <a:ext cx="7391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দুই বা ততোধিক সেটের সকল উপাদান নিয়ে  গঠিত  সেটকে সংযোগ সেট বলে ।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/>
      <p:bldP spid="8" grpId="0"/>
      <p:bldP spid="9" grpId="0"/>
      <p:bldP spid="22" grpId="0"/>
      <p:bldP spid="23" grpId="0" animBg="1"/>
      <p:bldP spid="24" grpId="0"/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14"/>
          <p:cNvSpPr/>
          <p:nvPr/>
        </p:nvSpPr>
        <p:spPr>
          <a:xfrm>
            <a:off x="-1905000" y="6370000"/>
            <a:ext cx="1299091" cy="976000"/>
          </a:xfrm>
          <a:custGeom>
            <a:avLst/>
            <a:gdLst>
              <a:gd name="connsiteX0" fmla="*/ 1195182 w 1299091"/>
              <a:gd name="connsiteY0" fmla="*/ 747400 h 976000"/>
              <a:gd name="connsiteX1" fmla="*/ 1028928 w 1299091"/>
              <a:gd name="connsiteY1" fmla="*/ 456455 h 976000"/>
              <a:gd name="connsiteX2" fmla="*/ 945800 w 1299091"/>
              <a:gd name="connsiteY2" fmla="*/ 331764 h 976000"/>
              <a:gd name="connsiteX3" fmla="*/ 841891 w 1299091"/>
              <a:gd name="connsiteY3" fmla="*/ 123946 h 976000"/>
              <a:gd name="connsiteX4" fmla="*/ 779546 w 1299091"/>
              <a:gd name="connsiteY4" fmla="*/ 61600 h 976000"/>
              <a:gd name="connsiteX5" fmla="*/ 696418 w 1299091"/>
              <a:gd name="connsiteY5" fmla="*/ 40818 h 976000"/>
              <a:gd name="connsiteX6" fmla="*/ 322346 w 1299091"/>
              <a:gd name="connsiteY6" fmla="*/ 123946 h 976000"/>
              <a:gd name="connsiteX7" fmla="*/ 197655 w 1299091"/>
              <a:gd name="connsiteY7" fmla="*/ 186291 h 976000"/>
              <a:gd name="connsiteX8" fmla="*/ 72964 w 1299091"/>
              <a:gd name="connsiteY8" fmla="*/ 269418 h 976000"/>
              <a:gd name="connsiteX9" fmla="*/ 72964 w 1299091"/>
              <a:gd name="connsiteY9" fmla="*/ 477237 h 976000"/>
              <a:gd name="connsiteX10" fmla="*/ 93746 w 1299091"/>
              <a:gd name="connsiteY10" fmla="*/ 601927 h 976000"/>
              <a:gd name="connsiteX11" fmla="*/ 135309 w 1299091"/>
              <a:gd name="connsiteY11" fmla="*/ 664273 h 976000"/>
              <a:gd name="connsiteX12" fmla="*/ 197655 w 1299091"/>
              <a:gd name="connsiteY12" fmla="*/ 788964 h 976000"/>
              <a:gd name="connsiteX13" fmla="*/ 260000 w 1299091"/>
              <a:gd name="connsiteY13" fmla="*/ 892873 h 976000"/>
              <a:gd name="connsiteX14" fmla="*/ 384691 w 1299091"/>
              <a:gd name="connsiteY14" fmla="*/ 976000 h 976000"/>
              <a:gd name="connsiteX15" fmla="*/ 862673 w 1299091"/>
              <a:gd name="connsiteY15" fmla="*/ 955218 h 976000"/>
              <a:gd name="connsiteX16" fmla="*/ 966582 w 1299091"/>
              <a:gd name="connsiteY16" fmla="*/ 913655 h 976000"/>
              <a:gd name="connsiteX17" fmla="*/ 1070491 w 1299091"/>
              <a:gd name="connsiteY17" fmla="*/ 892873 h 976000"/>
              <a:gd name="connsiteX18" fmla="*/ 1257528 w 1299091"/>
              <a:gd name="connsiteY18" fmla="*/ 809746 h 976000"/>
              <a:gd name="connsiteX19" fmla="*/ 1299091 w 1299091"/>
              <a:gd name="connsiteY19" fmla="*/ 768182 h 97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299091" h="976000">
                <a:moveTo>
                  <a:pt x="1195182" y="747400"/>
                </a:moveTo>
                <a:cubicBezTo>
                  <a:pt x="1059668" y="566714"/>
                  <a:pt x="1208030" y="774857"/>
                  <a:pt x="1028928" y="456455"/>
                </a:cubicBezTo>
                <a:cubicBezTo>
                  <a:pt x="1004438" y="412917"/>
                  <a:pt x="945800" y="331764"/>
                  <a:pt x="945800" y="331764"/>
                </a:cubicBezTo>
                <a:cubicBezTo>
                  <a:pt x="922334" y="237900"/>
                  <a:pt x="924366" y="206422"/>
                  <a:pt x="841891" y="123946"/>
                </a:cubicBezTo>
                <a:cubicBezTo>
                  <a:pt x="821109" y="103164"/>
                  <a:pt x="805064" y="76182"/>
                  <a:pt x="779546" y="61600"/>
                </a:cubicBezTo>
                <a:cubicBezTo>
                  <a:pt x="754747" y="47429"/>
                  <a:pt x="724127" y="47745"/>
                  <a:pt x="696418" y="40818"/>
                </a:cubicBezTo>
                <a:cubicBezTo>
                  <a:pt x="242734" y="73224"/>
                  <a:pt x="528922" y="0"/>
                  <a:pt x="322346" y="123946"/>
                </a:cubicBezTo>
                <a:cubicBezTo>
                  <a:pt x="282499" y="147854"/>
                  <a:pt x="237794" y="162876"/>
                  <a:pt x="197655" y="186291"/>
                </a:cubicBezTo>
                <a:cubicBezTo>
                  <a:pt x="154506" y="211461"/>
                  <a:pt x="72964" y="269418"/>
                  <a:pt x="72964" y="269418"/>
                </a:cubicBezTo>
                <a:cubicBezTo>
                  <a:pt x="0" y="378865"/>
                  <a:pt x="31456" y="297371"/>
                  <a:pt x="72964" y="477237"/>
                </a:cubicBezTo>
                <a:cubicBezTo>
                  <a:pt x="82439" y="518295"/>
                  <a:pt x="80421" y="561953"/>
                  <a:pt x="93746" y="601927"/>
                </a:cubicBezTo>
                <a:cubicBezTo>
                  <a:pt x="101644" y="625622"/>
                  <a:pt x="124139" y="641933"/>
                  <a:pt x="135309" y="664273"/>
                </a:cubicBezTo>
                <a:cubicBezTo>
                  <a:pt x="247462" y="888581"/>
                  <a:pt x="48765" y="550739"/>
                  <a:pt x="197655" y="788964"/>
                </a:cubicBezTo>
                <a:cubicBezTo>
                  <a:pt x="219063" y="823217"/>
                  <a:pt x="231438" y="864311"/>
                  <a:pt x="260000" y="892873"/>
                </a:cubicBezTo>
                <a:cubicBezTo>
                  <a:pt x="295322" y="928195"/>
                  <a:pt x="384691" y="976000"/>
                  <a:pt x="384691" y="976000"/>
                </a:cubicBezTo>
                <a:cubicBezTo>
                  <a:pt x="544018" y="969073"/>
                  <a:pt x="704103" y="972208"/>
                  <a:pt x="862673" y="955218"/>
                </a:cubicBezTo>
                <a:cubicBezTo>
                  <a:pt x="899765" y="951244"/>
                  <a:pt x="930851" y="924374"/>
                  <a:pt x="966582" y="913655"/>
                </a:cubicBezTo>
                <a:cubicBezTo>
                  <a:pt x="1000415" y="903505"/>
                  <a:pt x="1036413" y="902167"/>
                  <a:pt x="1070491" y="892873"/>
                </a:cubicBezTo>
                <a:cubicBezTo>
                  <a:pt x="1157991" y="869009"/>
                  <a:pt x="1193438" y="861018"/>
                  <a:pt x="1257528" y="809746"/>
                </a:cubicBezTo>
                <a:cubicBezTo>
                  <a:pt x="1272828" y="797506"/>
                  <a:pt x="1285237" y="782037"/>
                  <a:pt x="1299091" y="768182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0" y="0"/>
            <a:ext cx="8382000" cy="6477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"/>
          </a:p>
        </p:txBody>
      </p:sp>
      <p:sp>
        <p:nvSpPr>
          <p:cNvPr id="27" name="TextBox 26"/>
          <p:cNvSpPr txBox="1"/>
          <p:nvPr/>
        </p:nvSpPr>
        <p:spPr>
          <a:xfrm>
            <a:off x="7239000" y="304800"/>
            <a:ext cx="1066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1143000" y="5105400"/>
            <a:ext cx="6248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ভেন চিত্র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1752600" y="304800"/>
            <a:ext cx="6553200" cy="4495800"/>
            <a:chOff x="1600200" y="381000"/>
            <a:chExt cx="6553200" cy="4495800"/>
          </a:xfrm>
        </p:grpSpPr>
        <p:grpSp>
          <p:nvGrpSpPr>
            <p:cNvPr id="2" name="Group 1"/>
            <p:cNvGrpSpPr/>
            <p:nvPr/>
          </p:nvGrpSpPr>
          <p:grpSpPr>
            <a:xfrm>
              <a:off x="2057400" y="533400"/>
              <a:ext cx="5333998" cy="4267200"/>
              <a:chOff x="2781301" y="1714500"/>
              <a:chExt cx="5533543" cy="5905500"/>
            </a:xfrm>
          </p:grpSpPr>
          <p:sp>
            <p:nvSpPr>
              <p:cNvPr id="3" name="Oval 2"/>
              <p:cNvSpPr/>
              <p:nvPr/>
            </p:nvSpPr>
            <p:spPr>
              <a:xfrm rot="5400000">
                <a:off x="4652722" y="3195878"/>
                <a:ext cx="3886200" cy="3438044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dirty="0">
                  <a:cs typeface="NikoshBAN" pitchFamily="2" charset="0"/>
                </a:endParaRPr>
              </a:p>
            </p:txBody>
          </p:sp>
          <p:sp>
            <p:nvSpPr>
              <p:cNvPr id="4" name="Oval 3"/>
              <p:cNvSpPr/>
              <p:nvPr/>
            </p:nvSpPr>
            <p:spPr>
              <a:xfrm>
                <a:off x="2781301" y="1714500"/>
                <a:ext cx="3886200" cy="35814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dirty="0">
                  <a:cs typeface="NikoshBAN" pitchFamily="2" charset="0"/>
                </a:endParaRPr>
              </a:p>
            </p:txBody>
          </p:sp>
          <p:sp>
            <p:nvSpPr>
              <p:cNvPr id="5" name="Oval 4"/>
              <p:cNvSpPr/>
              <p:nvPr/>
            </p:nvSpPr>
            <p:spPr>
              <a:xfrm>
                <a:off x="3581400" y="4038600"/>
                <a:ext cx="3886200" cy="35814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dirty="0">
                  <a:cs typeface="NikoshBAN" pitchFamily="2" charset="0"/>
                </a:endParaRPr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2057400" y="381000"/>
              <a:ext cx="1295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/>
                <a:t>A</a:t>
              </a:r>
              <a:endParaRPr lang="en-US" sz="40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934200" y="1346200"/>
              <a:ext cx="12192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/>
                <a:t>B</a:t>
              </a:r>
              <a:endParaRPr lang="en-US" sz="40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235200" y="3838714"/>
              <a:ext cx="533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/>
                <a:t>C</a:t>
              </a:r>
              <a:endParaRPr lang="en-US" sz="40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819400" y="1143000"/>
              <a:ext cx="38862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smtClean="0"/>
                <a:t>1</a:t>
              </a:r>
              <a:endParaRPr lang="en-US" sz="44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029200" y="1402974"/>
              <a:ext cx="6096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 smtClean="0"/>
                <a:t>2</a:t>
              </a:r>
              <a:endParaRPr lang="en-US" sz="48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415116" y="2236690"/>
              <a:ext cx="6096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/>
                <a:t>3</a:t>
              </a:r>
              <a:endParaRPr lang="en-US" sz="40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248400" y="1931890"/>
              <a:ext cx="533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/>
                <a:t>5</a:t>
              </a:r>
              <a:endParaRPr lang="en-US" sz="40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953000" y="3106264"/>
              <a:ext cx="10668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/>
                <a:t>6</a:t>
              </a:r>
              <a:endParaRPr lang="en-US" sz="4000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429000" y="3393476"/>
              <a:ext cx="533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/>
                <a:t>7</a:t>
              </a:r>
              <a:endParaRPr lang="en-US" sz="4000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532097" y="2375638"/>
              <a:ext cx="4572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/>
                <a:t>4</a:t>
              </a:r>
              <a:endParaRPr lang="en-US" sz="4000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600200" y="381000"/>
              <a:ext cx="6019800" cy="44958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199" y="838200"/>
            <a:ext cx="906621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457200" indent="-457200">
              <a:buAutoNum type="arabicParenR"/>
            </a:pP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A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={</a:t>
            </a:r>
            <a:r>
              <a:rPr lang="en-US" sz="4400" dirty="0" smtClean="0">
                <a:cs typeface="NikoshBAN" pitchFamily="2" charset="0"/>
              </a:rPr>
              <a:t>1,2,3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}, B= </a:t>
            </a:r>
            <a:r>
              <a:rPr lang="en-US" sz="4400" dirty="0" smtClean="0">
                <a:cs typeface="NikoshBAN" pitchFamily="2" charset="0"/>
              </a:rPr>
              <a:t>{3,4,5 },C= {</a:t>
            </a:r>
            <a:r>
              <a:rPr lang="bn-BD" sz="4400" dirty="0" smtClean="0">
                <a:cs typeface="NikoshBAN" pitchFamily="2" charset="0"/>
              </a:rPr>
              <a:t> </a:t>
            </a:r>
            <a:r>
              <a:rPr lang="en-US" sz="4400" dirty="0" smtClean="0">
                <a:cs typeface="NikoshBAN" pitchFamily="2" charset="0"/>
              </a:rPr>
              <a:t>a,</a:t>
            </a:r>
            <a:r>
              <a:rPr lang="bn-BD" sz="4400" dirty="0" smtClean="0">
                <a:cs typeface="NikoshBAN" pitchFamily="2" charset="0"/>
              </a:rPr>
              <a:t> </a:t>
            </a:r>
            <a:r>
              <a:rPr lang="en-US" sz="4400" dirty="0" smtClean="0">
                <a:cs typeface="NikoshBAN" pitchFamily="2" charset="0"/>
              </a:rPr>
              <a:t>b,</a:t>
            </a:r>
            <a:r>
              <a:rPr lang="bn-BD" sz="4400" dirty="0" smtClean="0">
                <a:cs typeface="NikoshBAN" pitchFamily="2" charset="0"/>
              </a:rPr>
              <a:t> </a:t>
            </a:r>
            <a:r>
              <a:rPr lang="en-US" sz="4400" dirty="0" smtClean="0">
                <a:cs typeface="NikoshBAN" pitchFamily="2" charset="0"/>
              </a:rPr>
              <a:t>c}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হলে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4400" dirty="0" err="1" smtClean="0">
                <a:cs typeface="NikoshBAN" pitchFamily="2" charset="0"/>
              </a:rPr>
              <a:t>A</a:t>
            </a:r>
            <a:r>
              <a:rPr lang="en-US" sz="4400" dirty="0" err="1">
                <a:cs typeface="NikoshBAN" pitchFamily="2" charset="0"/>
                <a:sym typeface="MT Extra"/>
              </a:rPr>
              <a:t>u</a:t>
            </a:r>
            <a:r>
              <a:rPr lang="en-US" sz="4400" dirty="0" err="1" smtClean="0">
                <a:cs typeface="NikoshBAN" pitchFamily="2" charset="0"/>
              </a:rPr>
              <a:t>B</a:t>
            </a:r>
            <a:r>
              <a:rPr lang="en-US" sz="4400" dirty="0" smtClean="0">
                <a:cs typeface="NikoshBAN" pitchFamily="2" charset="0"/>
              </a:rPr>
              <a:t>)</a:t>
            </a:r>
            <a:r>
              <a:rPr lang="el-GR" sz="4400" dirty="0" smtClean="0">
                <a:cs typeface="NikoshBAN" pitchFamily="2" charset="0"/>
              </a:rPr>
              <a:t>υ</a:t>
            </a:r>
            <a:r>
              <a:rPr lang="en-US" sz="4400" dirty="0" smtClean="0">
                <a:cs typeface="NikoshBAN" pitchFamily="2" charset="0"/>
              </a:rPr>
              <a:t>C</a:t>
            </a:r>
            <a:r>
              <a:rPr lang="bn-BD" sz="4400" dirty="0" smtClean="0"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4400" dirty="0" smtClean="0">
                <a:cs typeface="NikoshBAN" pitchFamily="2" charset="0"/>
              </a:rPr>
              <a:t>A</a:t>
            </a:r>
            <a:r>
              <a:rPr lang="en-US" sz="4400" dirty="0" smtClean="0">
                <a:cs typeface="NikoshBAN" pitchFamily="2" charset="0"/>
                <a:sym typeface="MT Extra"/>
              </a:rPr>
              <a:t>U</a:t>
            </a:r>
            <a:r>
              <a:rPr lang="en-US" sz="4400" dirty="0" smtClean="0">
                <a:cs typeface="NikoshBAN" pitchFamily="2" charset="0"/>
              </a:rPr>
              <a:t>B)</a:t>
            </a:r>
            <a:r>
              <a:rPr lang="en-US" sz="4400" dirty="0" err="1" smtClean="0">
                <a:cs typeface="NikoshBAN" pitchFamily="2" charset="0"/>
                <a:sym typeface="MT Extra"/>
              </a:rPr>
              <a:t>u</a:t>
            </a:r>
            <a:r>
              <a:rPr lang="en-US" sz="4400" dirty="0" err="1" smtClean="0">
                <a:cs typeface="NikoshBAN" pitchFamily="2" charset="0"/>
              </a:rPr>
              <a:t>C</a:t>
            </a:r>
            <a:r>
              <a:rPr lang="en-US" sz="4400" dirty="0" smtClean="0"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এর মান বের কর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4774" y="3429000"/>
            <a:ext cx="853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4000" dirty="0" smtClean="0">
                <a:cs typeface="NikoshBAN" pitchFamily="2" charset="0"/>
              </a:rPr>
              <a:t>A= {2,4,6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}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B={</a:t>
            </a:r>
            <a:r>
              <a:rPr lang="en-US" sz="4000" dirty="0" smtClean="0">
                <a:cs typeface="NikoshBAN" pitchFamily="2" charset="0"/>
              </a:rPr>
              <a:t>1,3,5}  C=</a:t>
            </a:r>
            <a:r>
              <a:rPr lang="bn-BD" sz="4000" dirty="0" smtClean="0">
                <a:cs typeface="NikoshBAN" pitchFamily="2" charset="0"/>
              </a:rPr>
              <a:t> </a:t>
            </a:r>
            <a:r>
              <a:rPr lang="en-US" sz="4000" dirty="0" smtClean="0">
                <a:cs typeface="NikoshBAN" pitchFamily="2" charset="0"/>
              </a:rPr>
              <a:t>{e</a:t>
            </a:r>
            <a:r>
              <a:rPr lang="bn-BD" sz="4000" dirty="0" smtClean="0">
                <a:cs typeface="NikoshBAN" pitchFamily="2" charset="0"/>
              </a:rPr>
              <a:t> </a:t>
            </a:r>
            <a:r>
              <a:rPr lang="en-US" sz="4000" dirty="0" smtClean="0">
                <a:cs typeface="NikoshBAN" pitchFamily="2" charset="0"/>
              </a:rPr>
              <a:t>,</a:t>
            </a:r>
            <a:r>
              <a:rPr lang="bn-BD" sz="4000" dirty="0" smtClean="0">
                <a:cs typeface="NikoshBAN" pitchFamily="2" charset="0"/>
              </a:rPr>
              <a:t> </a:t>
            </a:r>
            <a:r>
              <a:rPr lang="en-US" sz="4000" dirty="0" smtClean="0">
                <a:cs typeface="NikoshBAN" pitchFamily="2" charset="0"/>
              </a:rPr>
              <a:t>f,</a:t>
            </a:r>
            <a:r>
              <a:rPr lang="bn-BD" sz="4000" dirty="0" smtClean="0">
                <a:cs typeface="NikoshBAN" pitchFamily="2" charset="0"/>
              </a:rPr>
              <a:t> </a:t>
            </a:r>
            <a:r>
              <a:rPr lang="en-US" sz="4000" dirty="0" smtClean="0">
                <a:cs typeface="NikoshBAN" pitchFamily="2" charset="0"/>
              </a:rPr>
              <a:t>g } 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হলে </a:t>
            </a:r>
          </a:p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4000" dirty="0" err="1" smtClean="0">
                <a:cs typeface="NikoshBAN" pitchFamily="2" charset="0"/>
              </a:rPr>
              <a:t>A</a:t>
            </a:r>
            <a:r>
              <a:rPr lang="en-US" sz="4000" dirty="0" err="1">
                <a:cs typeface="NikoshBAN" pitchFamily="2" charset="0"/>
                <a:sym typeface="MT Extra"/>
              </a:rPr>
              <a:t>n</a:t>
            </a:r>
            <a:r>
              <a:rPr lang="en-US" sz="4000" dirty="0" err="1" smtClean="0">
                <a:cs typeface="NikoshBAN" pitchFamily="2" charset="0"/>
              </a:rPr>
              <a:t>C</a:t>
            </a:r>
            <a:r>
              <a:rPr lang="en-US" sz="4000" dirty="0" smtClean="0">
                <a:cs typeface="NikoshBAN" pitchFamily="2" charset="0"/>
              </a:rPr>
              <a:t>)</a:t>
            </a:r>
            <a:r>
              <a:rPr lang="el-GR" sz="4000" dirty="0" smtClean="0">
                <a:cs typeface="NikoshBAN" pitchFamily="2" charset="0"/>
              </a:rPr>
              <a:t>υ</a:t>
            </a:r>
            <a:r>
              <a:rPr lang="en-US" sz="4000" dirty="0" smtClean="0">
                <a:cs typeface="NikoshBAN" pitchFamily="2" charset="0"/>
              </a:rPr>
              <a:t>B</a:t>
            </a:r>
            <a:r>
              <a:rPr lang="bn-BD" sz="4000" dirty="0" smtClean="0"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এবং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4000" dirty="0" err="1" smtClean="0">
                <a:cs typeface="NikoshBAN" pitchFamily="2" charset="0"/>
              </a:rPr>
              <a:t>A</a:t>
            </a:r>
            <a:r>
              <a:rPr lang="en-US" sz="4000" dirty="0" err="1" smtClean="0">
                <a:cs typeface="NikoshBAN" pitchFamily="2" charset="0"/>
                <a:sym typeface="MT Extra"/>
              </a:rPr>
              <a:t>υ</a:t>
            </a:r>
            <a:r>
              <a:rPr lang="en-US" sz="4000" dirty="0" err="1" smtClean="0">
                <a:cs typeface="NikoshBAN" pitchFamily="2" charset="0"/>
              </a:rPr>
              <a:t>B</a:t>
            </a:r>
            <a:r>
              <a:rPr lang="en-US" sz="4000" dirty="0" smtClean="0">
                <a:cs typeface="NikoshBAN" pitchFamily="2" charset="0"/>
              </a:rPr>
              <a:t>)</a:t>
            </a:r>
            <a:r>
              <a:rPr lang="en-US" sz="4000" dirty="0" smtClean="0">
                <a:cs typeface="NikoshBAN" pitchFamily="2" charset="0"/>
                <a:sym typeface="MT Extra"/>
              </a:rPr>
              <a:t> n </a:t>
            </a:r>
            <a:r>
              <a:rPr lang="en-US" sz="4000" dirty="0" smtClean="0">
                <a:cs typeface="NikoshBAN" pitchFamily="2" charset="0"/>
              </a:rPr>
              <a:t>C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এর মান বের কর ।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62000" y="838200"/>
            <a:ext cx="4343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দলীয় কাজ - 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914400"/>
            <a:ext cx="914241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cs typeface="NikoshBAN" pitchFamily="2" charset="0"/>
              </a:rPr>
              <a:t>মূল্যায়ন–</a:t>
            </a:r>
          </a:p>
          <a:p>
            <a:r>
              <a:rPr lang="en-US" sz="4400" dirty="0" smtClean="0">
                <a:cs typeface="NikoshBAN" pitchFamily="2" charset="0"/>
              </a:rPr>
              <a:t>## </a:t>
            </a:r>
            <a:r>
              <a:rPr lang="bn-BD" sz="4400" dirty="0" smtClean="0">
                <a:cs typeface="NikoshBAN" pitchFamily="2" charset="0"/>
              </a:rPr>
              <a:t> </a:t>
            </a:r>
            <a:r>
              <a:rPr lang="en-US" sz="4400" dirty="0" smtClean="0">
                <a:cs typeface="NikoshBAN" pitchFamily="2" charset="0"/>
              </a:rPr>
              <a:t>A={1,2,3,4</a:t>
            </a:r>
            <a:r>
              <a:rPr lang="en-US" sz="4400" i="1" dirty="0" smtClean="0">
                <a:cs typeface="NikoshBAN" pitchFamily="2" charset="0"/>
              </a:rPr>
              <a:t> }</a:t>
            </a:r>
            <a:r>
              <a:rPr lang="en-US" sz="4400" dirty="0" smtClean="0">
                <a:cs typeface="NikoshBAN" pitchFamily="2" charset="0"/>
              </a:rPr>
              <a:t> B={3,5,7}  C</a:t>
            </a:r>
            <a:r>
              <a:rPr lang="bn-BD" sz="4400" dirty="0" smtClean="0">
                <a:cs typeface="NikoshBAN" pitchFamily="2" charset="0"/>
              </a:rPr>
              <a:t>= </a:t>
            </a:r>
            <a:r>
              <a:rPr lang="en-US" sz="4400" dirty="0" smtClean="0">
                <a:cs typeface="NikoshBAN" pitchFamily="2" charset="0"/>
              </a:rPr>
              <a:t>{a,</a:t>
            </a:r>
            <a:r>
              <a:rPr lang="bn-BD" sz="4400" dirty="0" smtClean="0">
                <a:cs typeface="NikoshBAN" pitchFamily="2" charset="0"/>
              </a:rPr>
              <a:t> </a:t>
            </a:r>
            <a:r>
              <a:rPr lang="en-US" sz="4400" dirty="0" smtClean="0">
                <a:cs typeface="NikoshBAN" pitchFamily="2" charset="0"/>
              </a:rPr>
              <a:t>b}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হলে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A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  <a:sym typeface="MT Extra"/>
              </a:rPr>
              <a:t>n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B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)</a:t>
            </a:r>
            <a:r>
              <a:rPr lang="en-US" sz="4400" dirty="0" smtClean="0"/>
              <a:t>∪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C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এবং </a:t>
            </a:r>
            <a:r>
              <a:rPr lang="en-US" sz="4400" dirty="0" smtClean="0">
                <a:cs typeface="NikoshBAN" pitchFamily="2" charset="0"/>
              </a:rPr>
              <a:t>(A</a:t>
            </a:r>
            <a:r>
              <a:rPr lang="en-US" sz="4400" dirty="0" smtClean="0">
                <a:cs typeface="NikoshBAN" pitchFamily="2" charset="0"/>
                <a:sym typeface="MT Extra"/>
              </a:rPr>
              <a:t>UC)n(BUC)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এর মান বের কর ।</a:t>
            </a:r>
            <a:endParaRPr lang="en-US" sz="5400" dirty="0">
              <a:cs typeface="NikoshBAN" pitchFamily="2" charset="0"/>
            </a:endParaRP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95250" cy="190500"/>
          </a:xfrm>
          <a:prstGeom prst="rect">
            <a:avLst/>
          </a:prstGeom>
          <a:noFill/>
        </p:spPr>
      </p:pic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95250" cy="190500"/>
          </a:xfrm>
          <a:prstGeom prst="rect">
            <a:avLst/>
          </a:prstGeom>
          <a:noFill/>
        </p:spPr>
      </p:pic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95250" cy="190500"/>
          </a:xfrm>
          <a:prstGeom prst="rect">
            <a:avLst/>
          </a:prstGeom>
          <a:noFill/>
        </p:spPr>
      </p:pic>
      <p:graphicFrame>
        <p:nvGraphicFramePr>
          <p:cNvPr id="29705" name="Object 9"/>
          <p:cNvGraphicFramePr>
            <a:graphicFrameLocks noChangeAspect="1"/>
          </p:cNvGraphicFramePr>
          <p:nvPr/>
        </p:nvGraphicFramePr>
        <p:xfrm>
          <a:off x="4495800" y="3478530"/>
          <a:ext cx="152400" cy="45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5" name="Equation" r:id="rId4" imgW="152280" imgH="190440" progId="Equation.3">
                  <p:embed/>
                </p:oleObj>
              </mc:Choice>
              <mc:Fallback>
                <p:oleObj name="Equation" r:id="rId4" imgW="152280" imgH="1904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478530"/>
                        <a:ext cx="152400" cy="457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2667000"/>
            <a:ext cx="8382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২) </a:t>
            </a:r>
            <a:r>
              <a:rPr lang="en-US" sz="4400" dirty="0" smtClean="0">
                <a:cs typeface="NikoshBAN" pitchFamily="2" charset="0"/>
              </a:rPr>
              <a:t>U= {1,2,3,4,5,6 }   A={1,3,5 }  B={2,4,6 }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হলে </a:t>
            </a:r>
            <a:r>
              <a:rPr lang="en-US" sz="4400" dirty="0" smtClean="0">
                <a:cs typeface="NikoshBAN" pitchFamily="2" charset="0"/>
              </a:rPr>
              <a:t>A’  </a:t>
            </a:r>
            <a:r>
              <a:rPr lang="bn-BD" sz="4400" dirty="0" smtClean="0">
                <a:cs typeface="NikoshBAN" pitchFamily="2" charset="0"/>
              </a:rPr>
              <a:t>ও</a:t>
            </a:r>
            <a:r>
              <a:rPr lang="en-US" sz="4400" dirty="0" smtClean="0">
                <a:cs typeface="NikoshBAN" pitchFamily="2" charset="0"/>
              </a:rPr>
              <a:t> B’ </a:t>
            </a:r>
            <a:r>
              <a:rPr lang="bn-BD" sz="4400" dirty="0" smtClean="0">
                <a:cs typeface="NikoshBAN" pitchFamily="2" charset="0"/>
              </a:rPr>
              <a:t>এবং</a:t>
            </a:r>
            <a:r>
              <a:rPr lang="en-US" sz="4400" dirty="0" smtClean="0">
                <a:cs typeface="NikoshBAN" pitchFamily="2" charset="0"/>
              </a:rPr>
              <a:t>  (AUB)’</a:t>
            </a:r>
            <a:r>
              <a:rPr lang="bn-BD" sz="4400" dirty="0" smtClean="0">
                <a:cs typeface="NikoshBAN" pitchFamily="2" charset="0"/>
              </a:rPr>
              <a:t> এর মান বের কর ।</a:t>
            </a:r>
            <a:r>
              <a:rPr lang="en-US" sz="4400" dirty="0" smtClean="0">
                <a:cs typeface="NikoshBAN" pitchFamily="2" charset="0"/>
              </a:rPr>
              <a:t> 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81200" y="990600"/>
            <a:ext cx="365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7200" dirty="0" smtClean="0"/>
              <a:t>বাড়ির কাজ </a:t>
            </a:r>
            <a:endParaRPr lang="en-US" sz="72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600200"/>
            <a:ext cx="8077200" cy="3154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n-BD" sz="199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447800"/>
            <a:ext cx="533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7200" dirty="0" smtClean="0"/>
              <a:t>সাধারন গণিত </a:t>
            </a:r>
          </a:p>
          <a:p>
            <a:r>
              <a:rPr lang="bn-IN" sz="7200" dirty="0" smtClean="0"/>
              <a:t>৮ম শ্রেণি </a:t>
            </a:r>
          </a:p>
          <a:p>
            <a:r>
              <a:rPr lang="bn-IN" sz="7200" dirty="0" smtClean="0"/>
              <a:t> অধ্যায় – ৭ম 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0218275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TI2114.jpg"/>
          <p:cNvPicPr>
            <a:picLocks noChangeAspect="1"/>
          </p:cNvPicPr>
          <p:nvPr/>
        </p:nvPicPr>
        <p:blipFill>
          <a:blip r:embed="rId2"/>
          <a:srcRect b="12955"/>
          <a:stretch>
            <a:fillRect/>
          </a:stretch>
        </p:blipFill>
        <p:spPr>
          <a:xfrm>
            <a:off x="1447800" y="400050"/>
            <a:ext cx="5486400" cy="58483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133600"/>
            <a:ext cx="8086726" cy="306228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533400"/>
            <a:ext cx="7696200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700" b="1" dirty="0" smtClean="0">
                <a:latin typeface="NikoshBAN" pitchFamily="2" charset="0"/>
                <a:cs typeface="NikoshBAN" pitchFamily="2" charset="0"/>
              </a:rPr>
              <a:t>সেট</a:t>
            </a:r>
            <a:r>
              <a:rPr lang="bn-BD" sz="166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166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" y="1066800"/>
            <a:ext cx="90678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যা শিখবে- </a:t>
            </a:r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4000" smtClean="0">
                <a:latin typeface="NikoshBAN" pitchFamily="2" charset="0"/>
                <a:cs typeface="NikoshBAN" pitchFamily="2" charset="0"/>
              </a:rPr>
              <a:t># </a:t>
            </a:r>
            <a:r>
              <a:rPr lang="bn-IN" sz="4000" smtClean="0">
                <a:latin typeface="NikoshBAN" pitchFamily="2" charset="0"/>
                <a:cs typeface="NikoshBAN" pitchFamily="2" charset="0"/>
              </a:rPr>
              <a:t>সেট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কী তা </a:t>
            </a:r>
            <a:r>
              <a:rPr lang="bn-IN" sz="4000" smtClean="0">
                <a:latin typeface="NikoshBAN" pitchFamily="2" charset="0"/>
                <a:cs typeface="NikoshBAN" pitchFamily="2" charset="0"/>
              </a:rPr>
              <a:t>বলতে </a:t>
            </a:r>
            <a:r>
              <a:rPr lang="bn-IN" sz="4000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। </a:t>
            </a:r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#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সেটের প্রকারভেদ বলতে পারবে। </a:t>
            </a:r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#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সেট সম্পকির্ত কিছু সমস্যার সমাধান করতে পারবে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 flipV="1">
            <a:off x="9144000" y="-1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295400" y="4572000"/>
            <a:ext cx="7086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বাস্তব  জগত বা চিন্তাজগতের যে কোন বস্তুর সুর্নিধারিত সংগ্রহকে সেট বলে ।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6" name="Picture 15" descr="GTI2114.jpg"/>
          <p:cNvPicPr>
            <a:picLocks noChangeAspect="1"/>
          </p:cNvPicPr>
          <p:nvPr/>
        </p:nvPicPr>
        <p:blipFill>
          <a:blip r:embed="rId2"/>
          <a:srcRect b="12955"/>
          <a:stretch>
            <a:fillRect/>
          </a:stretch>
        </p:blipFill>
        <p:spPr>
          <a:xfrm>
            <a:off x="1447800" y="400050"/>
            <a:ext cx="5486400" cy="37147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ig1B-VennSubComp.gif"/>
          <p:cNvPicPr>
            <a:picLocks noChangeAspect="1"/>
          </p:cNvPicPr>
          <p:nvPr/>
        </p:nvPicPr>
        <p:blipFill>
          <a:blip r:embed="rId2"/>
          <a:srcRect l="48039" r="2941" b="22233"/>
          <a:stretch>
            <a:fillRect/>
          </a:stretch>
        </p:blipFill>
        <p:spPr>
          <a:xfrm>
            <a:off x="1295400" y="1143000"/>
            <a:ext cx="4800600" cy="32004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6096000" y="38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33600" y="4800600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U =</a:t>
            </a:r>
            <a:r>
              <a:rPr lang="bn-IN" sz="4800" dirty="0" smtClean="0"/>
              <a:t> পুরক সেট </a:t>
            </a:r>
            <a:r>
              <a:rPr lang="en-US" sz="4800" dirty="0" smtClean="0"/>
              <a:t> </a:t>
            </a:r>
            <a:endParaRPr lang="en-US" sz="48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447800"/>
            <a:ext cx="63246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IN" sz="3200" smtClean="0">
                <a:cs typeface="NikoshBAN" pitchFamily="2" charset="0"/>
              </a:rPr>
              <a:t>## </a:t>
            </a:r>
            <a:r>
              <a:rPr lang="en-US" sz="3200" smtClean="0">
                <a:cs typeface="NikoshBAN" pitchFamily="2" charset="0"/>
              </a:rPr>
              <a:t>U</a:t>
            </a:r>
            <a:r>
              <a:rPr lang="en-US" sz="3200" dirty="0" smtClean="0">
                <a:cs typeface="NikoshBAN" pitchFamily="2" charset="0"/>
              </a:rPr>
              <a:t>={1,2,3,4,5,6,7}  A={1,2,4 }  B={5,6,7}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হলে  </a:t>
            </a:r>
            <a:r>
              <a:rPr lang="en-US" sz="3200" dirty="0" smtClean="0">
                <a:cs typeface="NikoshBAN" pitchFamily="2" charset="0"/>
              </a:rPr>
              <a:t>A’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ও </a:t>
            </a:r>
            <a:r>
              <a:rPr lang="en-US" sz="3200" dirty="0" smtClean="0">
                <a:cs typeface="NikoshBAN" pitchFamily="2" charset="0"/>
              </a:rPr>
              <a:t> B'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নির্ণয় কর ।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সমাধান</a:t>
            </a:r>
          </a:p>
          <a:p>
            <a:r>
              <a:rPr lang="en-US" sz="3200" dirty="0" smtClean="0">
                <a:cs typeface="NikoshBAN" pitchFamily="2" charset="0"/>
              </a:rPr>
              <a:t>A’=U-A</a:t>
            </a:r>
          </a:p>
          <a:p>
            <a:r>
              <a:rPr lang="en-US" sz="3200" dirty="0" smtClean="0">
                <a:cs typeface="NikoshBAN" pitchFamily="2" charset="0"/>
              </a:rPr>
              <a:t>    ={1,2,3,4,5,6,7}-{1,2,4}</a:t>
            </a:r>
          </a:p>
          <a:p>
            <a:r>
              <a:rPr lang="en-US" sz="3200" dirty="0" smtClean="0">
                <a:cs typeface="NikoshBAN" pitchFamily="2" charset="0"/>
              </a:rPr>
              <a:t>    ={3,5,6,7}</a:t>
            </a:r>
          </a:p>
          <a:p>
            <a:r>
              <a:rPr lang="en-US" sz="3200" dirty="0" smtClean="0">
                <a:cs typeface="NikoshBAN" pitchFamily="2" charset="0"/>
              </a:rPr>
              <a:t>B‘=U-B</a:t>
            </a:r>
          </a:p>
          <a:p>
            <a:r>
              <a:rPr lang="en-US" sz="3200" dirty="0" smtClean="0">
                <a:cs typeface="NikoshBAN" pitchFamily="2" charset="0"/>
              </a:rPr>
              <a:t>   ={1,2,3,4,5,6,7}-{5,6,7</a:t>
            </a:r>
          </a:p>
          <a:p>
            <a:r>
              <a:rPr lang="en-US" sz="3200" dirty="0" smtClean="0">
                <a:cs typeface="NikoshBAN" pitchFamily="2" charset="0"/>
              </a:rPr>
              <a:t>   ={1,2,3,4}</a:t>
            </a:r>
            <a:endParaRPr lang="bn-BD" sz="3200" dirty="0" smtClean="0"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756</TotalTime>
  <Words>337</Words>
  <Application>Microsoft Office PowerPoint</Application>
  <PresentationFormat>On-screen Show (4:3)</PresentationFormat>
  <Paragraphs>67</Paragraphs>
  <Slides>18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MT Extra</vt:lpstr>
      <vt:lpstr>NikoshBAN</vt:lpstr>
      <vt:lpstr>Vrinda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196</cp:revision>
  <dcterms:created xsi:type="dcterms:W3CDTF">2006-08-16T00:00:00Z</dcterms:created>
  <dcterms:modified xsi:type="dcterms:W3CDTF">2019-09-17T13:28:02Z</dcterms:modified>
</cp:coreProperties>
</file>