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720" r:id="rId5"/>
    <p:sldMasterId id="2147483732" r:id="rId6"/>
  </p:sldMasterIdLst>
  <p:notesMasterIdLst>
    <p:notesMasterId r:id="rId25"/>
  </p:notesMasterIdLst>
  <p:sldIdLst>
    <p:sldId id="259" r:id="rId7"/>
    <p:sldId id="273" r:id="rId8"/>
    <p:sldId id="293" r:id="rId9"/>
    <p:sldId id="266" r:id="rId10"/>
    <p:sldId id="265" r:id="rId11"/>
    <p:sldId id="296" r:id="rId12"/>
    <p:sldId id="305" r:id="rId13"/>
    <p:sldId id="304" r:id="rId14"/>
    <p:sldId id="264" r:id="rId15"/>
    <p:sldId id="298" r:id="rId16"/>
    <p:sldId id="308" r:id="rId17"/>
    <p:sldId id="307" r:id="rId18"/>
    <p:sldId id="306" r:id="rId19"/>
    <p:sldId id="309" r:id="rId20"/>
    <p:sldId id="303" r:id="rId21"/>
    <p:sldId id="277" r:id="rId22"/>
    <p:sldId id="276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4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FE6387-713C-4981-A4D6-AEDCFAFC7400}" type="datetimeFigureOut">
              <a:rPr lang="en-US" smtClean="0"/>
              <a:t>19-Oct-19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9BD9D9-1E1B-4207-88AB-657883147C8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839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120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9BD9D9-1E1B-4207-88AB-657883147C8D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6505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9531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94687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106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591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7080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2022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7583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03704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219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906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09557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599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80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42371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1761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64276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38820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46023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4676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71349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16611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79965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58682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28922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23510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382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25823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4942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6694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058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70755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80448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8883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4194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40813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08311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483138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8161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13069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1093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307557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1654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4102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820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4169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4763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094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684173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570874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3852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5222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005815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4994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06397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529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19-Oct-19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166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117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6829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96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19-Oct-19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16450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7.jpeg"/><Relationship Id="rId7" Type="http://schemas.openxmlformats.org/officeDocument/2006/relationships/image" Target="../media/image10.jpeg"/><Relationship Id="rId12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jpg"/><Relationship Id="rId11" Type="http://schemas.openxmlformats.org/officeDocument/2006/relationships/image" Target="../media/image14.gif"/><Relationship Id="rId5" Type="http://schemas.microsoft.com/office/2007/relationships/hdphoto" Target="../media/hdphoto1.wdp"/><Relationship Id="rId10" Type="http://schemas.openxmlformats.org/officeDocument/2006/relationships/image" Target="../media/image13.jpg"/><Relationship Id="rId4" Type="http://schemas.openxmlformats.org/officeDocument/2006/relationships/image" Target="../media/image8.png"/><Relationship Id="rId9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2.jpg"/><Relationship Id="rId4" Type="http://schemas.openxmlformats.org/officeDocument/2006/relationships/image" Target="../media/image3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ame 12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0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Half Frame 13"/>
          <p:cNvSpPr/>
          <p:nvPr/>
        </p:nvSpPr>
        <p:spPr>
          <a:xfrm>
            <a:off x="127000" y="152400"/>
            <a:ext cx="1143000" cy="1371600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Half Frame 14"/>
          <p:cNvSpPr/>
          <p:nvPr/>
        </p:nvSpPr>
        <p:spPr>
          <a:xfrm rot="16200000">
            <a:off x="57678" y="5555730"/>
            <a:ext cx="1281659" cy="11430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Half Frame 15"/>
          <p:cNvSpPr/>
          <p:nvPr/>
        </p:nvSpPr>
        <p:spPr>
          <a:xfrm rot="5400000">
            <a:off x="7871293" y="218614"/>
            <a:ext cx="1219200" cy="1086787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Half Frame 16"/>
          <p:cNvSpPr/>
          <p:nvPr/>
        </p:nvSpPr>
        <p:spPr>
          <a:xfrm rot="10800000">
            <a:off x="7937500" y="5410215"/>
            <a:ext cx="1079500" cy="1295399"/>
          </a:xfrm>
          <a:prstGeom prst="half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Horizontal Scroll 17"/>
          <p:cNvSpPr/>
          <p:nvPr/>
        </p:nvSpPr>
        <p:spPr>
          <a:xfrm>
            <a:off x="1079500" y="381000"/>
            <a:ext cx="3937000" cy="1295400"/>
          </a:xfrm>
          <a:prstGeom prst="horizontalScroll">
            <a:avLst/>
          </a:prstGeom>
          <a:ln>
            <a:solidFill>
              <a:srgbClr val="FF0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bliqueTopRight"/>
              <a:lightRig rig="threePt" dir="t"/>
            </a:scene3d>
          </a:bodyPr>
          <a:lstStyle/>
          <a:p>
            <a:pPr algn="ctr"/>
            <a:r>
              <a:rPr lang="bn-BD" sz="8000" b="1" dirty="0" smtClean="0">
                <a:ln>
                  <a:solidFill>
                    <a:prstClr val="white"/>
                  </a:solidFill>
                </a:ln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b="1" dirty="0">
              <a:ln>
                <a:solidFill>
                  <a:prstClr val="white"/>
                </a:solidFill>
              </a:ln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Frame 18"/>
          <p:cNvSpPr/>
          <p:nvPr/>
        </p:nvSpPr>
        <p:spPr>
          <a:xfrm>
            <a:off x="1143000" y="1905000"/>
            <a:ext cx="3365500" cy="4419600"/>
          </a:xfrm>
          <a:prstGeom prst="frame">
            <a:avLst>
              <a:gd name="adj1" fmla="val 456"/>
            </a:avLst>
          </a:prstGeom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68400" y="1981200"/>
            <a:ext cx="3301995" cy="769441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শুভেচ্ছা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4381500" y="4089514"/>
            <a:ext cx="4572000" cy="261610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6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অনিমেষ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মন্ডল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endParaRPr lang="en-US" sz="36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36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আই,সি,টি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),            </a:t>
            </a:r>
            <a:r>
              <a:rPr lang="en-US" sz="2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দত্তগাতী</a:t>
            </a:r>
            <a:r>
              <a:rPr lang="en-US" sz="28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দামুখালী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মাধ্যমিক</a:t>
            </a:r>
            <a:r>
              <a:rPr lang="en-US" sz="28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36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,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অভয়নগর,যশোর</a:t>
            </a:r>
            <a:r>
              <a:rPr lang="en-US" sz="32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2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মোবা:০১৭২১৪৭৯০৬৭</a:t>
            </a: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2" name="Half Frame 21"/>
          <p:cNvSpPr/>
          <p:nvPr/>
        </p:nvSpPr>
        <p:spPr>
          <a:xfrm>
            <a:off x="88484" y="152400"/>
            <a:ext cx="1143000" cy="13716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3" name="Half Frame 22"/>
          <p:cNvSpPr/>
          <p:nvPr/>
        </p:nvSpPr>
        <p:spPr>
          <a:xfrm rot="5400000">
            <a:off x="7832778" y="218614"/>
            <a:ext cx="1219200" cy="1086787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24" name="Half Frame 23"/>
          <p:cNvSpPr/>
          <p:nvPr/>
        </p:nvSpPr>
        <p:spPr>
          <a:xfrm rot="10800000">
            <a:off x="7898984" y="5410215"/>
            <a:ext cx="1079500" cy="1295399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25" name="Picture 2" descr="C:\Users\USER\Desktop\DSC02445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1348" y="999507"/>
            <a:ext cx="2447636" cy="3068129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E:\BTT-jeshore\download\3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505" y="2711350"/>
            <a:ext cx="3238501" cy="3537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37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767840" y="1066800"/>
            <a:ext cx="3566160" cy="914406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dirty="0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prstClr val="black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400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3708" y="2805332"/>
            <a:ext cx="7315200" cy="3323987"/>
          </a:xfrm>
          <a:prstGeom prst="rect">
            <a:avLst/>
          </a:prstGeom>
          <a:gradFill rotWithShape="1">
            <a:gsLst>
              <a:gs pos="0">
                <a:srgbClr val="A98D63">
                  <a:tint val="50000"/>
                  <a:satMod val="300000"/>
                </a:srgbClr>
              </a:gs>
              <a:gs pos="35000">
                <a:srgbClr val="A98D63">
                  <a:tint val="37000"/>
                  <a:satMod val="300000"/>
                </a:srgbClr>
              </a:gs>
              <a:gs pos="100000">
                <a:srgbClr val="A98D63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C00000"/>
            </a:solidFill>
            <a:prstDash val="solid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সপ্তম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বিশ্বপরিচয়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অধ্যায়: চতুর্থ।</a:t>
            </a:r>
            <a:endParaRPr lang="en-US" sz="32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kern="0" dirty="0" err="1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ের বিষয়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বাংলাদেশের অর্থনীতি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 smtClean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৫০মিনিট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 smtClean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defRPr/>
            </a:pP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১/</a:t>
            </a:r>
            <a:r>
              <a:rPr lang="en-US" sz="3200" kern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10</a:t>
            </a:r>
            <a:r>
              <a:rPr lang="bn-BD" sz="3200" kern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/২০১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9</a:t>
            </a:r>
            <a:r>
              <a:rPr lang="bn-BD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ইং</a:t>
            </a:r>
            <a:r>
              <a:rPr lang="en-US" sz="3200" kern="0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kern="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  <a:p>
            <a:pPr>
              <a:defRPr/>
            </a:pPr>
            <a:endParaRPr lang="en-US" kern="0" dirty="0">
              <a:solidFill>
                <a:sysClr val="windowText" lastClr="0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9"/>
          <a:stretch/>
        </p:blipFill>
        <p:spPr>
          <a:xfrm>
            <a:off x="5943600" y="269702"/>
            <a:ext cx="1775172" cy="2277743"/>
          </a:xfrm>
          <a:prstGeom prst="roundRect">
            <a:avLst>
              <a:gd name="adj" fmla="val 16667"/>
            </a:avLst>
          </a:prstGeom>
          <a:ln>
            <a:solidFill>
              <a:srgbClr val="FF0000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492575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23" name="Picture 22" descr="C:\Documents and Settings\Delower\Desktop\Model Content Seven 3\map2.jpg"/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15" b="96528" l="809" r="985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02080"/>
            <a:ext cx="8077200" cy="627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C:\Documents and Settings\Delower\Desktop\Model Content Seven 3\map2.jpg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15" b="96528" l="809" r="9856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302080"/>
            <a:ext cx="8077200" cy="6270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1839724" y="897256"/>
            <a:ext cx="5513574" cy="5063486"/>
            <a:chOff x="1839724" y="897256"/>
            <a:chExt cx="5513574" cy="5063486"/>
          </a:xfrm>
        </p:grpSpPr>
        <p:sp>
          <p:nvSpPr>
            <p:cNvPr id="26" name="Block Arc 25"/>
            <p:cNvSpPr/>
            <p:nvPr/>
          </p:nvSpPr>
          <p:spPr>
            <a:xfrm>
              <a:off x="1839724" y="897256"/>
              <a:ext cx="5513574" cy="5063486"/>
            </a:xfrm>
            <a:prstGeom prst="blockArc">
              <a:avLst>
                <a:gd name="adj1" fmla="val 10800000"/>
                <a:gd name="adj2" fmla="val 16200000"/>
                <a:gd name="adj3" fmla="val 4642"/>
              </a:avLst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27" name="Block Arc 26"/>
            <p:cNvSpPr/>
            <p:nvPr/>
          </p:nvSpPr>
          <p:spPr>
            <a:xfrm>
              <a:off x="1839724" y="897256"/>
              <a:ext cx="5513574" cy="5063486"/>
            </a:xfrm>
            <a:prstGeom prst="blockArc">
              <a:avLst>
                <a:gd name="adj1" fmla="val 5400000"/>
                <a:gd name="adj2" fmla="val 10800000"/>
                <a:gd name="adj3" fmla="val 4642"/>
              </a:avLst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28" name="Block Arc 27"/>
            <p:cNvSpPr/>
            <p:nvPr/>
          </p:nvSpPr>
          <p:spPr>
            <a:xfrm>
              <a:off x="1839724" y="897256"/>
              <a:ext cx="5513574" cy="5063486"/>
            </a:xfrm>
            <a:prstGeom prst="blockArc">
              <a:avLst>
                <a:gd name="adj1" fmla="val 0"/>
                <a:gd name="adj2" fmla="val 5400000"/>
                <a:gd name="adj3" fmla="val 4642"/>
              </a:avLst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  <p:sp>
          <p:nvSpPr>
            <p:cNvPr id="29" name="Block Arc 28"/>
            <p:cNvSpPr/>
            <p:nvPr/>
          </p:nvSpPr>
          <p:spPr>
            <a:xfrm>
              <a:off x="1839724" y="897256"/>
              <a:ext cx="5513574" cy="5063486"/>
            </a:xfrm>
            <a:prstGeom prst="blockArc">
              <a:avLst>
                <a:gd name="adj1" fmla="val 16200000"/>
                <a:gd name="adj2" fmla="val 0"/>
                <a:gd name="adj3" fmla="val 4642"/>
              </a:avLst>
            </a:prstGeom>
          </p:spPr>
          <p:style>
            <a:lnRef idx="3">
              <a:schemeClr val="lt1"/>
            </a:lnRef>
            <a:fillRef idx="1">
              <a:schemeClr val="accent6"/>
            </a:fillRef>
            <a:effectRef idx="1">
              <a:schemeClr val="accent6"/>
            </a:effectRef>
            <a:fontRef idx="minor">
              <a:schemeClr val="lt1"/>
            </a:fontRef>
          </p:style>
        </p:sp>
      </p:grpSp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8050" y="228600"/>
            <a:ext cx="2533650" cy="1984397"/>
          </a:xfrm>
          <a:prstGeom prst="roundRect">
            <a:avLst>
              <a:gd name="adj" fmla="val 19154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24600" y="2362200"/>
            <a:ext cx="2533650" cy="2133595"/>
          </a:xfrm>
          <a:prstGeom prst="roundRect">
            <a:avLst>
              <a:gd name="adj" fmla="val 19154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2362201"/>
            <a:ext cx="2714095" cy="2133594"/>
          </a:xfrm>
          <a:prstGeom prst="roundRect">
            <a:avLst>
              <a:gd name="adj" fmla="val 19154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48050" y="4610100"/>
            <a:ext cx="2533650" cy="1981200"/>
          </a:xfrm>
          <a:prstGeom prst="roundRect">
            <a:avLst>
              <a:gd name="adj" fmla="val 19154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9950" y="2478880"/>
            <a:ext cx="2533650" cy="1900237"/>
          </a:xfrm>
          <a:prstGeom prst="roundRect">
            <a:avLst>
              <a:gd name="adj" fmla="val 48914"/>
            </a:avLst>
          </a:prstGeom>
          <a:solidFill>
            <a:srgbClr val="FFFFFF">
              <a:shade val="85000"/>
            </a:srgbClr>
          </a:solidFill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pic>
        <p:nvPicPr>
          <p:cNvPr id="35" name="Picture 3" descr="C:\Documents and Settings\Delower\Desktop\Model Content Seven 3\114.gif"/>
          <p:cNvPicPr>
            <a:picLocks noChangeAspect="1" noChangeArrowheads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1949" y="2705757"/>
            <a:ext cx="1085852" cy="149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09950" y="2425885"/>
            <a:ext cx="2533650" cy="1953232"/>
          </a:xfrm>
          <a:prstGeom prst="roundRect">
            <a:avLst>
              <a:gd name="adj" fmla="val 48914"/>
            </a:avLst>
          </a:prstGeom>
          <a:solidFill>
            <a:srgbClr val="FFFFFF">
              <a:shade val="85000"/>
            </a:srgb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/>
        </p:spPr>
      </p:pic>
      <p:sp>
        <p:nvSpPr>
          <p:cNvPr id="37" name="TextBox 36"/>
          <p:cNvSpPr txBox="1"/>
          <p:nvPr/>
        </p:nvSpPr>
        <p:spPr>
          <a:xfrm>
            <a:off x="3609816" y="2971800"/>
            <a:ext cx="2133918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bn-BD" sz="60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অর্থনীতি</a:t>
            </a:r>
            <a:endParaRPr lang="en-US" sz="6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86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53" presetClass="entr" presetSubtype="16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95600" y="2521803"/>
            <a:ext cx="3429000" cy="83099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spc="-150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spc="-150" dirty="0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spc="-150" dirty="0" err="1" smtClean="0"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endParaRPr lang="en-US" sz="4800" b="1" spc="-150" dirty="0"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Horizontal Scroll 7"/>
          <p:cNvSpPr/>
          <p:nvPr/>
        </p:nvSpPr>
        <p:spPr>
          <a:xfrm>
            <a:off x="2514600" y="4054733"/>
            <a:ext cx="4572000" cy="1279267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4864" lvl="0" algn="ctr">
              <a:spcBef>
                <a:spcPct val="0"/>
              </a:spcBef>
              <a:defRPr/>
            </a:pPr>
            <a:r>
              <a:rPr lang="bn-BD" sz="4800" b="1" spc="50" dirty="0">
                <a:ln w="11430">
                  <a:noFill/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অর্থনীতি</a:t>
            </a:r>
            <a:endParaRPr lang="en-US" sz="3200" b="1" spc="50" dirty="0">
              <a:ln w="11430">
                <a:noFill/>
              </a:ln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4419600" y="3352800"/>
            <a:ext cx="381000" cy="838200"/>
          </a:xfrm>
          <a:prstGeom prst="down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90800" y="723900"/>
            <a:ext cx="3810000" cy="1333500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 ঘোষনা</a:t>
            </a:r>
            <a:endParaRPr lang="en-US" sz="4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800" y="2738496"/>
            <a:ext cx="8382000" cy="26161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শিক্ষার্থীরা---</a:t>
            </a:r>
          </a:p>
          <a:p>
            <a:pPr marL="280988" lvl="0" indent="-280988"/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কার্যক্রম কী তা বর্ণনা করতে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অর্থনৈতিক কার্যক্রমের শ্রেণিকরণ করতে পারবে।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bn-BD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en-US" sz="32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অর্থনীতিতে অনানুষ্ঠানিক অর্থনৈতিক কার্যক্রমের </a:t>
            </a:r>
            <a:r>
              <a:rPr lang="en-US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ভূমিকা </a:t>
            </a:r>
            <a:r>
              <a:rPr lang="bn-BD" sz="32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ব্যাখ্যা করতে পারবে।</a:t>
            </a:r>
            <a:r>
              <a:rPr lang="bn-BD" sz="3200" b="1" dirty="0">
                <a:solidFill>
                  <a:schemeClr val="tx1"/>
                </a:solidFill>
                <a:latin typeface="Bangla"/>
                <a:cs typeface="Bangla"/>
              </a:rPr>
              <a:t> </a:t>
            </a:r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Cloud Callout 7"/>
          <p:cNvSpPr/>
          <p:nvPr/>
        </p:nvSpPr>
        <p:spPr>
          <a:xfrm>
            <a:off x="2209800" y="723900"/>
            <a:ext cx="4191000" cy="1257300"/>
          </a:xfrm>
          <a:prstGeom prst="cloudCallou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6000" b="1" spc="-150" dirty="0" err="1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13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089993" y="1625928"/>
            <a:ext cx="2755214" cy="1993572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188386" y="1625928"/>
            <a:ext cx="2755214" cy="1993572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92786" y="1625928"/>
            <a:ext cx="2755214" cy="199357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1355272" y="464403"/>
            <a:ext cx="6264728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কার্যক্রম</a:t>
            </a:r>
            <a:endParaRPr lang="en-US" sz="4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9472" y="4724400"/>
            <a:ext cx="7788728" cy="132343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মূল্য রয়েছে এমন যে-কোন কাজ, সেবা ও বিনিময়কে অর্থনৈতিক কার্যক্রম বলে।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660776" y="3295650"/>
            <a:ext cx="1936748" cy="739448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607257"/>
              </a:avLst>
            </a:prstTxWarp>
            <a:spAutoFit/>
          </a:bodyPr>
          <a:lstStyle/>
          <a:p>
            <a:pPr lvl="0" algn="ctr"/>
            <a:r>
              <a:rPr lang="as-IN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অর্থনৈতিক </a:t>
            </a:r>
            <a:r>
              <a:rPr lang="bn-BD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সেবা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82969" y="3276600"/>
            <a:ext cx="1936748" cy="739448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417752"/>
              </a:avLst>
            </a:prstTxWarp>
            <a:spAutoFit/>
          </a:bodyPr>
          <a:lstStyle/>
          <a:p>
            <a:pPr lvl="0" algn="ctr"/>
            <a:r>
              <a:rPr lang="as-IN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অর্থনৈতিক </a:t>
            </a:r>
            <a:r>
              <a:rPr lang="bn-BD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553200" y="3295650"/>
            <a:ext cx="1936748" cy="739448"/>
          </a:xfrm>
          <a:prstGeom prst="rect">
            <a:avLst/>
          </a:prstGeom>
        </p:spPr>
        <p:txBody>
          <a:bodyPr wrap="none">
            <a:prstTxWarp prst="textArchDown">
              <a:avLst>
                <a:gd name="adj" fmla="val 184297"/>
              </a:avLst>
            </a:prstTxWarp>
            <a:spAutoFit/>
          </a:bodyPr>
          <a:lstStyle/>
          <a:p>
            <a:pPr lvl="0" algn="ctr"/>
            <a:r>
              <a:rPr lang="as-IN" sz="2800" dirty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অর্থনৈতিক </a:t>
            </a:r>
            <a:r>
              <a:rPr lang="bn-BD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বিনিময়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63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  <p:bldP spid="12" grpId="0"/>
      <p:bldP spid="13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10200" y="4747450"/>
            <a:ext cx="2735826" cy="9675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আনুষ্ঠানিক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819400" y="2156650"/>
            <a:ext cx="3352800" cy="94151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অর্থনৈতিক কার্যক্রম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3051" y="4726875"/>
            <a:ext cx="2743200" cy="96755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3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অনানুষ্ঠানিক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2202426" y="3098168"/>
            <a:ext cx="4606413" cy="1573082"/>
            <a:chOff x="2202426" y="2313118"/>
            <a:chExt cx="4606413" cy="1573082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4495800" y="2313118"/>
              <a:ext cx="0" cy="807015"/>
            </a:xfrm>
            <a:prstGeom prst="line">
              <a:avLst/>
            </a:prstGeom>
            <a:ln w="57150"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2202426" y="3120133"/>
              <a:ext cx="4606413" cy="0"/>
            </a:xfrm>
            <a:prstGeom prst="line">
              <a:avLst/>
            </a:prstGeom>
            <a:ln w="57150"/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2224651" y="3147882"/>
              <a:ext cx="0" cy="73831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>
              <a:off x="6783439" y="3147882"/>
              <a:ext cx="0" cy="738318"/>
            </a:xfrm>
            <a:prstGeom prst="straightConnector1">
              <a:avLst/>
            </a:prstGeom>
            <a:ln w="57150">
              <a:tailEnd type="arrow"/>
            </a:ln>
          </p:spPr>
          <p:style>
            <a:lnRef idx="2">
              <a:schemeClr val="accent6"/>
            </a:lnRef>
            <a:fillRef idx="0">
              <a:schemeClr val="accent6"/>
            </a:fillRef>
            <a:effectRef idx="1">
              <a:schemeClr val="accent6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1034142" y="762000"/>
            <a:ext cx="7195458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 w="1905">
                  <a:noFill/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800" b="1" dirty="0" smtClean="0">
                <a:ln w="1905">
                  <a:noFill/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905">
                  <a:noFill/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কার্যক্র</a:t>
            </a:r>
            <a:r>
              <a:rPr lang="bn-BD" sz="4800" b="1" dirty="0" smtClean="0">
                <a:ln w="1905">
                  <a:noFill/>
                </a:ln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মের শ্রেণি বিভাগ</a:t>
            </a:r>
            <a:endParaRPr lang="en-US" sz="4800" b="1" dirty="0">
              <a:ln w="1905">
                <a:noFill/>
              </a:ln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8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26672" y="464403"/>
            <a:ext cx="6721928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অনানুষ্ঠানিক </a:t>
            </a:r>
            <a:r>
              <a:rPr lang="en-US" sz="48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অর্থনৈতিক</a:t>
            </a:r>
            <a:r>
              <a:rPr lang="en-US" sz="4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কার্যক্রম</a:t>
            </a:r>
            <a:endParaRPr lang="en-US" sz="4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472" y="4637782"/>
            <a:ext cx="8588828" cy="1077218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যে-সব কাজের জন্য মজুরি নির্ধারিত নেই, করের আওতায় আনাও কঠিন এবং যে-সব অর্থনৈতিক কার্যক্রম সরকার কর্তৃক নিয়ন্ত্রিত নয়</a:t>
            </a:r>
            <a:endParaRPr lang="en-US" sz="3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3972580"/>
            <a:ext cx="7889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হকার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86" y="1712019"/>
            <a:ext cx="2640823" cy="2181085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15" r="14801"/>
          <a:stretch/>
        </p:blipFill>
        <p:spPr>
          <a:xfrm>
            <a:off x="3117506" y="1712018"/>
            <a:ext cx="2743594" cy="2181085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16" r="3854"/>
          <a:stretch/>
        </p:blipFill>
        <p:spPr>
          <a:xfrm>
            <a:off x="6056648" y="1726532"/>
            <a:ext cx="2781300" cy="2163953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3912864" y="3972580"/>
            <a:ext cx="11528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দিনমজুর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61054" y="3972580"/>
            <a:ext cx="13724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bn-BD" sz="2800" dirty="0" smtClean="0">
                <a:ln w="18415" cmpd="sng">
                  <a:solidFill>
                    <a:schemeClr val="tx1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দোকানদার</a:t>
            </a:r>
            <a:endParaRPr lang="en-US" sz="2800" dirty="0">
              <a:ln w="18415" cmpd="sng">
                <a:solidFill>
                  <a:schemeClr val="tx1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1587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/>
      <p:bldP spid="1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Rectangular Callout 9"/>
          <p:cNvSpPr/>
          <p:nvPr/>
        </p:nvSpPr>
        <p:spPr>
          <a:xfrm>
            <a:off x="3429000" y="1150285"/>
            <a:ext cx="2796489" cy="830915"/>
          </a:xfrm>
          <a:prstGeom prst="wedgeRectCallout">
            <a:avLst>
              <a:gd name="adj1" fmla="val -16126"/>
              <a:gd name="adj2" fmla="val 4867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b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2" descr="E:\BTT-jeshore\download\4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609600"/>
            <a:ext cx="2019300" cy="2019300"/>
          </a:xfrm>
          <a:prstGeom prst="roundRect">
            <a:avLst>
              <a:gd name="adj" fmla="val 16667"/>
            </a:avLst>
          </a:prstGeom>
          <a:ln>
            <a:solidFill>
              <a:schemeClr val="tx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876300" y="3352800"/>
            <a:ext cx="7429500" cy="1333499"/>
          </a:xfrm>
          <a:prstGeom prst="round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6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তোমার এলাকার ৫টি অনানুষ্ঠানিক অর্থনৈতিক কার্যক্রমের নাম লিখ।</a:t>
            </a:r>
            <a:endParaRPr lang="bn-BD" sz="3600" b="1" dirty="0"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389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44548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>
                  <a:solidFill>
                    <a:schemeClr val="tx1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কামার</a:t>
            </a:r>
            <a:endParaRPr lang="en-US" sz="3600" dirty="0">
              <a:ln>
                <a:solidFill>
                  <a:schemeClr val="tx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64337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n>
                  <a:solidFill>
                    <a:schemeClr val="tx1"/>
                  </a:solidFill>
                </a:ln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কুমোর</a:t>
            </a:r>
            <a:endParaRPr lang="en-US" sz="3600" dirty="0">
              <a:ln>
                <a:solidFill>
                  <a:schemeClr val="tx1"/>
                </a:solidFill>
              </a:ln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8" r="11908"/>
          <a:stretch/>
        </p:blipFill>
        <p:spPr>
          <a:xfrm>
            <a:off x="212270" y="2260544"/>
            <a:ext cx="2671081" cy="1953856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0956" y="2260543"/>
            <a:ext cx="2689063" cy="2027961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24" name="TextBox 23"/>
          <p:cNvSpPr txBox="1"/>
          <p:nvPr/>
        </p:nvSpPr>
        <p:spPr>
          <a:xfrm>
            <a:off x="609600" y="693003"/>
            <a:ext cx="796562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গ্রামাঞ্চলের অনানুষ্ঠানিক অর্থনৈতিক কাজ</a:t>
            </a:r>
            <a:endParaRPr lang="en-US" sz="4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260544"/>
            <a:ext cx="2703507" cy="1996764"/>
          </a:xfrm>
          <a:prstGeom prst="rect">
            <a:avLst/>
          </a:prstGeom>
          <a:ln w="19050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3581400" y="4495800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n>
                  <a:solidFill>
                    <a:schemeClr val="tx1"/>
                  </a:solidFill>
                </a:ln>
                <a:latin typeface="NikoshBAN" pitchFamily="2" charset="0"/>
                <a:cs typeface="NikoshBAN" pitchFamily="2" charset="0"/>
              </a:rPr>
              <a:t>কাজ</a:t>
            </a:r>
            <a:endParaRPr lang="en-US" sz="3600" dirty="0">
              <a:ln>
                <a:solidFill>
                  <a:schemeClr val="tx1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073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1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429000"/>
            <a:ext cx="3591782" cy="26418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381" y="1943824"/>
            <a:ext cx="3407019" cy="25519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Box 8"/>
          <p:cNvSpPr txBox="1"/>
          <p:nvPr/>
        </p:nvSpPr>
        <p:spPr>
          <a:xfrm>
            <a:off x="353913" y="4800600"/>
            <a:ext cx="3967505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4800" b="1" spc="50" dirty="0" smtClean="0">
                <a:ln w="11430">
                  <a:solidFill>
                    <a:schemeClr val="tx1"/>
                  </a:solidFill>
                </a:ln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গ্রাম্য ছোটখাটো দোকান বা ব্যবসা</a:t>
            </a:r>
            <a:endParaRPr lang="en-US" sz="4800" b="1" spc="50" dirty="0">
              <a:ln w="11430">
                <a:solidFill>
                  <a:schemeClr val="tx1"/>
                </a:solidFill>
              </a:ln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33400" y="693003"/>
            <a:ext cx="8001000" cy="83099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গ্রামাঞ্চলের অনানুষ্ঠানিক অর্থনৈতিক কাজ</a:t>
            </a:r>
            <a:endParaRPr lang="en-US" sz="4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303010"/>
            <a:ext cx="3581400" cy="27230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8" r="26774"/>
          <a:stretch/>
        </p:blipFill>
        <p:spPr>
          <a:xfrm>
            <a:off x="5029200" y="2303010"/>
            <a:ext cx="3381996" cy="27230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9" name="TextBox 8"/>
          <p:cNvSpPr txBox="1"/>
          <p:nvPr/>
        </p:nvSpPr>
        <p:spPr>
          <a:xfrm>
            <a:off x="838200" y="5168325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ছোটখাটো দোকান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23695" y="5168325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ফুটপাতের ব্যবসা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3400" y="609600"/>
            <a:ext cx="8015850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শহরাঞ্চলের অনানুষ্ঠানিক অর্থনৈতিক কাজ</a:t>
            </a:r>
            <a:endParaRPr lang="en-US" sz="4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6" t="8234"/>
          <a:stretch/>
        </p:blipFill>
        <p:spPr>
          <a:xfrm>
            <a:off x="6179554" y="2286000"/>
            <a:ext cx="2735846" cy="22098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419" y="2362200"/>
            <a:ext cx="2666381" cy="21705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1028700" y="953869"/>
            <a:ext cx="708660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শহরাঞ্চলের </a:t>
            </a:r>
            <a:r>
              <a:rPr lang="bn-BD" sz="3600" b="1" dirty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অনানুষ্ঠানিক অর্থনৈতিক </a:t>
            </a:r>
            <a:r>
              <a:rPr lang="bn-BD" sz="3600" b="1" dirty="0" smtClean="0">
                <a:ln w="12700">
                  <a:solidFill>
                    <a:schemeClr val="tx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3600" b="1" dirty="0">
              <a:ln w="12700">
                <a:solidFill>
                  <a:schemeClr val="tx1"/>
                </a:solidFill>
                <a:prstDash val="solid"/>
              </a:ln>
              <a:solidFill>
                <a:schemeClr val="tx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7" b="3441"/>
          <a:stretch/>
        </p:blipFill>
        <p:spPr>
          <a:xfrm>
            <a:off x="3276600" y="2362200"/>
            <a:ext cx="2590800" cy="217055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3352800" y="4800600"/>
            <a:ext cx="2514600" cy="646331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0" i="0" u="none" strike="noStrike" kern="0" cap="none" spc="0" normalizeH="0" baseline="0" noProof="0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ঠেলাগাড়ি চালক</a:t>
            </a:r>
            <a:endParaRPr kumimoji="0" lang="en-US" sz="3600" b="0" i="0" u="none" strike="noStrike" kern="0" cap="none" spc="0" normalizeH="0" baseline="0" noProof="0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" y="4800600"/>
            <a:ext cx="2057400" cy="646331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0" i="0" u="none" strike="noStrike" kern="0" cap="none" spc="0" normalizeH="0" baseline="0" noProof="0" dirty="0" smtClean="0">
                <a:ln w="1905"/>
                <a:solidFill>
                  <a:sysClr val="windowText" lastClr="0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রিক্সা চালক</a:t>
            </a:r>
            <a:endParaRPr kumimoji="0" lang="en-US" sz="3600" b="0" i="0" u="none" strike="noStrike" kern="0" cap="none" spc="0" normalizeH="0" baseline="0" noProof="0" dirty="0">
              <a:ln w="1905"/>
              <a:solidFill>
                <a:sysClr val="windowText" lastClr="0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200" y="4781490"/>
            <a:ext cx="1905000" cy="646331"/>
          </a:xfrm>
          <a:prstGeom prst="rect">
            <a:avLst/>
          </a:prstGeom>
          <a:solidFill>
            <a:srgbClr val="9BBB59">
              <a:lumMod val="60000"/>
              <a:lumOff val="40000"/>
            </a:srgbClr>
          </a:solidFill>
          <a:ln w="9525" cap="flat" cmpd="sng" algn="ctr">
            <a:solidFill>
              <a:sysClr val="windowText" lastClr="000000"/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36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NikoshBAN" panose="02000000000000000000" pitchFamily="2" charset="0"/>
                <a:ea typeface="+mn-ea"/>
                <a:cs typeface="NikoshBAN" panose="02000000000000000000" pitchFamily="2" charset="0"/>
              </a:rPr>
              <a:t>ফেরিওয়ালা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NikoshBAN" panose="02000000000000000000" pitchFamily="2" charset="0"/>
              <a:ea typeface="+mn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998" y="2088807"/>
            <a:ext cx="3375802" cy="263559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1219200" y="4837596"/>
            <a:ext cx="24614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মিস্ত্রির কাজ</a:t>
            </a:r>
            <a:endParaRPr lang="en-US" sz="3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257800" y="5616714"/>
            <a:ext cx="2754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বাসাবাড়ির কাজ</a:t>
            </a:r>
            <a:endParaRPr lang="en-US" sz="40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79" t="8646"/>
          <a:stretch/>
        </p:blipFill>
        <p:spPr>
          <a:xfrm>
            <a:off x="5105400" y="2971800"/>
            <a:ext cx="3220983" cy="25489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660078" y="712903"/>
            <a:ext cx="7874322" cy="83099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শহরাঞ্চলের অনানুষ্ঠানিক অর্থনৈতিক কাজ</a:t>
            </a:r>
            <a:endParaRPr lang="en-US" sz="4800" b="1" dirty="0">
              <a:ln w="1905"/>
              <a:solidFill>
                <a:schemeClr val="tx1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05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389"/>
            </a:avLst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762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5400000">
            <a:off x="7772400" y="762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6200000">
            <a:off x="76200" y="5486400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10800000">
            <a:off x="7772400" y="5486399"/>
            <a:ext cx="1295400" cy="1295400"/>
          </a:xfrm>
          <a:prstGeom prst="halfFram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ular Callout 6"/>
          <p:cNvSpPr/>
          <p:nvPr/>
        </p:nvSpPr>
        <p:spPr>
          <a:xfrm>
            <a:off x="3505200" y="1378885"/>
            <a:ext cx="3657600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solidFill>
              <a:schemeClr val="bg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600" b="1" spc="50" dirty="0" err="1" smtClean="0">
                <a:ln w="11430"/>
                <a:solidFill>
                  <a:srgbClr val="A5C249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600" b="1" spc="50" dirty="0" smtClean="0">
                <a:ln w="11430"/>
                <a:solidFill>
                  <a:srgbClr val="A5C249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50" dirty="0" err="1" smtClean="0">
                <a:ln w="11430"/>
                <a:solidFill>
                  <a:srgbClr val="A5C249">
                    <a:lumMod val="75000"/>
                  </a:srgb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spc="50" dirty="0">
              <a:ln w="11430"/>
              <a:solidFill>
                <a:srgbClr val="A5C249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2" descr="E:\BTT-jeshore\download\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000" y="762000"/>
            <a:ext cx="2235200" cy="1676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09600" y="3124200"/>
            <a:ext cx="8001000" cy="14465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‘বাংলাদেশের অর্থনীতিতে অনানুষ্ঠানিক কাজের অবদানই সর্বাধিক।’  ব্যাখ্যা কর।</a:t>
            </a:r>
          </a:p>
        </p:txBody>
      </p:sp>
    </p:spTree>
    <p:extLst>
      <p:ext uri="{BB962C8B-B14F-4D97-AF65-F5344CB8AC3E}">
        <p14:creationId xmlns:p14="http://schemas.microsoft.com/office/powerpoint/2010/main" val="1025166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9058" y="676870"/>
            <a:ext cx="2658342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ctr"/>
            <a:r>
              <a:rPr lang="en-US" sz="5400" b="1" spc="-150" dirty="0" err="1">
                <a:ln>
                  <a:solidFill>
                    <a:srgbClr val="C00000"/>
                  </a:solidFill>
                </a:ln>
                <a:solidFill>
                  <a:prstClr val="black"/>
                </a:solidFill>
                <a:effectLst>
                  <a:glow rad="101600">
                    <a:srgbClr val="9BBB59">
                      <a:satMod val="175000"/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spc="-150" dirty="0">
              <a:ln>
                <a:solidFill>
                  <a:srgbClr val="C00000"/>
                </a:solidFill>
              </a:ln>
              <a:solidFill>
                <a:prstClr val="black"/>
              </a:solidFill>
              <a:effectLst>
                <a:glow rad="101600">
                  <a:srgbClr val="9BBB59">
                    <a:satMod val="175000"/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04800" y="1676400"/>
            <a:ext cx="7086600" cy="854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600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অনানুষ্ঠানিক </a:t>
            </a:r>
            <a:r>
              <a:rPr lang="bn-BD" sz="3600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 বলতে কী বুঝ?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4800" y="2683006"/>
            <a:ext cx="845116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যেকোনো </a:t>
            </a:r>
            <a:r>
              <a:rPr lang="bn-BD" sz="3600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দেশের অর্থনৈতিক কর্মকান্ডকে কয় ভাগে ভাগ করা যায় এবং সেগুলো কি কি?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04800" y="3801070"/>
            <a:ext cx="8610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bn-BD" sz="3600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গ্রামাঞ্চলের </a:t>
            </a:r>
            <a:r>
              <a:rPr lang="bn-BD" sz="3600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 অনানুষ্ঠানিক অর্থনৈতিক কাজ কোনটি?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4800" y="4743271"/>
            <a:ext cx="8458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শহরাঞ্চলের </a:t>
            </a:r>
            <a:r>
              <a:rPr lang="bn-BD" sz="3600" dirty="0">
                <a:solidFill>
                  <a:srgbClr val="0B120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যে-কোনো তিনটি অনানুষ্ঠানিক অর্থনৈতিক কাজের নাম বল।</a:t>
            </a:r>
          </a:p>
        </p:txBody>
      </p:sp>
    </p:spTree>
    <p:extLst>
      <p:ext uri="{BB962C8B-B14F-4D97-AF65-F5344CB8AC3E}">
        <p14:creationId xmlns:p14="http://schemas.microsoft.com/office/powerpoint/2010/main" val="370922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38600" y="1295400"/>
            <a:ext cx="2858989" cy="9233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dirty="0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prstClr val="black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5400" dirty="0">
              <a:solidFill>
                <a:prstClr val="black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8600" y="3629561"/>
            <a:ext cx="8686800" cy="19389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bn-BD" altLang="en-US" sz="4000" b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ea typeface="Calibri" pitchFamily="34" charset="0"/>
                <a:cs typeface="NikoshBAN" pitchFamily="2" charset="0"/>
              </a:rPr>
              <a:t>তোমার এলাকার যে-কোনো একটি অর্থনৈতিক কাজ চিহ্নিত করে তা জাতীয় অর্থনীতিতে কীভাবে অবদান রাখছে? ব্যাখ্যা কর।</a:t>
            </a:r>
            <a:endParaRPr lang="en-US" altLang="en-US" sz="11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914400"/>
            <a:ext cx="3048000" cy="20049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3612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9144000" cy="6858000"/>
          </a:xfrm>
          <a:prstGeom prst="frame">
            <a:avLst>
              <a:gd name="adj1" fmla="val 1793"/>
            </a:avLst>
          </a:prstGeom>
          <a:solidFill>
            <a:schemeClr val="bg1">
              <a:lumMod val="85000"/>
            </a:schemeClr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>
            <a:off x="152400" y="1524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6200000">
            <a:off x="190500" y="55245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848600" y="54864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Half Frame 5"/>
          <p:cNvSpPr/>
          <p:nvPr/>
        </p:nvSpPr>
        <p:spPr>
          <a:xfrm rot="5400000">
            <a:off x="7810500" y="114300"/>
            <a:ext cx="1143000" cy="1219200"/>
          </a:xfrm>
          <a:prstGeom prst="halfFrame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780871"/>
            <a:ext cx="5791200" cy="1200329"/>
          </a:xfrm>
          <a:prstGeom prst="rect">
            <a:avLst/>
          </a:prstGeom>
          <a:ln>
            <a:solidFill>
              <a:srgbClr val="FF000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সকলকে</a:t>
            </a:r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2514600"/>
            <a:ext cx="5943600" cy="3429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62308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</TotalTime>
  <Words>296</Words>
  <Application>Microsoft Office PowerPoint</Application>
  <PresentationFormat>On-screen Show (4:3)</PresentationFormat>
  <Paragraphs>68</Paragraphs>
  <Slides>18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Office Theme</vt:lpstr>
      <vt:lpstr>Flow</vt:lpstr>
      <vt:lpstr>1_Flow</vt:lpstr>
      <vt:lpstr>2_Flow</vt:lpstr>
      <vt:lpstr>5_Flow</vt:lpstr>
      <vt:lpstr>6_Flow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Windows User</cp:lastModifiedBy>
  <cp:revision>162</cp:revision>
  <dcterms:created xsi:type="dcterms:W3CDTF">2006-08-16T00:00:00Z</dcterms:created>
  <dcterms:modified xsi:type="dcterms:W3CDTF">2019-10-19T15:49:29Z</dcterms:modified>
</cp:coreProperties>
</file>