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19"/>
  </p:notesMasterIdLst>
  <p:sldIdLst>
    <p:sldId id="275" r:id="rId2"/>
    <p:sldId id="269" r:id="rId3"/>
    <p:sldId id="258" r:id="rId4"/>
    <p:sldId id="293" r:id="rId5"/>
    <p:sldId id="261" r:id="rId6"/>
    <p:sldId id="259" r:id="rId7"/>
    <p:sldId id="263" r:id="rId8"/>
    <p:sldId id="262" r:id="rId9"/>
    <p:sldId id="294" r:id="rId10"/>
    <p:sldId id="295" r:id="rId11"/>
    <p:sldId id="282" r:id="rId12"/>
    <p:sldId id="285" r:id="rId13"/>
    <p:sldId id="268" r:id="rId14"/>
    <p:sldId id="288" r:id="rId15"/>
    <p:sldId id="289" r:id="rId16"/>
    <p:sldId id="290" r:id="rId17"/>
    <p:sldId id="287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E17B028A-4D05-43CD-A811-75302B9BF854}">
          <p14:sldIdLst>
            <p14:sldId id="275"/>
            <p14:sldId id="269"/>
            <p14:sldId id="258"/>
            <p14:sldId id="293"/>
            <p14:sldId id="261"/>
            <p14:sldId id="259"/>
            <p14:sldId id="263"/>
            <p14:sldId id="262"/>
            <p14:sldId id="294"/>
            <p14:sldId id="295"/>
            <p14:sldId id="282"/>
            <p14:sldId id="285"/>
            <p14:sldId id="268"/>
          </p14:sldIdLst>
        </p14:section>
        <p14:section name="Untitled Section" id="{245A8454-EDA3-4AA6-B555-13DB8FA082A5}">
          <p14:sldIdLst>
            <p14:sldId id="288"/>
            <p14:sldId id="289"/>
            <p14:sldId id="290"/>
            <p14:sldId id="28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adaqul" initials="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71" autoAdjust="0"/>
  </p:normalViewPr>
  <p:slideViewPr>
    <p:cSldViewPr>
      <p:cViewPr varScale="1">
        <p:scale>
          <a:sx n="78" d="100"/>
          <a:sy n="78" d="100"/>
        </p:scale>
        <p:origin x="1522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27C2ED-F49C-440A-AC3D-5B0F46E86D03}" type="datetimeFigureOut">
              <a:rPr lang="en-US" smtClean="0"/>
              <a:pPr/>
              <a:t>10/18/2019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396590-2253-40C5-BA92-B17B57A8FAB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64707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B64139-9746-464D-B66D-25B2F375706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396590-2253-40C5-BA92-B17B57A8FABF}" type="slidenum">
              <a:rPr lang="en-GB" smtClean="0"/>
              <a:pPr/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396590-2253-40C5-BA92-B17B57A8FABF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04644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396590-2253-40C5-BA92-B17B57A8FABF}" type="slidenum">
              <a:rPr lang="en-GB" smtClean="0"/>
              <a:pPr/>
              <a:t>16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2921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949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5766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471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6708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7766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520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04531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436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523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93947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02393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2870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13478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62230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90468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498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080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  <p:sldLayoutId id="2147483783" r:id="rId15"/>
    <p:sldLayoutId id="2147483784" r:id="rId16"/>
    <p:sldLayoutId id="214748378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28650"/>
            <a:ext cx="7467600" cy="537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73180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76400" y="1472625"/>
            <a:ext cx="5715000" cy="64698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rgbClr val="C00000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শিক্ষক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পরিচিতি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914400" y="2286000"/>
            <a:ext cx="4038600" cy="3200400"/>
          </a:xfrm>
          <a:prstGeom prst="roundRect">
            <a:avLst/>
          </a:prstGeom>
          <a:ln w="76200"/>
          <a:effectLst>
            <a:glow rad="101600">
              <a:schemeClr val="accent4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মোঃ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শাহ্‌জালাল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পাটওয়ারী</a:t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</a:b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330BC5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সহকারী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330BC5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330BC5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শিক্ষক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330BC5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(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330BC5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শরীরচর্চা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330BC5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)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</a:b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বড়গাঁও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উচ্চ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বিদ্যালয়</a:t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</a:b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ফরিদগঞ্জ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চাঁদপুর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,।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84EA066-213A-47A4-9838-D4CE758F4D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1600" y="2362200"/>
            <a:ext cx="3121210" cy="387444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1066800"/>
            <a:ext cx="7315200" cy="110799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en-US" sz="6600" b="1" dirty="0" err="1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itchFamily="2" charset="0"/>
              </a:rPr>
              <a:t>শ্রে</a:t>
            </a:r>
            <a:r>
              <a:rPr lang="bn-BD" sz="6600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itchFamily="2" charset="0"/>
              </a:rPr>
              <a:t>ণি-অষ্টম.</a:t>
            </a:r>
            <a:r>
              <a:rPr lang="en-US" sz="6600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itchFamily="2" charset="0"/>
              </a:rPr>
              <a:t>   </a:t>
            </a:r>
            <a:r>
              <a:rPr lang="en-US" sz="6600" b="1" dirty="0" err="1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itchFamily="2" charset="0"/>
              </a:rPr>
              <a:t>সময়</a:t>
            </a:r>
            <a:r>
              <a:rPr lang="en-US" sz="6600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itchFamily="2" charset="0"/>
              </a:rPr>
              <a:t> -</a:t>
            </a:r>
            <a:r>
              <a:rPr lang="bn-BD" sz="6600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itchFamily="2" charset="0"/>
              </a:rPr>
              <a:t>৫</a:t>
            </a:r>
            <a:r>
              <a:rPr lang="en-US" sz="6600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itchFamily="2" charset="0"/>
              </a:rPr>
              <a:t>০মি.</a:t>
            </a:r>
            <a:endParaRPr lang="en-GB" sz="6600" b="1" dirty="0">
              <a:ln/>
              <a:solidFill>
                <a:schemeClr val="accent3"/>
              </a:solidFill>
              <a:latin typeface="NikoshBAN" panose="02000000000000000000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32935" y="2507226"/>
            <a:ext cx="5715000" cy="110799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66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itchFamily="2" charset="0"/>
              </a:rPr>
              <a:t>বিষয়-বাংলা</a:t>
            </a:r>
            <a:r>
              <a:rPr lang="en-US" sz="6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itchFamily="2" charset="0"/>
              </a:rPr>
              <a:t> ১ম </a:t>
            </a:r>
            <a:r>
              <a:rPr lang="en-US" sz="66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itchFamily="2" charset="0"/>
              </a:rPr>
              <a:t>পত্র</a:t>
            </a:r>
            <a:endParaRPr lang="en-GB" sz="6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0" y="3876596"/>
            <a:ext cx="3048000" cy="1107996"/>
          </a:xfrm>
          <a:prstGeom prst="rect">
            <a:avLst/>
          </a:prstGeom>
          <a:solidFill>
            <a:schemeClr val="accent1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en-US" sz="6600" b="1" spc="50" dirty="0" err="1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NikoshBAN" panose="02000000000000000000" pitchFamily="2" charset="0"/>
                <a:cs typeface="NikoshBAN" pitchFamily="2" charset="0"/>
              </a:rPr>
              <a:t>পদ্যাংশ</a:t>
            </a:r>
            <a:endParaRPr lang="en-GB" sz="6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NikoshBAN" panose="02000000000000000000" pitchFamily="2" charset="0"/>
              <a:cs typeface="NikoshBAN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362200" y="5105400"/>
            <a:ext cx="4178300" cy="863600"/>
          </a:xfrm>
          <a:prstGeom prst="roundRect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তারিখ-১৬/০৩/২০১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600200" y="5562600"/>
            <a:ext cx="6248400" cy="9906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atin typeface="NikoshBAN" pitchFamily="2" charset="0"/>
                <a:cs typeface="NikoshBAN" pitchFamily="2" charset="0"/>
              </a:rPr>
              <a:t>বাংলার অপরূপ প্রকৃতি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15" descr="C:\Users\Sadaqul\Documents\r001-0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00600" y="914400"/>
            <a:ext cx="3657600" cy="4343400"/>
          </a:xfrm>
          <a:prstGeom prst="rect">
            <a:avLst/>
          </a:prstGeom>
          <a:noFill/>
        </p:spPr>
      </p:pic>
      <p:pic>
        <p:nvPicPr>
          <p:cNvPr id="5" name="Picture 6" descr="C:\Users\DOEL\Documents\natural Scenario bang\Village_of_Banglades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99" y="914400"/>
            <a:ext cx="3581401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26480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6800" y="990600"/>
            <a:ext cx="7010400" cy="249299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endParaRPr lang="bn-BD" sz="9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6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“</a:t>
            </a:r>
            <a:r>
              <a:rPr lang="bn-BD" sz="6000" b="1" u="sng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আবার আসিব ফিরে</a:t>
            </a:r>
            <a:r>
              <a:rPr lang="en-US" sz="6000" b="1" u="sng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”</a:t>
            </a:r>
            <a:endParaRPr lang="en-GB" sz="6000" b="1" u="sng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66800" y="4343400"/>
            <a:ext cx="7048500" cy="110799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BD" sz="6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জীবনানন্দ দাশ</a:t>
            </a:r>
            <a:endParaRPr lang="en-US" sz="6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/>
          <p:cNvGrpSpPr/>
          <p:nvPr/>
        </p:nvGrpSpPr>
        <p:grpSpPr>
          <a:xfrm>
            <a:off x="990600" y="1447800"/>
            <a:ext cx="5486400" cy="646331"/>
            <a:chOff x="0" y="1447800"/>
            <a:chExt cx="8001000" cy="646331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7" name="TextBox 6"/>
            <p:cNvSpPr txBox="1"/>
            <p:nvPr/>
          </p:nvSpPr>
          <p:spPr>
            <a:xfrm>
              <a:off x="838200" y="1447800"/>
              <a:ext cx="7162800" cy="646331"/>
            </a:xfrm>
            <a:prstGeom prst="chevron">
              <a:avLst/>
            </a:prstGeom>
            <a:grpFill/>
            <a:scene3d>
              <a:camera prst="orthographicFront"/>
              <a:lightRig rig="threePt" dir="t"/>
            </a:scene3d>
            <a:sp3d>
              <a:bevelT w="139700" prst="cross"/>
            </a:sp3d>
          </p:spPr>
          <p:txBody>
            <a:bodyPr wrap="square" rtlCol="0">
              <a:spAutoFit/>
            </a:bodyPr>
            <a:lstStyle/>
            <a:p>
              <a:r>
                <a:rPr lang="en-US" sz="3600" dirty="0" err="1">
                  <a:latin typeface="NikoshBAN" pitchFamily="2" charset="0"/>
                  <a:cs typeface="NikoshBAN" pitchFamily="2" charset="0"/>
                </a:rPr>
                <a:t>কবি</a:t>
              </a:r>
              <a:r>
                <a:rPr lang="en-US" sz="36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 dirty="0" err="1">
                  <a:latin typeface="NikoshBAN" pitchFamily="2" charset="0"/>
                  <a:cs typeface="NikoshBAN" pitchFamily="2" charset="0"/>
                </a:rPr>
                <a:t>পরিচিতি</a:t>
              </a:r>
              <a:r>
                <a:rPr lang="en-US" sz="36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 dirty="0" err="1">
                  <a:latin typeface="NikoshBAN" pitchFamily="2" charset="0"/>
                  <a:cs typeface="NikoshBAN" pitchFamily="2" charset="0"/>
                </a:rPr>
                <a:t>বলতে</a:t>
              </a:r>
              <a:r>
                <a:rPr lang="bn-BD" sz="36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 dirty="0" err="1">
                  <a:latin typeface="NikoshBAN" pitchFamily="2" charset="0"/>
                  <a:cs typeface="NikoshBAN" pitchFamily="2" charset="0"/>
                </a:rPr>
                <a:t>পারবে</a:t>
              </a:r>
              <a:r>
                <a:rPr lang="en-US" sz="3600" dirty="0">
                  <a:latin typeface="NikoshBAN" pitchFamily="2" charset="0"/>
                  <a:cs typeface="NikoshBAN" pitchFamily="2" charset="0"/>
                </a:rPr>
                <a:t>।</a:t>
              </a:r>
              <a:endParaRPr lang="en-GB" sz="36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3" name="Chevron 12"/>
            <p:cNvSpPr/>
            <p:nvPr/>
          </p:nvSpPr>
          <p:spPr>
            <a:xfrm>
              <a:off x="0" y="1524000"/>
              <a:ext cx="838200" cy="457200"/>
            </a:xfrm>
            <a:prstGeom prst="chevron">
              <a:avLst/>
            </a:prstGeom>
            <a:grpFill/>
            <a:scene3d>
              <a:camera prst="orthographicFront"/>
              <a:lightRig rig="threePt" dir="t"/>
            </a:scene3d>
            <a:sp3d>
              <a:bevelT w="139700" prst="cross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914400" y="2362200"/>
            <a:ext cx="6595533" cy="646331"/>
            <a:chOff x="1065007" y="1981200"/>
            <a:chExt cx="8380207" cy="646331"/>
          </a:xfrm>
          <a:solidFill>
            <a:srgbClr val="FFFF00"/>
          </a:solidFill>
        </p:grpSpPr>
        <p:sp>
          <p:nvSpPr>
            <p:cNvPr id="8" name="TextBox 7"/>
            <p:cNvSpPr txBox="1"/>
            <p:nvPr/>
          </p:nvSpPr>
          <p:spPr>
            <a:xfrm>
              <a:off x="2130014" y="1981200"/>
              <a:ext cx="7315200" cy="64633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scene3d>
              <a:camera prst="orthographicFront"/>
              <a:lightRig rig="threePt" dir="t"/>
            </a:scene3d>
            <a:sp3d>
              <a:bevelT w="101600" prst="riblet"/>
            </a:sp3d>
          </p:spPr>
          <p:txBody>
            <a:bodyPr wrap="square" rtlCol="0">
              <a:spAutoFit/>
            </a:bodyPr>
            <a:lstStyle/>
            <a:p>
              <a:r>
                <a:rPr lang="en-US" sz="3600" dirty="0" err="1">
                  <a:latin typeface="NikoshBAN" pitchFamily="2" charset="0"/>
                  <a:cs typeface="NikoshBAN" pitchFamily="2" charset="0"/>
                </a:rPr>
                <a:t>নতুন</a:t>
              </a:r>
              <a:r>
                <a:rPr lang="en-US" sz="36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 dirty="0" err="1">
                  <a:latin typeface="NikoshBAN" pitchFamily="2" charset="0"/>
                  <a:cs typeface="NikoshBAN" pitchFamily="2" charset="0"/>
                </a:rPr>
                <a:t>শব্দ</a:t>
              </a:r>
              <a:r>
                <a:rPr lang="en-US" sz="36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 dirty="0" err="1">
                  <a:latin typeface="NikoshBAN" pitchFamily="2" charset="0"/>
                  <a:cs typeface="NikoshBAN" pitchFamily="2" charset="0"/>
                </a:rPr>
                <a:t>গুলোর</a:t>
              </a:r>
              <a:r>
                <a:rPr lang="en-US" sz="36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 dirty="0" err="1">
                  <a:latin typeface="NikoshBAN" pitchFamily="2" charset="0"/>
                  <a:cs typeface="NikoshBAN" pitchFamily="2" charset="0"/>
                </a:rPr>
                <a:t>অর্থ</a:t>
              </a:r>
              <a:r>
                <a:rPr lang="en-US" sz="36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 dirty="0" err="1">
                  <a:latin typeface="NikoshBAN" pitchFamily="2" charset="0"/>
                  <a:cs typeface="NikoshBAN" pitchFamily="2" charset="0"/>
                </a:rPr>
                <a:t>শিখতে</a:t>
              </a:r>
              <a:r>
                <a:rPr lang="en-US" sz="36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 dirty="0" err="1">
                  <a:latin typeface="NikoshBAN" pitchFamily="2" charset="0"/>
                  <a:cs typeface="NikoshBAN" pitchFamily="2" charset="0"/>
                </a:rPr>
                <a:t>পারবে</a:t>
              </a:r>
              <a:r>
                <a:rPr lang="en-US" sz="3600" dirty="0">
                  <a:latin typeface="NikoshBAN" pitchFamily="2" charset="0"/>
                  <a:cs typeface="NikoshBAN" pitchFamily="2" charset="0"/>
                </a:rPr>
                <a:t>।</a:t>
              </a:r>
              <a:endParaRPr lang="en-GB" sz="36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4" name="Chevron 13"/>
            <p:cNvSpPr/>
            <p:nvPr/>
          </p:nvSpPr>
          <p:spPr>
            <a:xfrm>
              <a:off x="1065007" y="2057400"/>
              <a:ext cx="838199" cy="457200"/>
            </a:xfrm>
            <a:prstGeom prst="chevron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838200" y="3429000"/>
            <a:ext cx="7315200" cy="646331"/>
            <a:chOff x="0" y="3911600"/>
            <a:chExt cx="8077200" cy="2154437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0" name="TextBox 9"/>
            <p:cNvSpPr txBox="1"/>
            <p:nvPr/>
          </p:nvSpPr>
          <p:spPr>
            <a:xfrm>
              <a:off x="914400" y="3911600"/>
              <a:ext cx="7162800" cy="2154437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 w="101600" prst="riblet"/>
            </a:sp3d>
          </p:spPr>
          <p:txBody>
            <a:bodyPr wrap="square" rtlCol="0">
              <a:spAutoFit/>
            </a:bodyPr>
            <a:lstStyle/>
            <a:p>
              <a:r>
                <a:rPr lang="bn-BD" sz="3600" dirty="0">
                  <a:latin typeface="NikoshBAN" pitchFamily="2" charset="0"/>
                  <a:cs typeface="NikoshBAN" pitchFamily="2" charset="0"/>
                </a:rPr>
                <a:t>কবিতাটি শুদ্ধভাবে আবৃত্তি করতে পারবে</a:t>
              </a:r>
              <a:r>
                <a:rPr lang="en-US" sz="3600" dirty="0">
                  <a:latin typeface="NikoshBAN" pitchFamily="2" charset="0"/>
                  <a:cs typeface="NikoshBAN" pitchFamily="2" charset="0"/>
                </a:rPr>
                <a:t>।</a:t>
              </a:r>
              <a:endParaRPr lang="en-GB" sz="36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6" name="Chevron 15"/>
            <p:cNvSpPr/>
            <p:nvPr/>
          </p:nvSpPr>
          <p:spPr>
            <a:xfrm>
              <a:off x="0" y="4165600"/>
              <a:ext cx="838200" cy="1778000"/>
            </a:xfrm>
            <a:prstGeom prst="chevron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914400" y="5410200"/>
            <a:ext cx="6477000" cy="584775"/>
            <a:chOff x="0" y="5943600"/>
            <a:chExt cx="8763000" cy="584775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30" name="Chevron 29"/>
            <p:cNvSpPr/>
            <p:nvPr/>
          </p:nvSpPr>
          <p:spPr>
            <a:xfrm>
              <a:off x="0" y="5943600"/>
              <a:ext cx="838200" cy="533400"/>
            </a:xfrm>
            <a:prstGeom prst="chevron">
              <a:avLst/>
            </a:prstGeom>
            <a:grpFill/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838200" y="5943600"/>
              <a:ext cx="7924800" cy="584775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wrap="square" rtlCol="0">
              <a:spAutoFit/>
            </a:bodyPr>
            <a:lstStyle/>
            <a:p>
              <a:r>
                <a:rPr lang="bn-BD" sz="3200" dirty="0">
                  <a:latin typeface="NikoshBAN" pitchFamily="2" charset="0"/>
                  <a:cs typeface="NikoshBAN" pitchFamily="2" charset="0"/>
                </a:rPr>
                <a:t>কবিতাটির মূলভাব ব্যক্ত করতে পারবে</a:t>
              </a:r>
              <a:r>
                <a:rPr lang="en-US" sz="3200" dirty="0">
                  <a:latin typeface="NikoshBAN" pitchFamily="2" charset="0"/>
                  <a:cs typeface="NikoshBAN" pitchFamily="2" charset="0"/>
                </a:rPr>
                <a:t>। </a:t>
              </a:r>
              <a:endParaRPr lang="en-GB" sz="3200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913408" y="4419600"/>
            <a:ext cx="7087592" cy="661551"/>
            <a:chOff x="-177354" y="6628824"/>
            <a:chExt cx="8230592" cy="661551"/>
          </a:xfrm>
          <a:solidFill>
            <a:schemeClr val="bg2">
              <a:lumMod val="40000"/>
              <a:lumOff val="60000"/>
            </a:schemeClr>
          </a:solidFill>
        </p:grpSpPr>
        <p:sp>
          <p:nvSpPr>
            <p:cNvPr id="33" name="Chevron 32"/>
            <p:cNvSpPr/>
            <p:nvPr/>
          </p:nvSpPr>
          <p:spPr>
            <a:xfrm>
              <a:off x="-177354" y="6756975"/>
              <a:ext cx="838200" cy="533400"/>
            </a:xfrm>
            <a:prstGeom prst="chevron">
              <a:avLst/>
            </a:prstGeom>
            <a:grpFill/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814238" y="6628824"/>
              <a:ext cx="7239000" cy="584775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scene3d>
              <a:camera prst="orthographicFront"/>
              <a:lightRig rig="threePt" dir="t"/>
            </a:scene3d>
            <a:sp3d>
              <a:bevelT prst="convex"/>
            </a:sp3d>
          </p:spPr>
          <p:txBody>
            <a:bodyPr wrap="square" rtlCol="0">
              <a:spAutoFit/>
            </a:bodyPr>
            <a:lstStyle/>
            <a:p>
              <a:r>
                <a:rPr lang="en-US" sz="3200" dirty="0" err="1">
                  <a:latin typeface="NikoshBAN" pitchFamily="2" charset="0"/>
                  <a:cs typeface="NikoshBAN" pitchFamily="2" charset="0"/>
                </a:rPr>
                <a:t>বাংলার</a:t>
              </a:r>
              <a:r>
                <a:rPr lang="en-US" sz="32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>
                  <a:latin typeface="NikoshBAN" pitchFamily="2" charset="0"/>
                  <a:cs typeface="NikoshBAN" pitchFamily="2" charset="0"/>
                </a:rPr>
                <a:t>অপরূপ</a:t>
              </a:r>
              <a:r>
                <a:rPr lang="en-US" sz="32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>
                  <a:latin typeface="NikoshBAN" pitchFamily="2" charset="0"/>
                  <a:cs typeface="NikoshBAN" pitchFamily="2" charset="0"/>
                </a:rPr>
                <a:t>প্রকৃতির</a:t>
              </a:r>
              <a:r>
                <a:rPr lang="en-US" sz="32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>
                  <a:latin typeface="NikoshBAN" pitchFamily="2" charset="0"/>
                  <a:cs typeface="NikoshBAN" pitchFamily="2" charset="0"/>
                </a:rPr>
                <a:t>পরিচয়</a:t>
              </a:r>
              <a:r>
                <a:rPr lang="en-US" sz="32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>
                  <a:latin typeface="NikoshBAN" pitchFamily="2" charset="0"/>
                  <a:cs typeface="NikoshBAN" pitchFamily="2" charset="0"/>
                </a:rPr>
                <a:t>পাবে</a:t>
              </a:r>
              <a:r>
                <a:rPr lang="bn-BD" sz="3200" dirty="0">
                  <a:latin typeface="NikoshBAN" pitchFamily="2" charset="0"/>
                  <a:cs typeface="NikoshBAN" pitchFamily="2" charset="0"/>
                </a:rPr>
                <a:t>।</a:t>
              </a:r>
              <a:endParaRPr lang="en-GB" sz="3200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2133600" y="0"/>
            <a:ext cx="3962400" cy="1447800"/>
            <a:chOff x="1981200" y="0"/>
            <a:chExt cx="4419600" cy="1447800"/>
          </a:xfrm>
        </p:grpSpPr>
        <p:sp>
          <p:nvSpPr>
            <p:cNvPr id="36" name="32-Point Star 35"/>
            <p:cNvSpPr/>
            <p:nvPr/>
          </p:nvSpPr>
          <p:spPr>
            <a:xfrm>
              <a:off x="1981200" y="0"/>
              <a:ext cx="4419600" cy="1447800"/>
            </a:xfrm>
            <a:prstGeom prst="star32">
              <a:avLst>
                <a:gd name="adj" fmla="val 35573"/>
              </a:avLst>
            </a:prstGeom>
            <a:solidFill>
              <a:srgbClr val="33CC3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635956" y="304800"/>
              <a:ext cx="3276600" cy="1015663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txBody>
            <a:bodyPr wrap="square" rtlCol="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r>
                <a:rPr lang="en-US" sz="2800" b="1" dirty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6000" b="1" dirty="0" err="1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শিখন</a:t>
              </a:r>
              <a:r>
                <a:rPr lang="en-US" sz="6000" b="1" dirty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6000" b="1" dirty="0" err="1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ফল</a:t>
              </a:r>
              <a:endParaRPr lang="en-GB" sz="6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3093069" y="3244334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NikoshBAN" pitchFamily="2" charset="0"/>
                <a:cs typeface="NikoshBAN" pitchFamily="2" charset="0"/>
              </a:rPr>
              <a:t>। </a:t>
            </a:r>
            <a:endParaRPr lang="en-GB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6248400" y="152400"/>
            <a:ext cx="2743200" cy="1197908"/>
            <a:chOff x="6163856" y="1045510"/>
            <a:chExt cx="2514600" cy="838200"/>
          </a:xfrm>
          <a:solidFill>
            <a:schemeClr val="accent3">
              <a:lumMod val="40000"/>
              <a:lumOff val="60000"/>
            </a:schemeClr>
          </a:solidFill>
        </p:grpSpPr>
        <p:sp>
          <p:nvSpPr>
            <p:cNvPr id="7" name="Oval Callout 6"/>
            <p:cNvSpPr/>
            <p:nvPr/>
          </p:nvSpPr>
          <p:spPr>
            <a:xfrm rot="20546695">
              <a:off x="6163856" y="1045510"/>
              <a:ext cx="2514600" cy="838200"/>
            </a:xfrm>
            <a:prstGeom prst="wedgeEllipseCallout">
              <a:avLst>
                <a:gd name="adj1" fmla="val -99956"/>
                <a:gd name="adj2" fmla="val 76176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NikoshBAN" panose="02000000000000000000" pitchFamily="2" charset="0"/>
                  <a:cs typeface="NikoshBAN" panose="02000000000000000000" pitchFamily="2" charset="0"/>
                </a:rPr>
                <a:t>জ   </a:t>
              </a:r>
              <a:endParaRPr lang="en-GB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 rot="19944125">
              <a:off x="6269515" y="1205022"/>
              <a:ext cx="2314462" cy="53839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400" dirty="0">
                  <a:latin typeface="NikoshBAN" panose="02000000000000000000" pitchFamily="2" charset="0"/>
                  <a:cs typeface="NikoshBAN" pitchFamily="2" charset="0"/>
                </a:rPr>
                <a:t>মৃত্যু-১৯</a:t>
              </a:r>
              <a:r>
                <a:rPr lang="bn-BD" sz="4400" dirty="0">
                  <a:latin typeface="NikoshBAN" panose="02000000000000000000" pitchFamily="2" charset="0"/>
                  <a:cs typeface="NikoshBAN" pitchFamily="2" charset="0"/>
                </a:rPr>
                <a:t>৫৪</a:t>
              </a:r>
              <a:endParaRPr lang="en-GB" sz="4400" dirty="0">
                <a:latin typeface="NikoshBAN" panose="02000000000000000000" pitchFamily="2" charset="0"/>
                <a:cs typeface="NikoshBAN" pitchFamily="2" charset="0"/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304800" y="4495800"/>
            <a:ext cx="2599643" cy="1143000"/>
            <a:chOff x="175739" y="4474237"/>
            <a:chExt cx="2804904" cy="1420032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37" name="Oval Callout 36"/>
            <p:cNvSpPr/>
            <p:nvPr/>
          </p:nvSpPr>
          <p:spPr>
            <a:xfrm rot="10059827">
              <a:off x="175739" y="4474237"/>
              <a:ext cx="2804904" cy="1420032"/>
            </a:xfrm>
            <a:prstGeom prst="wedgeEllipseCallout">
              <a:avLst>
                <a:gd name="adj1" fmla="val -70613"/>
                <a:gd name="adj2" fmla="val 58899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NikoshBAN" panose="02000000000000000000" pitchFamily="2" charset="0"/>
                  <a:cs typeface="NikoshBAN" panose="02000000000000000000" pitchFamily="2" charset="0"/>
                </a:rPr>
                <a:t>জ   </a:t>
              </a:r>
              <a:endParaRPr lang="en-GB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 rot="20675711">
              <a:off x="387953" y="4829876"/>
              <a:ext cx="2292972" cy="72650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bn-BD" sz="3200" dirty="0">
                  <a:latin typeface="NikoshBAN" panose="02000000000000000000" pitchFamily="2" charset="0"/>
                  <a:cs typeface="NikoshBAN" pitchFamily="2" charset="0"/>
                </a:rPr>
                <a:t>মহা পৃথিবী</a:t>
              </a:r>
              <a:endParaRPr lang="en-GB" sz="3200" dirty="0">
                <a:latin typeface="NikoshBAN" panose="02000000000000000000" pitchFamily="2" charset="0"/>
                <a:cs typeface="NikoshBAN" pitchFamily="2" charset="0"/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1" y="3048000"/>
            <a:ext cx="2748425" cy="1196726"/>
            <a:chOff x="-152347" y="2849140"/>
            <a:chExt cx="2900773" cy="1395587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48" name="Oval Callout 47"/>
            <p:cNvSpPr/>
            <p:nvPr/>
          </p:nvSpPr>
          <p:spPr>
            <a:xfrm rot="15671835">
              <a:off x="600246" y="2096547"/>
              <a:ext cx="1395587" cy="2900773"/>
            </a:xfrm>
            <a:prstGeom prst="wedgeEllipseCallout">
              <a:avLst>
                <a:gd name="adj1" fmla="val -2385"/>
                <a:gd name="adj2" fmla="val 8662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 rot="21302009">
              <a:off x="160373" y="3137636"/>
              <a:ext cx="2344422" cy="68194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bn-BD" sz="3200" dirty="0">
                  <a:latin typeface="NikoshBAN" panose="02000000000000000000" pitchFamily="2" charset="0"/>
                  <a:cs typeface="NikoshBAN" pitchFamily="2" charset="0"/>
                </a:rPr>
                <a:t>ধূসর পান্ডুলিপি</a:t>
              </a:r>
              <a:endParaRPr lang="en-GB" sz="3200" dirty="0">
                <a:latin typeface="NikoshBAN" panose="02000000000000000000" pitchFamily="2" charset="0"/>
                <a:cs typeface="NikoshBAN" pitchFamily="2" charset="0"/>
              </a:endParaRPr>
            </a:p>
          </p:txBody>
        </p:sp>
      </p:grpSp>
      <p:sp>
        <p:nvSpPr>
          <p:cNvPr id="40" name="Oval Callout 39"/>
          <p:cNvSpPr/>
          <p:nvPr/>
        </p:nvSpPr>
        <p:spPr>
          <a:xfrm rot="470211">
            <a:off x="6670921" y="3740358"/>
            <a:ext cx="2424618" cy="1358485"/>
          </a:xfrm>
          <a:prstGeom prst="wedgeEllipseCallout">
            <a:avLst>
              <a:gd name="adj1" fmla="val -64467"/>
              <a:gd name="adj2" fmla="val -13284"/>
            </a:avLst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সাতটি তারার তিমির 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endParaRPr lang="en-GB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73" name="Group 72"/>
          <p:cNvGrpSpPr/>
          <p:nvPr/>
        </p:nvGrpSpPr>
        <p:grpSpPr>
          <a:xfrm>
            <a:off x="6781800" y="2057400"/>
            <a:ext cx="2362200" cy="914400"/>
            <a:chOff x="6858000" y="1447800"/>
            <a:chExt cx="2286000" cy="1524000"/>
          </a:xfrm>
          <a:solidFill>
            <a:schemeClr val="tx2">
              <a:lumMod val="60000"/>
              <a:lumOff val="40000"/>
            </a:schemeClr>
          </a:solidFill>
        </p:grpSpPr>
        <p:grpSp>
          <p:nvGrpSpPr>
            <p:cNvPr id="17" name="Group 16"/>
            <p:cNvGrpSpPr/>
            <p:nvPr/>
          </p:nvGrpSpPr>
          <p:grpSpPr>
            <a:xfrm>
              <a:off x="6858000" y="1447800"/>
              <a:ext cx="2286000" cy="1524000"/>
              <a:chOff x="6477000" y="457200"/>
              <a:chExt cx="2514600" cy="1600200"/>
            </a:xfrm>
            <a:grpFill/>
          </p:grpSpPr>
          <p:sp>
            <p:nvSpPr>
              <p:cNvPr id="18" name="Oval Callout 17"/>
              <p:cNvSpPr/>
              <p:nvPr/>
            </p:nvSpPr>
            <p:spPr>
              <a:xfrm>
                <a:off x="6477000" y="457200"/>
                <a:ext cx="2514600" cy="1600200"/>
              </a:xfrm>
              <a:prstGeom prst="wedgeEllipseCallout">
                <a:avLst>
                  <a:gd name="adj1" fmla="val -82837"/>
                  <a:gd name="adj2" fmla="val 10728"/>
                </a:avLst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জ   </a:t>
                </a:r>
                <a:endParaRPr lang="en-GB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6934200" y="1371599"/>
                <a:ext cx="1524000" cy="646331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endParaRPr lang="en-GB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sp>
          <p:nvSpPr>
            <p:cNvPr id="72" name="TextBox 71"/>
            <p:cNvSpPr txBox="1"/>
            <p:nvPr/>
          </p:nvSpPr>
          <p:spPr>
            <a:xfrm>
              <a:off x="7374194" y="1701800"/>
              <a:ext cx="1253613" cy="117981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bn-BD" sz="4000" dirty="0">
                  <a:latin typeface="NikoshBAN" panose="02000000000000000000" pitchFamily="2" charset="0"/>
                  <a:cs typeface="NikoshBAN" pitchFamily="2" charset="0"/>
                </a:rPr>
                <a:t>সুতীর্থ</a:t>
              </a:r>
              <a:endParaRPr lang="en-GB" sz="4000" dirty="0">
                <a:latin typeface="NikoshBAN" panose="02000000000000000000" pitchFamily="2" charset="0"/>
                <a:cs typeface="NikoshBAN" pitchFamily="2" charset="0"/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-146336" y="362209"/>
            <a:ext cx="3424411" cy="1097566"/>
            <a:chOff x="-146336" y="362209"/>
            <a:chExt cx="3424411" cy="1097566"/>
          </a:xfrm>
          <a:solidFill>
            <a:srgbClr val="FFC000"/>
          </a:solidFill>
        </p:grpSpPr>
        <p:sp>
          <p:nvSpPr>
            <p:cNvPr id="76" name="Oval Callout 75"/>
            <p:cNvSpPr/>
            <p:nvPr/>
          </p:nvSpPr>
          <p:spPr>
            <a:xfrm rot="936209">
              <a:off x="-146336" y="362209"/>
              <a:ext cx="3424411" cy="1097566"/>
            </a:xfrm>
            <a:prstGeom prst="wedgeEllipseCallout">
              <a:avLst>
                <a:gd name="adj1" fmla="val 85096"/>
                <a:gd name="adj2" fmla="val 80301"/>
              </a:avLst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20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 rot="952930">
              <a:off x="89587" y="705384"/>
              <a:ext cx="293042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>
                  <a:latin typeface="NikoshBAN" panose="02000000000000000000" pitchFamily="2" charset="0"/>
                  <a:cs typeface="NikoshBAN" pitchFamily="2" charset="0"/>
                </a:rPr>
                <a:t>জন্ম</a:t>
              </a:r>
              <a:r>
                <a:rPr lang="en-US" sz="3200" dirty="0">
                  <a:latin typeface="NikoshBAN" panose="02000000000000000000" pitchFamily="2" charset="0"/>
                  <a:cs typeface="NikoshBAN" pitchFamily="2" charset="0"/>
                </a:rPr>
                <a:t> </a:t>
              </a:r>
              <a:r>
                <a:rPr lang="bn-BD" sz="3200" dirty="0">
                  <a:latin typeface="NikoshBAN" panose="02000000000000000000" pitchFamily="2" charset="0"/>
                  <a:cs typeface="NikoshBAN" pitchFamily="2" charset="0"/>
                </a:rPr>
                <a:t>১৮৯৯,বরিশাল</a:t>
              </a:r>
              <a:endParaRPr lang="en-GB" sz="3200" dirty="0">
                <a:latin typeface="NikoshBAN" panose="02000000000000000000" pitchFamily="2" charset="0"/>
                <a:cs typeface="NikoshBAN" pitchFamily="2" charset="0"/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2743200" y="5213079"/>
            <a:ext cx="4038600" cy="1380460"/>
            <a:chOff x="2307705" y="5611496"/>
            <a:chExt cx="4321695" cy="1166416"/>
          </a:xfrm>
          <a:solidFill>
            <a:schemeClr val="accent3">
              <a:lumMod val="75000"/>
            </a:schemeClr>
          </a:solidFill>
        </p:grpSpPr>
        <p:sp>
          <p:nvSpPr>
            <p:cNvPr id="21" name="Oval Callout 20"/>
            <p:cNvSpPr/>
            <p:nvPr/>
          </p:nvSpPr>
          <p:spPr>
            <a:xfrm rot="10800000">
              <a:off x="2307705" y="5611496"/>
              <a:ext cx="4321695" cy="1166416"/>
            </a:xfrm>
            <a:prstGeom prst="wedgeEllipseCallout">
              <a:avLst>
                <a:gd name="adj1" fmla="val -3739"/>
                <a:gd name="adj2" fmla="val 8736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endParaRPr lang="en-GB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3204661" y="5869036"/>
              <a:ext cx="2690867" cy="65013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bn-BD" sz="4400" dirty="0">
                  <a:solidFill>
                    <a:srgbClr val="FFFF00"/>
                  </a:solidFill>
                  <a:latin typeface="NikoshBAN" panose="02000000000000000000" pitchFamily="2" charset="0"/>
                  <a:cs typeface="NikoshBAN" pitchFamily="2" charset="0"/>
                </a:rPr>
                <a:t>রূপসী বাংলা</a:t>
              </a:r>
              <a:endParaRPr lang="en-GB" sz="4400" dirty="0">
                <a:solidFill>
                  <a:srgbClr val="FFFF00"/>
                </a:solidFill>
                <a:latin typeface="NikoshBAN" panose="02000000000000000000" pitchFamily="2" charset="0"/>
                <a:cs typeface="NikoshBAN" pitchFamily="2" charset="0"/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0" y="1676400"/>
            <a:ext cx="2900773" cy="1014226"/>
            <a:chOff x="-66640" y="1542057"/>
            <a:chExt cx="2900773" cy="1014226"/>
          </a:xfrm>
        </p:grpSpPr>
        <p:sp>
          <p:nvSpPr>
            <p:cNvPr id="47" name="Oval Callout 46"/>
            <p:cNvSpPr/>
            <p:nvPr/>
          </p:nvSpPr>
          <p:spPr>
            <a:xfrm rot="17428357">
              <a:off x="876634" y="598783"/>
              <a:ext cx="1014226" cy="2900773"/>
            </a:xfrm>
            <a:prstGeom prst="wedgeEllipseCallout">
              <a:avLst>
                <a:gd name="adj1" fmla="val 28362"/>
                <a:gd name="adj2" fmla="val 62939"/>
              </a:avLst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 rot="1210150">
              <a:off x="190201" y="1617411"/>
              <a:ext cx="248737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4400" dirty="0">
                  <a:latin typeface="NikoshBAN" panose="02000000000000000000" pitchFamily="2" charset="0"/>
                  <a:cs typeface="NikoshBAN" pitchFamily="2" charset="0"/>
                </a:rPr>
                <a:t>ঝরা পালক</a:t>
              </a:r>
              <a:endParaRPr lang="en-GB" sz="4400" dirty="0">
                <a:latin typeface="NikoshBAN" panose="02000000000000000000" pitchFamily="2" charset="0"/>
                <a:cs typeface="NikoshBAN" pitchFamily="2" charset="0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 rot="21440944">
            <a:off x="2973483" y="5087"/>
            <a:ext cx="3350097" cy="1112605"/>
            <a:chOff x="2971260" y="162354"/>
            <a:chExt cx="3350097" cy="1112605"/>
          </a:xfrm>
          <a:solidFill>
            <a:schemeClr val="accent1">
              <a:lumMod val="75000"/>
            </a:schemeClr>
          </a:solidFill>
        </p:grpSpPr>
        <p:sp>
          <p:nvSpPr>
            <p:cNvPr id="31" name="Oval Callout 30"/>
            <p:cNvSpPr/>
            <p:nvPr/>
          </p:nvSpPr>
          <p:spPr>
            <a:xfrm rot="16369506">
              <a:off x="4090006" y="-956392"/>
              <a:ext cx="1112605" cy="3350097"/>
            </a:xfrm>
            <a:prstGeom prst="wedgeEllipseCallout">
              <a:avLst>
                <a:gd name="adj1" fmla="val -120001"/>
                <a:gd name="adj2" fmla="val 3714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 rot="159056">
              <a:off x="3427980" y="306193"/>
              <a:ext cx="2287699" cy="76944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bn-BD" sz="4400" dirty="0">
                  <a:latin typeface="NikoshBAN" panose="02000000000000000000" pitchFamily="2" charset="0"/>
                  <a:cs typeface="NikoshBAN" pitchFamily="2" charset="0"/>
                </a:rPr>
                <a:t>বনলতা সেন</a:t>
              </a:r>
              <a:endParaRPr lang="en-GB" sz="4400" dirty="0">
                <a:latin typeface="NikoshBAN" panose="02000000000000000000" pitchFamily="2" charset="0"/>
                <a:cs typeface="NikoshBAN" pitchFamily="2" charset="0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3276600" y="1676400"/>
            <a:ext cx="3126013" cy="2971800"/>
            <a:chOff x="3276600" y="1676400"/>
            <a:chExt cx="3126013" cy="2971800"/>
          </a:xfrm>
        </p:grpSpPr>
        <p:pic>
          <p:nvPicPr>
            <p:cNvPr id="42" name="Picture 41" descr="32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76600" y="1981200"/>
              <a:ext cx="3126013" cy="2326005"/>
            </a:xfrm>
            <a:prstGeom prst="rect">
              <a:avLst/>
            </a:prstGeom>
          </p:spPr>
        </p:pic>
        <p:sp>
          <p:nvSpPr>
            <p:cNvPr id="45" name="Bevel 44"/>
            <p:cNvSpPr/>
            <p:nvPr/>
          </p:nvSpPr>
          <p:spPr>
            <a:xfrm>
              <a:off x="3352800" y="1676400"/>
              <a:ext cx="2514600" cy="2971800"/>
            </a:xfrm>
            <a:prstGeom prst="bevel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evel 6"/>
          <p:cNvSpPr/>
          <p:nvPr/>
        </p:nvSpPr>
        <p:spPr>
          <a:xfrm>
            <a:off x="3276600" y="1676400"/>
            <a:ext cx="2667000" cy="3048000"/>
          </a:xfrm>
          <a:prstGeom prst="bevel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8" descr="3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0" y="2057400"/>
            <a:ext cx="1879599" cy="232600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24200" y="838200"/>
            <a:ext cx="2971800" cy="76944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r>
              <a:rPr lang="en-US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(</a:t>
            </a:r>
            <a:r>
              <a:rPr lang="en-US" sz="4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কবি</a:t>
            </a:r>
            <a:r>
              <a:rPr lang="en-US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en-US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)</a:t>
            </a:r>
            <a:endParaRPr lang="en-GB" sz="4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4953000"/>
            <a:ext cx="7086600" cy="1200329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en-US" sz="36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জন্ম</a:t>
            </a:r>
            <a:r>
              <a:rPr lang="bn-BD" sz="36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তা</a:t>
            </a:r>
            <a:r>
              <a:rPr lang="bn-BD" sz="36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রিখ</a:t>
            </a:r>
            <a:r>
              <a:rPr lang="en-US" sz="36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b="1" cap="all" dirty="0" err="1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জন্মস্থান</a:t>
            </a:r>
            <a:r>
              <a:rPr lang="en-US" sz="36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উল্লেখসহ</a:t>
            </a:r>
            <a:r>
              <a:rPr lang="en-US" sz="36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৩টি </a:t>
            </a:r>
            <a:r>
              <a:rPr lang="en-US" sz="3600" b="1" cap="all" dirty="0" err="1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কাব্যগ্রন্থের</a:t>
            </a:r>
            <a:r>
              <a:rPr lang="en-US" sz="36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36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all" dirty="0" err="1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লেখ</a:t>
            </a:r>
            <a:r>
              <a:rPr lang="en-US" sz="36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।                                                           </a:t>
            </a:r>
            <a:endParaRPr lang="en-GB" sz="36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762000"/>
            <a:ext cx="8763000" cy="92333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39700" prst="cross"/>
          </a:sp3d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54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সময়-২মি</a:t>
            </a:r>
            <a:r>
              <a:rPr lang="en-US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</a:t>
            </a:r>
            <a:endParaRPr lang="en-GB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pul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br>
              <a:rPr lang="en-US" sz="4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cs typeface="NikoshBAN" pitchFamily="2" charset="0"/>
              </a:rPr>
            </a:br>
            <a:r>
              <a:rPr lang="bn-BD" sz="4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cs typeface="NikoshBAN" pitchFamily="2" charset="0"/>
              </a:rPr>
              <a:t>আদর্শ পাঠ</a:t>
            </a:r>
            <a:br>
              <a:rPr lang="en-US" sz="4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cs typeface="NikoshBAN" pitchFamily="2" charset="0"/>
              </a:rPr>
            </a:b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762000" y="2438400"/>
            <a:ext cx="7620000" cy="1905000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আবার আসিব ফিরে.................</a:t>
            </a:r>
          </a:p>
          <a:p>
            <a:pPr algn="ctr"/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                 নদী মাঠ ভালবেসে </a:t>
            </a:r>
          </a:p>
        </p:txBody>
      </p:sp>
    </p:spTree>
    <p:extLst>
      <p:ext uri="{BB962C8B-B14F-4D97-AF65-F5344CB8AC3E}">
        <p14:creationId xmlns:p14="http://schemas.microsoft.com/office/powerpoint/2010/main" val="7723479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33400" y="3102631"/>
            <a:ext cx="8001000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দুই স্তবক দুই জন আবৃত্তি করতে পারবে ।</a:t>
            </a:r>
            <a:endParaRPr lang="en-US" sz="4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71600" y="838200"/>
            <a:ext cx="6858000" cy="132343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72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সরব</a:t>
            </a:r>
            <a:r>
              <a:rPr lang="en-US" sz="7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7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 </a:t>
            </a:r>
            <a:r>
              <a:rPr lang="en-US" sz="7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bn-BD" sz="7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সময়-২মি</a:t>
            </a:r>
            <a:r>
              <a:rPr lang="en-US" sz="8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64067337"/>
      </p:ext>
    </p:extLst>
  </p:cSld>
  <p:clrMapOvr>
    <a:masterClrMapping/>
  </p:clrMapOvr>
  <p:transition spd="med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Sadaqul\Documents\MW003326_larg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3581400"/>
            <a:ext cx="3962400" cy="2667000"/>
          </a:xfrm>
          <a:prstGeom prst="rect">
            <a:avLst/>
          </a:prstGeom>
          <a:noFill/>
        </p:spPr>
      </p:pic>
      <p:pic>
        <p:nvPicPr>
          <p:cNvPr id="5" name="Picture 3" descr="C:\Users\DOEL\Documents\natural Scenario bang\boat1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581400"/>
            <a:ext cx="3581400" cy="2666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5" descr="C:\Users\Sadaqul\Documents\3200125410_17f180624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95800" y="685801"/>
            <a:ext cx="4038600" cy="2667000"/>
          </a:xfrm>
          <a:prstGeom prst="rect">
            <a:avLst/>
          </a:prstGeom>
          <a:noFill/>
        </p:spPr>
      </p:pic>
      <p:pic>
        <p:nvPicPr>
          <p:cNvPr id="3075" name="Picture 3" descr="C:\Users\DOEL\Documents\natural Scenario bang\7788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9" y="685800"/>
            <a:ext cx="3505201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0" descr="C:\Users\Sadaqul\Documents\bird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3198877"/>
            <a:ext cx="3672204" cy="2973323"/>
          </a:xfrm>
          <a:prstGeom prst="rect">
            <a:avLst/>
          </a:prstGeom>
          <a:noFill/>
        </p:spPr>
      </p:pic>
      <p:pic>
        <p:nvPicPr>
          <p:cNvPr id="2050" name="Picture 2" descr="C:\Users\DOEL\Documents\natural Scenario bang\pakhi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609600"/>
            <a:ext cx="3581401" cy="2290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DOEL\Documents\natural Scenario bang\padd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8005" y="609600"/>
            <a:ext cx="4176396" cy="2290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DOEL\Documents\natural Scenario bang\river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198878"/>
            <a:ext cx="4114800" cy="2936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685800"/>
            <a:ext cx="7924800" cy="76944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r>
              <a:rPr lang="en-US" sz="4400" dirty="0" err="1">
                <a:latin typeface="NikoshBAN" panose="02000000000000000000" pitchFamily="2" charset="0"/>
                <a:cs typeface="NikoshBAN" pitchFamily="2" charset="0"/>
              </a:rPr>
              <a:t>জোড়ায়</a:t>
            </a:r>
            <a:r>
              <a:rPr lang="en-US" sz="4400" dirty="0">
                <a:latin typeface="NikoshBAN" panose="02000000000000000000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itchFamily="2" charset="0"/>
              </a:rPr>
              <a:t>কাজ</a:t>
            </a:r>
            <a:r>
              <a:rPr lang="en-US" sz="4400" dirty="0">
                <a:latin typeface="NikoshBAN" panose="02000000000000000000" pitchFamily="2" charset="0"/>
                <a:cs typeface="NikoshBAN" pitchFamily="2" charset="0"/>
              </a:rPr>
              <a:t>                          </a:t>
            </a:r>
            <a:r>
              <a:rPr lang="en-US" sz="4400" dirty="0" err="1">
                <a:latin typeface="NikoshBAN" panose="02000000000000000000" pitchFamily="2" charset="0"/>
                <a:cs typeface="NikoshBAN" pitchFamily="2" charset="0"/>
              </a:rPr>
              <a:t>সময়</a:t>
            </a:r>
            <a:r>
              <a:rPr lang="en-US" sz="4400" dirty="0">
                <a:latin typeface="NikoshBAN" panose="02000000000000000000" pitchFamily="2" charset="0"/>
                <a:cs typeface="NikoshBAN" pitchFamily="2" charset="0"/>
              </a:rPr>
              <a:t>-</a:t>
            </a:r>
            <a:r>
              <a:rPr lang="bn-BD" sz="4400" dirty="0">
                <a:latin typeface="NikoshBAN" panose="02000000000000000000" pitchFamily="2" charset="0"/>
                <a:cs typeface="NikoshBAN" pitchFamily="2" charset="0"/>
              </a:rPr>
              <a:t> ৮</a:t>
            </a:r>
            <a:r>
              <a:rPr lang="en-US" sz="4400" dirty="0" err="1">
                <a:latin typeface="NikoshBAN" panose="02000000000000000000" pitchFamily="2" charset="0"/>
                <a:cs typeface="NikoshBAN" pitchFamily="2" charset="0"/>
              </a:rPr>
              <a:t>মি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24200" y="1600200"/>
            <a:ext cx="3733800" cy="923330"/>
          </a:xfrm>
          <a:prstGeom prst="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en-US" sz="5400" dirty="0" err="1">
                <a:latin typeface="NikoshBAN" panose="02000000000000000000" pitchFamily="2" charset="0"/>
                <a:cs typeface="NikoshBAN" pitchFamily="2" charset="0"/>
              </a:rPr>
              <a:t>শব্দার্থ</a:t>
            </a:r>
            <a:r>
              <a:rPr lang="en-US" sz="5400" dirty="0">
                <a:latin typeface="NikoshBAN" panose="02000000000000000000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itchFamily="2" charset="0"/>
              </a:rPr>
              <a:t>লেখ</a:t>
            </a:r>
            <a:r>
              <a:rPr lang="en-US" sz="5400" dirty="0">
                <a:latin typeface="NikoshBAN" panose="02000000000000000000" pitchFamily="2" charset="0"/>
                <a:cs typeface="NikoshBAN" pitchFamily="2" charset="0"/>
              </a:rPr>
              <a:t> ৪টি</a:t>
            </a:r>
            <a:r>
              <a:rPr lang="en-US" sz="1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sz="1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838200" y="3581400"/>
            <a:ext cx="1828800" cy="2598241"/>
            <a:chOff x="76200" y="3962400"/>
            <a:chExt cx="1828800" cy="2598241"/>
          </a:xfrm>
          <a:solidFill>
            <a:srgbClr val="FFC000"/>
          </a:solidFill>
        </p:grpSpPr>
        <p:sp>
          <p:nvSpPr>
            <p:cNvPr id="8" name="TextBox 7"/>
            <p:cNvSpPr txBox="1"/>
            <p:nvPr/>
          </p:nvSpPr>
          <p:spPr>
            <a:xfrm>
              <a:off x="127000" y="3962400"/>
              <a:ext cx="1778000" cy="70788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bn-BD" sz="4000" dirty="0">
                  <a:latin typeface="NikoshBAN" panose="02000000000000000000" pitchFamily="2" charset="0"/>
                  <a:cs typeface="NikoshBAN" pitchFamily="2" charset="0"/>
                </a:rPr>
                <a:t>শঙ্খচিল</a:t>
              </a:r>
              <a:endParaRPr lang="en-GB" sz="4000" dirty="0">
                <a:latin typeface="NikoshBAN" panose="02000000000000000000" pitchFamily="2" charset="0"/>
                <a:cs typeface="NikoshBAN" pitchFamily="2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27000" y="4800600"/>
              <a:ext cx="1778000" cy="769441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bn-BD" sz="4400" dirty="0">
                  <a:latin typeface="NikoshBAN" panose="02000000000000000000" pitchFamily="2" charset="0"/>
                  <a:cs typeface="NikoshBAN" pitchFamily="2" charset="0"/>
                </a:rPr>
                <a:t>নীড়</a:t>
              </a:r>
              <a:endParaRPr lang="en-GB" sz="4400" dirty="0">
                <a:latin typeface="NikoshBAN" panose="02000000000000000000" pitchFamily="2" charset="0"/>
                <a:cs typeface="NikoshBAN" pitchFamily="2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6200" y="5791200"/>
              <a:ext cx="1828800" cy="769441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bn-BD" sz="4400" dirty="0">
                  <a:latin typeface="NikoshBAN" panose="02000000000000000000" pitchFamily="2" charset="0"/>
                  <a:cs typeface="NikoshBAN" pitchFamily="2" charset="0"/>
                </a:rPr>
                <a:t>নবান্ন</a:t>
              </a:r>
              <a:endParaRPr lang="en-GB" sz="4400" dirty="0">
                <a:latin typeface="NikoshBAN" panose="02000000000000000000" pitchFamily="2" charset="0"/>
                <a:cs typeface="NikoshBAN" pitchFamily="2" charset="0"/>
              </a:endParaRP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1676400" y="41148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50" name="Group 49"/>
          <p:cNvGrpSpPr/>
          <p:nvPr/>
        </p:nvGrpSpPr>
        <p:grpSpPr>
          <a:xfrm>
            <a:off x="2971800" y="2667000"/>
            <a:ext cx="4724400" cy="3465731"/>
            <a:chOff x="2474259" y="2728557"/>
            <a:chExt cx="3056965" cy="3465731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36" name="TextBox 35"/>
            <p:cNvSpPr txBox="1"/>
            <p:nvPr/>
          </p:nvSpPr>
          <p:spPr>
            <a:xfrm>
              <a:off x="2474259" y="2728557"/>
              <a:ext cx="3056965" cy="70788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bn-BD" sz="4000" dirty="0">
                  <a:latin typeface="NikoshBAN" panose="02000000000000000000" pitchFamily="2" charset="0"/>
                  <a:cs typeface="NikoshBAN" pitchFamily="2" charset="0"/>
                </a:rPr>
                <a:t>খুলনা শহরের প্রবাহিত নদী</a:t>
              </a:r>
              <a:endParaRPr lang="en-GB" sz="4000" dirty="0">
                <a:latin typeface="NikoshBAN" panose="02000000000000000000" pitchFamily="2" charset="0"/>
                <a:cs typeface="NikoshBAN" pitchFamily="2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523565" y="3719157"/>
              <a:ext cx="3007659" cy="646331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bn-BD" sz="3600" dirty="0">
                  <a:latin typeface="NikoshBAN" panose="02000000000000000000" pitchFamily="2" charset="0"/>
                  <a:cs typeface="NikoshBAN" pitchFamily="2" charset="0"/>
                </a:rPr>
                <a:t>এক ধরনের সাদা চিল</a:t>
              </a:r>
              <a:endParaRPr lang="en-GB" sz="3600" dirty="0">
                <a:latin typeface="NikoshBAN" panose="02000000000000000000" pitchFamily="2" charset="0"/>
                <a:cs typeface="NikoshBAN" pitchFamily="2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474259" y="4633557"/>
              <a:ext cx="3007659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bn-BD" sz="3600" dirty="0">
                  <a:latin typeface="NikoshBAN" panose="02000000000000000000" pitchFamily="2" charset="0"/>
                  <a:cs typeface="NikoshBAN" pitchFamily="2" charset="0"/>
                </a:rPr>
                <a:t>পাখির বাসা </a:t>
              </a:r>
              <a:endParaRPr lang="en-GB" sz="3600" dirty="0">
                <a:latin typeface="NikoshBAN" panose="02000000000000000000" pitchFamily="2" charset="0"/>
                <a:cs typeface="NikoshBAN" pitchFamily="2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474259" y="5547957"/>
              <a:ext cx="3007659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bn-BD" sz="3600" dirty="0">
                  <a:latin typeface="NikoshBAN" panose="02000000000000000000" pitchFamily="2" charset="0"/>
                  <a:cs typeface="NikoshBAN" pitchFamily="2" charset="0"/>
                </a:rPr>
                <a:t>নতুন ধানকাটার উৎসব</a:t>
              </a:r>
              <a:endParaRPr lang="en-GB" sz="3600" dirty="0">
                <a:latin typeface="NikoshBAN" panose="02000000000000000000" pitchFamily="2" charset="0"/>
                <a:cs typeface="NikoshBAN" pitchFamily="2" charset="0"/>
              </a:endParaRPr>
            </a:p>
          </p:txBody>
        </p:sp>
      </p:grpSp>
      <p:sp>
        <p:nvSpPr>
          <p:cNvPr id="5" name="Rounded Rectangle 4"/>
          <p:cNvSpPr/>
          <p:nvPr/>
        </p:nvSpPr>
        <p:spPr>
          <a:xfrm>
            <a:off x="914400" y="2590800"/>
            <a:ext cx="1790700" cy="804277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জলাঙ্গী</a:t>
            </a:r>
            <a:endParaRPr lang="en-US" sz="3200" dirty="0">
              <a:solidFill>
                <a:schemeClr val="tx1">
                  <a:lumMod val="85000"/>
                  <a:lumOff val="1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35" grpId="0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71600" y="609600"/>
            <a:ext cx="5867400" cy="830997"/>
          </a:xfrm>
          <a:prstGeom prst="rect">
            <a:avLst/>
          </a:prstGeom>
          <a:solidFill>
            <a:srgbClr val="FF3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8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48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BD" sz="48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4800" b="1" dirty="0" err="1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48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</a:t>
            </a:r>
            <a:r>
              <a:rPr lang="bn-BD" sz="48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১০</a:t>
            </a:r>
            <a:r>
              <a:rPr lang="en-US" sz="4800" b="1" dirty="0" err="1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</a:t>
            </a:r>
            <a:r>
              <a:rPr lang="en-US" sz="48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</a:t>
            </a:r>
            <a:endParaRPr lang="en-GB" sz="48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85397" y="2057715"/>
            <a:ext cx="8577604" cy="3048000"/>
            <a:chOff x="190500" y="1829241"/>
            <a:chExt cx="8534400" cy="4267200"/>
          </a:xfrm>
          <a:solidFill>
            <a:srgbClr val="92D050"/>
          </a:solidFill>
        </p:grpSpPr>
        <p:sp>
          <p:nvSpPr>
            <p:cNvPr id="2" name="TextBox 1"/>
            <p:cNvSpPr txBox="1"/>
            <p:nvPr/>
          </p:nvSpPr>
          <p:spPr>
            <a:xfrm>
              <a:off x="1752600" y="2971801"/>
              <a:ext cx="5410200" cy="991040"/>
            </a:xfrm>
            <a:prstGeom prst="rect">
              <a:avLst/>
            </a:prstGeom>
            <a:grpFill/>
            <a:effectLst>
              <a:glow rad="228600">
                <a:schemeClr val="accent6">
                  <a:satMod val="175000"/>
                  <a:alpha val="40000"/>
                </a:schemeClr>
              </a:glow>
              <a:outerShdw blurRad="50800" dist="25000" dir="5400000" rotWithShape="0">
                <a:schemeClr val="accent5">
                  <a:shade val="30000"/>
                  <a:satMod val="150000"/>
                  <a:alpha val="38000"/>
                </a:schemeClr>
              </a:outerShdw>
            </a:effectLst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bn-BD" sz="4000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।</a:t>
              </a:r>
              <a:endParaRPr lang="en-GB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6" name="12-Point Star 5"/>
            <p:cNvSpPr/>
            <p:nvPr/>
          </p:nvSpPr>
          <p:spPr>
            <a:xfrm>
              <a:off x="190500" y="1829241"/>
              <a:ext cx="8534400" cy="4267200"/>
            </a:xfrm>
            <a:prstGeom prst="star12">
              <a:avLst>
                <a:gd name="adj" fmla="val 31045"/>
              </a:avLst>
            </a:prstGeom>
            <a:grpFill/>
            <a:ln>
              <a:solidFill>
                <a:schemeClr val="accent1">
                  <a:lumMod val="75000"/>
                </a:schemeClr>
              </a:solidFill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2800" b="1" dirty="0">
                  <a:ln w="1905"/>
                  <a:solidFill>
                    <a:schemeClr val="tx1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আমাদেরই পাবে তুমি ইহাদের ভিড়ে –কাদের ভিড়ে ?-  লিখ ।</a:t>
              </a:r>
              <a:endParaRPr lang="en-GB" sz="2800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2000" y="1752600"/>
            <a:ext cx="5638800" cy="10772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cs typeface="NikoshBAN" pitchFamily="2" charset="0"/>
              </a:rPr>
              <a:t>১।</a:t>
            </a:r>
            <a:r>
              <a:rPr lang="bn-BD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cs typeface="NikoshBAN" pitchFamily="2" charset="0"/>
              </a:rPr>
              <a:t>কবিতাটি কোন কাব্যগ্রন্থ থেকে নেয়া হয়েছে</a:t>
            </a:r>
            <a:r>
              <a:rPr lang="en-US" sz="3200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cs typeface="NikoshBAN" pitchFamily="2" charset="0"/>
              </a:rPr>
              <a:t>?</a:t>
            </a:r>
            <a:endParaRPr lang="en-GB" sz="3200" b="1" dirty="0">
              <a:ln w="1905"/>
              <a:solidFill>
                <a:srgbClr val="00B0F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anose="02000000000000000000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2895600"/>
            <a:ext cx="5295900" cy="10772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anose="02000000000000000000" pitchFamily="2" charset="0"/>
                <a:cs typeface="NikoshBAN" pitchFamily="2" charset="0"/>
              </a:rPr>
              <a:t>২।</a:t>
            </a:r>
            <a:r>
              <a:rPr lang="bn-BD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anose="02000000000000000000" pitchFamily="2" charset="0"/>
                <a:cs typeface="NikoshBAN" pitchFamily="2" charset="0"/>
              </a:rPr>
              <a:t>ধানসিঁড়ি  কী</a:t>
            </a:r>
            <a:r>
              <a:rPr lang="bn-BD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NikoshBAN" panose="02000000000000000000" pitchFamily="2" charset="0"/>
                <a:cs typeface="NikoshBAN" pitchFamily="2" charset="0"/>
              </a:rPr>
              <a:t>?</a:t>
            </a:r>
          </a:p>
          <a:p>
            <a:endParaRPr lang="en-GB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NikoshBAN" panose="02000000000000000000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0" y="5029200"/>
            <a:ext cx="6642100" cy="5847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BD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itchFamily="2" charset="0"/>
              </a:rPr>
              <a:t>   ৪</a:t>
            </a:r>
            <a:r>
              <a:rPr lang="en-US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itchFamily="2" charset="0"/>
              </a:rPr>
              <a:t>।</a:t>
            </a:r>
            <a:r>
              <a:rPr lang="bn-BD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itchFamily="2" charset="0"/>
              </a:rPr>
              <a:t>কবি কেন আবার  বাংলায় ফিরে আসতে চান</a:t>
            </a:r>
            <a:r>
              <a:rPr lang="en-US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itchFamily="2" charset="0"/>
              </a:rPr>
              <a:t>?</a:t>
            </a:r>
            <a:endParaRPr lang="en-GB" sz="32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2000" y="4038600"/>
            <a:ext cx="4953000" cy="914401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৩।নবান্ন উৎসবে কী কী করা হয় ?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1219200" y="520700"/>
            <a:ext cx="6172200" cy="1143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387584" y="4172278"/>
            <a:ext cx="2856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200" b="1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itchFamily="2" charset="0"/>
              </a:rPr>
              <a:t>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228600" y="457200"/>
            <a:ext cx="7315200" cy="1752600"/>
            <a:chOff x="228600" y="457200"/>
            <a:chExt cx="7315200" cy="1752600"/>
          </a:xfrm>
        </p:grpSpPr>
        <p:sp>
          <p:nvSpPr>
            <p:cNvPr id="2" name="TextBox 1"/>
            <p:cNvSpPr txBox="1"/>
            <p:nvPr/>
          </p:nvSpPr>
          <p:spPr>
            <a:xfrm>
              <a:off x="2133600" y="533400"/>
              <a:ext cx="4114800" cy="1200329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</p:spPr>
          <p:txBody>
            <a:bodyPr wrap="square" rtlCol="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r>
                <a:rPr lang="en-US" sz="7200" b="1" dirty="0" err="1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বাড়ির</a:t>
              </a:r>
              <a:r>
                <a:rPr lang="en-US" sz="7200" b="1" dirty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7200" b="1" dirty="0" err="1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কাজ</a:t>
              </a:r>
              <a:endParaRPr lang="en-GB" sz="7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5" name="Up Ribbon 4"/>
            <p:cNvSpPr/>
            <p:nvPr/>
          </p:nvSpPr>
          <p:spPr>
            <a:xfrm>
              <a:off x="228600" y="457200"/>
              <a:ext cx="7315200" cy="1752600"/>
            </a:xfrm>
            <a:prstGeom prst="ribbon2">
              <a:avLst>
                <a:gd name="adj1" fmla="val 33333"/>
                <a:gd name="adj2" fmla="val 50000"/>
              </a:avLst>
            </a:prstGeom>
            <a:noFill/>
            <a:ln>
              <a:solidFill>
                <a:srgbClr val="33CC33"/>
              </a:solidFill>
            </a:ln>
            <a:effectLst>
              <a:glow rad="228600">
                <a:schemeClr val="accent4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en-US" b="1" dirty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                                                                                                        </a:t>
              </a:r>
            </a:p>
            <a:p>
              <a:pPr algn="ctr"/>
              <a:endParaRPr lang="en-US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  <a:p>
              <a:pPr algn="ctr"/>
              <a:endParaRPr lang="en-US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  <a:p>
              <a:pPr algn="ctr"/>
              <a:endParaRPr lang="en-GB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</p:grpSp>
      <p:sp>
        <p:nvSpPr>
          <p:cNvPr id="4" name="Oval 3"/>
          <p:cNvSpPr/>
          <p:nvPr/>
        </p:nvSpPr>
        <p:spPr>
          <a:xfrm>
            <a:off x="1358900" y="3048000"/>
            <a:ext cx="6705600" cy="2895600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গ্রাম বাংলার প্রকৃতি কবি জীবনানন্দ দাশকে আকৃষ্ট করেছে –কবিতার আলোকে বিশ্লেষণ কর  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C900610-6FD7-4825-963D-74EE5DD41A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609600"/>
            <a:ext cx="7696200" cy="55626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spd="med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2068</TotalTime>
  <Words>251</Words>
  <Application>Microsoft Office PowerPoint</Application>
  <PresentationFormat>On-screen Show (4:3)</PresentationFormat>
  <Paragraphs>66</Paragraphs>
  <Slides>17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Garamond</vt:lpstr>
      <vt:lpstr>NikoshBAN</vt:lpstr>
      <vt:lpstr>Organic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আদর্শ পাঠ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Mahfooz</dc:creator>
  <cp:lastModifiedBy>Windows User</cp:lastModifiedBy>
  <cp:revision>370</cp:revision>
  <dcterms:created xsi:type="dcterms:W3CDTF">2006-08-16T00:00:00Z</dcterms:created>
  <dcterms:modified xsi:type="dcterms:W3CDTF">2019-10-18T12:44:23Z</dcterms:modified>
</cp:coreProperties>
</file>