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72" r:id="rId6"/>
    <p:sldId id="261" r:id="rId7"/>
    <p:sldId id="262" r:id="rId8"/>
    <p:sldId id="263" r:id="rId9"/>
    <p:sldId id="279" r:id="rId10"/>
    <p:sldId id="266" r:id="rId11"/>
    <p:sldId id="267" r:id="rId12"/>
    <p:sldId id="276" r:id="rId13"/>
    <p:sldId id="268" r:id="rId14"/>
    <p:sldId id="275" r:id="rId15"/>
    <p:sldId id="269" r:id="rId16"/>
    <p:sldId id="273" r:id="rId17"/>
    <p:sldId id="274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2" autoAdjust="0"/>
    <p:restoredTop sz="94660"/>
  </p:normalViewPr>
  <p:slideViewPr>
    <p:cSldViewPr>
      <p:cViewPr varScale="1">
        <p:scale>
          <a:sx n="66" d="100"/>
          <a:sy n="66" d="100"/>
        </p:scale>
        <p:origin x="-9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CF445-F344-4D8E-9E8E-4B50A4F3DBC6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bn.wikipedia.org/wiki/%E0%A6%8F%E0%A6%95%E0%A7%81%E0%A6%B6%E0%A7%87_%E0%A6%AA%E0%A6%A6%E0%A6%95" TargetMode="External"/><Relationship Id="rId3" Type="http://schemas.openxmlformats.org/officeDocument/2006/relationships/hyperlink" Target="https://bn.wikipedia.org/wiki/%E0%A6%AC%E0%A6%BE%E0%A6%82%E0%A6%B2%E0%A6%BE_%E0%A6%8F%E0%A6%95%E0%A6%BE%E0%A6%A1%E0%A7%87%E0%A6%AE%E0%A6%BF_%E0%A6%AA%E0%A7%81%E0%A6%B0%E0%A6%B8%E0%A7%8D%E0%A6%95%E0%A6%BE%E0%A6%B0" TargetMode="External"/><Relationship Id="rId7" Type="http://schemas.openxmlformats.org/officeDocument/2006/relationships/hyperlink" Target="https://bn.wikipedia.org/wiki/%E0%A7%A7%E0%A7%AF%E0%A7%AE%E0%A7%A8" TargetMode="External"/><Relationship Id="rId2" Type="http://schemas.openxmlformats.org/officeDocument/2006/relationships/hyperlink" Target="https://bn.wikipedia.org/wiki/%E0%A7%A7%E0%A7%AF%E0%A7%AC%E0%A7%AD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bn.wikipedia.org/wiki/%E0%A7%A7%E0%A7%AF%E0%A7%AE%E0%A7%A7" TargetMode="External"/><Relationship Id="rId11" Type="http://schemas.openxmlformats.org/officeDocument/2006/relationships/hyperlink" Target="https://bn.wikipedia.org/wiki/%E0%A7%A8%E0%A7%A6%E0%A7%A6%E0%A7%A8" TargetMode="External"/><Relationship Id="rId5" Type="http://schemas.openxmlformats.org/officeDocument/2006/relationships/hyperlink" Target="https://bn.wikipedia.org/wiki/%E0%A7%A7%E0%A7%AF%E0%A7%AD%E0%A7%AC" TargetMode="External"/><Relationship Id="rId10" Type="http://schemas.openxmlformats.org/officeDocument/2006/relationships/hyperlink" Target="https://bn.wikipedia.org/wiki/%E0%A6%B8%E0%A6%BE%E0%A6%B9%E0%A6%BF%E0%A6%A4%E0%A7%8D%E0%A6%AF" TargetMode="External"/><Relationship Id="rId4" Type="http://schemas.openxmlformats.org/officeDocument/2006/relationships/hyperlink" Target="https://bn.wikipedia.org/wiki/%E0%A7%A7%E0%A7%AF%E0%A7%AD%E0%A7%A7" TargetMode="External"/><Relationship Id="rId9" Type="http://schemas.openxmlformats.org/officeDocument/2006/relationships/hyperlink" Target="https://bn.wikipedia.org/wiki/%E0%A7%A7%E0%A7%AF%E0%A7%AE%E0%A7%AA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6106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1143000"/>
            <a:ext cx="3429000" cy="45243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sz="9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96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en-US" sz="9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ও</a:t>
            </a:r>
          </a:p>
          <a:p>
            <a:pPr lvl="0"/>
            <a:r>
              <a:rPr lang="en-US" sz="9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2" descr="C:\Users\USER\Desktop\অবাক সুর্যদয়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609600"/>
            <a:ext cx="4321158" cy="556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32-Point Star 5"/>
          <p:cNvSpPr/>
          <p:nvPr/>
        </p:nvSpPr>
        <p:spPr>
          <a:xfrm>
            <a:off x="2286000" y="762000"/>
            <a:ext cx="4419600" cy="1143000"/>
          </a:xfrm>
          <a:prstGeom prst="star3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838200" y="5257800"/>
            <a:ext cx="7315200" cy="914400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কবিতাটি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আবৃত্তি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pic>
        <p:nvPicPr>
          <p:cNvPr id="5122" name="Picture 2" descr="C:\Users\USER\Desktop\NAP BULBUL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905000"/>
            <a:ext cx="6953450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32-Point Star 5"/>
          <p:cNvSpPr/>
          <p:nvPr/>
        </p:nvSpPr>
        <p:spPr>
          <a:xfrm>
            <a:off x="1981200" y="914400"/>
            <a:ext cx="4800600" cy="9906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838200" y="5181600"/>
            <a:ext cx="7391400" cy="9906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সম্পকে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জান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C:\Users\USER\Desktop\NAP BULBUL\2011-05-20-13-54-27-042278300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209800"/>
            <a:ext cx="5486400" cy="27857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7630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64770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2286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1828800"/>
            <a:ext cx="7848600" cy="440120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হাসান হাফিজুর রহমান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জন্মঃ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জুলাই ১৪, ১৯৩২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মুত্যুঃ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এপ্রিল ১, ১৯৮৩)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বাংলাদেশের একজন প্রথিতযশা কবি, সাংবাদিক ও সমালোচক ছিলেন। তাঁর পূর্বপুরুষ জামালপুর জেলার অন্তর্গত কুলকান্দি গ্রামে বাস করতেন। তিনি মুক্তিযুদ্ধের দলিল সম্পাদনার জন্য বিখ্যাত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24000" y="762000"/>
            <a:ext cx="5943600" cy="609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12-Point Star 5"/>
          <p:cNvSpPr/>
          <p:nvPr/>
        </p:nvSpPr>
        <p:spPr>
          <a:xfrm>
            <a:off x="2133600" y="838200"/>
            <a:ext cx="4800600" cy="1143000"/>
          </a:xfrm>
          <a:prstGeom prst="star12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14400" y="4953000"/>
            <a:ext cx="7315200" cy="1066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কবির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পুরুস্কার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পদক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সমুহ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Users\USER\Desktop\NAP BULBUL\download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133599"/>
            <a:ext cx="5867400" cy="2514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7630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64770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2286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2743200"/>
            <a:ext cx="7924800" cy="34163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s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পাকিস্তান লেখক সংঘ পুরস্কার (</a:t>
            </a:r>
            <a:r>
              <a:rPr lang="as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hlinkClick r:id="rId2" tooltip="১৯৬৭"/>
              </a:rPr>
              <a:t>১৯৬৭</a:t>
            </a:r>
            <a:r>
              <a:rPr lang="as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as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আদমজী পুরস্কার (</a:t>
            </a:r>
            <a:r>
              <a:rPr lang="as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hlinkClick r:id="rId2" tooltip="১৯৬৭"/>
              </a:rPr>
              <a:t>১৯৬৭</a:t>
            </a:r>
            <a:r>
              <a:rPr lang="as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as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hlinkClick r:id="rId3" tooltip="বাংলা একাডেমি পুরস্কার"/>
              </a:rPr>
              <a:t>বাংলা একাডেমি পুরস্কার</a:t>
            </a:r>
            <a:r>
              <a:rPr lang="as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 (</a:t>
            </a:r>
            <a:r>
              <a:rPr lang="as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hlinkClick r:id="rId4" tooltip="১৯৭১"/>
              </a:rPr>
              <a:t>১৯৭১</a:t>
            </a:r>
            <a:r>
              <a:rPr lang="as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as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সুফি মোতাহার হোসেন স্মারক পুরস্কার (</a:t>
            </a:r>
            <a:r>
              <a:rPr lang="as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hlinkClick r:id="rId5" tooltip="১৯৭৬"/>
              </a:rPr>
              <a:t>১৯৭৬</a:t>
            </a:r>
            <a:r>
              <a:rPr lang="as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as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অলক্ত সাহিত্য পুরস্কার (</a:t>
            </a:r>
            <a:r>
              <a:rPr lang="as-IN" sz="2400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hlinkClick r:id="rId6"/>
              </a:rPr>
              <a:t>১৯৮১</a:t>
            </a:r>
            <a:r>
              <a:rPr lang="as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as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সওগাত সাহিত্য পুরস্কার ও নাসিরুদ্দিন স্বর্ণপদক (</a:t>
            </a:r>
            <a:r>
              <a:rPr lang="as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hlinkClick r:id="rId7" tooltip="১৯৮২"/>
              </a:rPr>
              <a:t>১৯৮২</a:t>
            </a:r>
            <a:r>
              <a:rPr lang="as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as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মরোনোত্তর </a:t>
            </a:r>
            <a:r>
              <a:rPr lang="as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hlinkClick r:id="rId8" tooltip="একুশে পদক"/>
              </a:rPr>
              <a:t>একুশে পদক</a:t>
            </a:r>
            <a:r>
              <a:rPr lang="as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 (</a:t>
            </a:r>
            <a:r>
              <a:rPr lang="as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hlinkClick r:id="rId9" tooltip="১৯৮৪"/>
              </a:rPr>
              <a:t>১৯৮৪</a:t>
            </a:r>
            <a:r>
              <a:rPr lang="as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as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এদেশের </a:t>
            </a:r>
            <a:r>
              <a:rPr lang="as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hlinkClick r:id="rId10" tooltip="সাহিত্য"/>
              </a:rPr>
              <a:t>সাহিত্য ক্ষেত্রে</a:t>
            </a:r>
            <a:r>
              <a:rPr lang="as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 অসাধারণ অবদানের জন্য </a:t>
            </a:r>
            <a:r>
              <a:rPr lang="as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hlinkClick r:id="rId11" tooltip="২০০২"/>
              </a:rPr>
              <a:t>২০০২</a:t>
            </a:r>
            <a:r>
              <a:rPr lang="as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 সালে দেশের “সর্বোচ্চ বেসামরিক পুরস্কার হিসাবে পরিচিত “স্বাধীনতা পুরস্কার” প্রদান করা হয় তাকে।</a:t>
            </a:r>
            <a:endParaRPr lang="as-IN" sz="2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71800" y="1828800"/>
            <a:ext cx="2864887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পুরস্কার ও পদক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ঃ</a:t>
            </a:r>
            <a:endParaRPr lang="as-IN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66800" y="762000"/>
            <a:ext cx="6858000" cy="838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সমাধানঃ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7-Point Star 5"/>
          <p:cNvSpPr/>
          <p:nvPr/>
        </p:nvSpPr>
        <p:spPr>
          <a:xfrm>
            <a:off x="2362200" y="914400"/>
            <a:ext cx="4572000" cy="1143000"/>
          </a:xfrm>
          <a:prstGeom prst="star7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1143000" y="23622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লেখক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পদক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পেয়েছিলেন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1066800" y="32766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রক্তশোভিত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1219200" y="41148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কিশোর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বয়স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1219200" y="5029200"/>
            <a:ext cx="6858000" cy="9144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লেখকের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মৃত্যু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7-Point Star 5"/>
          <p:cNvSpPr/>
          <p:nvPr/>
        </p:nvSpPr>
        <p:spPr>
          <a:xfrm>
            <a:off x="1676400" y="838200"/>
            <a:ext cx="5791200" cy="1066800"/>
          </a:xfrm>
          <a:prstGeom prst="star7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মুল্যায়নের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ফলাফল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1219200" y="21336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একাডেমী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একুশ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পদক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1219200" y="3124200"/>
            <a:ext cx="6858000" cy="7620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রক্ত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রঞ্জিত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1371600" y="42672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দুর্জয়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সাহস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সৃষ্টিশিলতার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1219200" y="51816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১৯৮৩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১লা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এপ্রিল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4-Point Star 1"/>
          <p:cNvSpPr/>
          <p:nvPr/>
        </p:nvSpPr>
        <p:spPr>
          <a:xfrm>
            <a:off x="1447800" y="609600"/>
            <a:ext cx="5943600" cy="1219200"/>
          </a:xfrm>
          <a:prstGeom prst="star24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914400" y="1905000"/>
            <a:ext cx="7315200" cy="2057400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লিখবো</a:t>
            </a:r>
            <a:endParaRPr lang="en-US" sz="4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বুকের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রক্তে</a:t>
            </a:r>
            <a:endParaRPr lang="en-US" sz="4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লিখেছি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বংলাদেশ</a:t>
            </a:r>
            <a:endParaRPr lang="en-U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0600" y="4114800"/>
            <a:ext cx="7391400" cy="2133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সৃজনশীল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(ক)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পাবক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মনুষত্বের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অপমান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বুঝাইয়াছেন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উদ্দেপকের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কবিতার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সাদৃশ্য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দেখাও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পাঠে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পারিলাম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534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USER\Desktop\NAP BULBUL\১২৩৪৫৬৭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1999" y="762000"/>
            <a:ext cx="7483929" cy="5486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590800" y="762000"/>
            <a:ext cx="56428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ভাল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থেক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4876800"/>
            <a:ext cx="43059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খোদা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হাফেজ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048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8-Point Star 5"/>
          <p:cNvSpPr/>
          <p:nvPr/>
        </p:nvSpPr>
        <p:spPr>
          <a:xfrm>
            <a:off x="2667000" y="609600"/>
            <a:ext cx="3657600" cy="1524000"/>
          </a:xfrm>
          <a:prstGeom prst="star8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4724400" y="2133600"/>
            <a:ext cx="3429000" cy="39624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১০ম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শ্রেনী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endParaRPr lang="en-US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১ম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গদ্যাংশ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USER\Desktop\NAP BULBUL\ttt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133600"/>
            <a:ext cx="3352800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048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:\Users\USER\Desktop\IMG_20170609_1440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133600"/>
            <a:ext cx="2984500" cy="3873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ounded Rectangle 6"/>
          <p:cNvSpPr/>
          <p:nvPr/>
        </p:nvSpPr>
        <p:spPr>
          <a:xfrm>
            <a:off x="4038600" y="2895600"/>
            <a:ext cx="4114800" cy="2743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মমিনুর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বুলবুল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মিথিলাপুর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বুড়িচং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০১৭২৫৮০০৪১৭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24-Point Star 7"/>
          <p:cNvSpPr/>
          <p:nvPr/>
        </p:nvSpPr>
        <p:spPr>
          <a:xfrm>
            <a:off x="2286000" y="762000"/>
            <a:ext cx="5257800" cy="137160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Ribbon 5"/>
          <p:cNvSpPr/>
          <p:nvPr/>
        </p:nvSpPr>
        <p:spPr>
          <a:xfrm>
            <a:off x="1143000" y="914400"/>
            <a:ext cx="6858000" cy="106680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12-Point Star 6"/>
          <p:cNvSpPr/>
          <p:nvPr/>
        </p:nvSpPr>
        <p:spPr>
          <a:xfrm>
            <a:off x="914400" y="3048000"/>
            <a:ext cx="7239000" cy="3048000"/>
          </a:xfrm>
          <a:prstGeom prst="star1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অবাক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সূর্যোদয়</a:t>
            </a:r>
            <a:endParaRPr lang="en-US" sz="6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হাসান</a:t>
            </a:r>
            <a:r>
              <a:rPr lang="en-US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হাফিজুর</a:t>
            </a:r>
            <a:r>
              <a:rPr lang="en-US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রহমান</a:t>
            </a:r>
            <a:endParaRPr lang="en-US" sz="40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32-Point Star 5"/>
          <p:cNvSpPr/>
          <p:nvPr/>
        </p:nvSpPr>
        <p:spPr>
          <a:xfrm>
            <a:off x="2133600" y="914400"/>
            <a:ext cx="5029200" cy="1143000"/>
          </a:xfrm>
          <a:prstGeom prst="star3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পাঠের-উদেশ্য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Preparation 8"/>
          <p:cNvSpPr/>
          <p:nvPr/>
        </p:nvSpPr>
        <p:spPr>
          <a:xfrm>
            <a:off x="990600" y="2667000"/>
            <a:ext cx="7162800" cy="3352800"/>
          </a:xfrm>
          <a:prstGeom prst="flowChartPreparati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সুর্যে্র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মতই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অহংকারে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উচু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রাখুক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এটাই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হউক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কামনা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orizontal Scroll 6"/>
          <p:cNvSpPr/>
          <p:nvPr/>
        </p:nvSpPr>
        <p:spPr>
          <a:xfrm>
            <a:off x="1219200" y="762000"/>
            <a:ext cx="6553200" cy="15240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</a:t>
            </a:r>
            <a:endParaRPr lang="en-US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2667000"/>
            <a:ext cx="7010400" cy="3276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লেখক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কিশোরদের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এগিযে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যেতে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বলেছেন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জানবে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ভয়কে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ঠেলে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6106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24-Point Star 5"/>
          <p:cNvSpPr/>
          <p:nvPr/>
        </p:nvSpPr>
        <p:spPr>
          <a:xfrm>
            <a:off x="1524000" y="914400"/>
            <a:ext cx="5410200" cy="533400"/>
          </a:xfrm>
          <a:prstGeom prst="star24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লেখক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14800" y="1676400"/>
            <a:ext cx="4343400" cy="762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১৯৩২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১৪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জুন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জামালপুর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কুলকান্দি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গ্রামে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গ্রহন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14800" y="2514600"/>
            <a:ext cx="43434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কলেপেয়েট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বিশ্ববিদ্যালয়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পাশ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14800" y="3505200"/>
            <a:ext cx="43434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একাডেমী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একুশ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পদক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114800" y="4038600"/>
            <a:ext cx="4419600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বালাদেশ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সরকারে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মন্ত্রনালয়ে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মুক্তিযুদ্ধের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ইতিহাস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বিভাগের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ছিলেন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14800" y="4953000"/>
            <a:ext cx="44196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লেখাঃ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বিমুখ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প্রান্তর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অন্তিম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শবের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শোকার্থ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তরবারী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5800" y="5486400"/>
            <a:ext cx="32004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হাসান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হাফিজুর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114800" y="5791200"/>
            <a:ext cx="44196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১৯৮৩সালে ১লা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এপ্রিল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মৃত্যুবরন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esktop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799" y="1676400"/>
            <a:ext cx="3330751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620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7620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533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Terminator 5"/>
          <p:cNvSpPr/>
          <p:nvPr/>
        </p:nvSpPr>
        <p:spPr>
          <a:xfrm>
            <a:off x="3048000" y="1143000"/>
            <a:ext cx="2514600" cy="609600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শব্দার্থ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914400" y="2895600"/>
            <a:ext cx="3429000" cy="6858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অমিত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914400" y="3733800"/>
            <a:ext cx="3429000" cy="6858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অযুত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Pentagon 9"/>
          <p:cNvSpPr/>
          <p:nvPr/>
        </p:nvSpPr>
        <p:spPr>
          <a:xfrm>
            <a:off x="914400" y="4572000"/>
            <a:ext cx="3429000" cy="6858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অপলক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914400" y="5486400"/>
            <a:ext cx="3429000" cy="6858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লোহিত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 Same Side Corner Rectangle 11"/>
          <p:cNvSpPr/>
          <p:nvPr/>
        </p:nvSpPr>
        <p:spPr>
          <a:xfrm>
            <a:off x="5029200" y="1905000"/>
            <a:ext cx="3124200" cy="685800"/>
          </a:xfrm>
          <a:prstGeom prst="round2Same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রক্ত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 Same Side Corner Rectangle 12"/>
          <p:cNvSpPr/>
          <p:nvPr/>
        </p:nvSpPr>
        <p:spPr>
          <a:xfrm>
            <a:off x="5029200" y="2819400"/>
            <a:ext cx="3124200" cy="685800"/>
          </a:xfrm>
          <a:prstGeom prst="round2Same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অপরাজেয়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ound Same Side Corner Rectangle 13"/>
          <p:cNvSpPr/>
          <p:nvPr/>
        </p:nvSpPr>
        <p:spPr>
          <a:xfrm>
            <a:off x="5029200" y="3733800"/>
            <a:ext cx="3124200" cy="685800"/>
          </a:xfrm>
          <a:prstGeom prst="round2Same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দশ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ound Same Side Corner Rectangle 14"/>
          <p:cNvSpPr/>
          <p:nvPr/>
        </p:nvSpPr>
        <p:spPr>
          <a:xfrm>
            <a:off x="5029200" y="4648200"/>
            <a:ext cx="3124200" cy="685800"/>
          </a:xfrm>
          <a:prstGeom prst="round2Same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পলকহীন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ound Same Side Corner Rectangle 15"/>
          <p:cNvSpPr/>
          <p:nvPr/>
        </p:nvSpPr>
        <p:spPr>
          <a:xfrm>
            <a:off x="5029200" y="5486400"/>
            <a:ext cx="3124200" cy="685800"/>
          </a:xfrm>
          <a:prstGeom prst="round2Same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আন্দোলিত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Pentagon 16"/>
          <p:cNvSpPr/>
          <p:nvPr/>
        </p:nvSpPr>
        <p:spPr>
          <a:xfrm>
            <a:off x="914400" y="2057400"/>
            <a:ext cx="3429000" cy="6858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খুন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7630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64770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2286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209800" y="685800"/>
            <a:ext cx="4572000" cy="685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447800"/>
            <a:ext cx="4038600" cy="50167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অবাক সূর্যোদয়</a:t>
            </a:r>
            <a:br>
              <a:rPr lang="as-IN" sz="2000" dirty="0" smtClean="0">
                <a:latin typeface="NikoshBAN" pitchFamily="2" charset="0"/>
                <a:cs typeface="NikoshBAN" pitchFamily="2" charset="0"/>
              </a:rPr>
            </a:b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---- হাসান হাফিজুর রহমান</a:t>
            </a:r>
          </a:p>
          <a:p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কিশোর তোমার দুই</a:t>
            </a:r>
            <a:br>
              <a:rPr lang="as-IN" sz="2000" dirty="0" smtClean="0">
                <a:latin typeface="NikoshBAN" pitchFamily="2" charset="0"/>
                <a:cs typeface="NikoshBAN" pitchFamily="2" charset="0"/>
              </a:rPr>
            </a:b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হাতের তালুতে আকুল সূর্যোদয়</a:t>
            </a:r>
            <a:br>
              <a:rPr lang="as-IN" sz="2000" dirty="0" smtClean="0">
                <a:latin typeface="NikoshBAN" pitchFamily="2" charset="0"/>
                <a:cs typeface="NikoshBAN" pitchFamily="2" charset="0"/>
              </a:rPr>
            </a:b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রক্ত ভীষণ মুখমণ্ডলে চমকায় বরাভয়।</a:t>
            </a:r>
            <a:br>
              <a:rPr lang="as-IN" sz="2000" dirty="0" smtClean="0">
                <a:latin typeface="NikoshBAN" pitchFamily="2" charset="0"/>
                <a:cs typeface="NikoshBAN" pitchFamily="2" charset="0"/>
              </a:rPr>
            </a:b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বুকের অধীর ফিনকির ক্ষুরধার</a:t>
            </a:r>
            <a:br>
              <a:rPr lang="as-IN" sz="2000" dirty="0" smtClean="0">
                <a:latin typeface="NikoshBAN" pitchFamily="2" charset="0"/>
                <a:cs typeface="NikoshBAN" pitchFamily="2" charset="0"/>
              </a:rPr>
            </a:b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শহিদের খুন লেগে</a:t>
            </a:r>
            <a:br>
              <a:rPr lang="as-IN" sz="2000" dirty="0" smtClean="0">
                <a:latin typeface="NikoshBAN" pitchFamily="2" charset="0"/>
                <a:cs typeface="NikoshBAN" pitchFamily="2" charset="0"/>
              </a:rPr>
            </a:b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কিশোর তোমার দুই হাতে দুই</a:t>
            </a:r>
            <a:br>
              <a:rPr lang="as-IN" sz="2000" dirty="0" smtClean="0">
                <a:latin typeface="NikoshBAN" pitchFamily="2" charset="0"/>
                <a:cs typeface="NikoshBAN" pitchFamily="2" charset="0"/>
              </a:rPr>
            </a:b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সূর্য উঠেছে জেগে।</a:t>
            </a:r>
            <a:br>
              <a:rPr lang="as-IN" sz="2000" dirty="0" smtClean="0">
                <a:latin typeface="NikoshBAN" pitchFamily="2" charset="0"/>
                <a:cs typeface="NikoshBAN" pitchFamily="2" charset="0"/>
              </a:rPr>
            </a:b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মানুষের হাতে অবাক সূর্যোদয়,</a:t>
            </a:r>
            <a:br>
              <a:rPr lang="as-IN" sz="2000" dirty="0" smtClean="0">
                <a:latin typeface="NikoshBAN" pitchFamily="2" charset="0"/>
                <a:cs typeface="NikoshBAN" pitchFamily="2" charset="0"/>
              </a:rPr>
            </a:b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যায় পুড়ে যায় মরতের অমানিশা</a:t>
            </a:r>
            <a:br>
              <a:rPr lang="as-IN" sz="2000" dirty="0" smtClean="0">
                <a:latin typeface="NikoshBAN" pitchFamily="2" charset="0"/>
                <a:cs typeface="NikoshBAN" pitchFamily="2" charset="0"/>
              </a:rPr>
            </a:b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শঙ্কার সংশয়।</a:t>
            </a:r>
            <a:br>
              <a:rPr lang="as-IN" sz="2000" dirty="0" smtClean="0">
                <a:latin typeface="NikoshBAN" pitchFamily="2" charset="0"/>
                <a:cs typeface="NikoshBAN" pitchFamily="2" charset="0"/>
              </a:rPr>
            </a:b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কিশোর তোমার হাত দুটো উঁচু রাখো</a:t>
            </a:r>
            <a:br>
              <a:rPr lang="as-IN" sz="2000" dirty="0" smtClean="0">
                <a:latin typeface="NikoshBAN" pitchFamily="2" charset="0"/>
                <a:cs typeface="NikoshBAN" pitchFamily="2" charset="0"/>
              </a:rPr>
            </a:b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প্রবল অহংকারে সূর্যের সাথে</a:t>
            </a:r>
            <a:br>
              <a:rPr lang="as-IN" sz="2000" dirty="0" smtClean="0">
                <a:latin typeface="NikoshBAN" pitchFamily="2" charset="0"/>
                <a:cs typeface="NikoshBAN" pitchFamily="2" charset="0"/>
              </a:rPr>
            </a:b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অভিন্ন দেখ অমিত অযুত লাখ।</a:t>
            </a:r>
            <a:br>
              <a:rPr lang="as-IN" sz="2000" dirty="0" smtClean="0">
                <a:latin typeface="NikoshBAN" pitchFamily="2" charset="0"/>
                <a:cs typeface="NikoshBAN" pitchFamily="2" charset="0"/>
              </a:rPr>
            </a:b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সারা শহরের মুখ</a:t>
            </a:r>
            <a:endParaRPr lang="as-IN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0" y="1447800"/>
            <a:ext cx="4114800" cy="501675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তোমার হাতের দিকে</a:t>
            </a:r>
            <a:br>
              <a:rPr lang="as-IN" sz="2000" dirty="0" smtClean="0">
                <a:latin typeface="NikoshBAN" pitchFamily="2" charset="0"/>
                <a:cs typeface="NikoshBAN" pitchFamily="2" charset="0"/>
              </a:rPr>
            </a:b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ভয়হারা কোটি অপলক চোখ একাকার হলো</a:t>
            </a:r>
            <a:br>
              <a:rPr lang="as-IN" sz="2000" dirty="0" smtClean="0">
                <a:latin typeface="NikoshBAN" pitchFamily="2" charset="0"/>
                <a:cs typeface="NikoshBAN" pitchFamily="2" charset="0"/>
              </a:rPr>
            </a:b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সূর্যের অনিমিখে।</a:t>
            </a:r>
            <a:br>
              <a:rPr lang="as-IN" sz="2000" dirty="0" smtClean="0">
                <a:latin typeface="NikoshBAN" pitchFamily="2" charset="0"/>
                <a:cs typeface="NikoshBAN" pitchFamily="2" charset="0"/>
              </a:rPr>
            </a:b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কিশোর তোমার হাত দুটো উঁচু রাখো</a:t>
            </a:r>
            <a:br>
              <a:rPr lang="as-IN" sz="2000" dirty="0" smtClean="0">
                <a:latin typeface="NikoshBAN" pitchFamily="2" charset="0"/>
                <a:cs typeface="NikoshBAN" pitchFamily="2" charset="0"/>
              </a:rPr>
            </a:b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লোলিত পাপের আমূল রসনা ক্রর অগ্নিতে ঢাক।</a:t>
            </a:r>
            <a:br>
              <a:rPr lang="as-IN" sz="2000" dirty="0" smtClean="0">
                <a:latin typeface="NikoshBAN" pitchFamily="2" charset="0"/>
                <a:cs typeface="NikoshBAN" pitchFamily="2" charset="0"/>
              </a:rPr>
            </a:b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রক্তের খরতানে</a:t>
            </a:r>
            <a:br>
              <a:rPr lang="as-IN" sz="2000" dirty="0" smtClean="0">
                <a:latin typeface="NikoshBAN" pitchFamily="2" charset="0"/>
                <a:cs typeface="NikoshBAN" pitchFamily="2" charset="0"/>
              </a:rPr>
            </a:b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জাগাও পাবক প্রাণ</a:t>
            </a:r>
            <a:br>
              <a:rPr lang="as-IN" sz="2000" dirty="0" smtClean="0">
                <a:latin typeface="NikoshBAN" pitchFamily="2" charset="0"/>
                <a:cs typeface="NikoshBAN" pitchFamily="2" charset="0"/>
              </a:rPr>
            </a:b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কন্ঠে ফোটাও নিষ্ঠুরতম গান</a:t>
            </a:r>
            <a:br>
              <a:rPr lang="as-IN" sz="2000" dirty="0" smtClean="0">
                <a:latin typeface="NikoshBAN" pitchFamily="2" charset="0"/>
                <a:cs typeface="NikoshBAN" pitchFamily="2" charset="0"/>
              </a:rPr>
            </a:b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যাক পুড়ে. যাক আপামর পশু</a:t>
            </a:r>
            <a:br>
              <a:rPr lang="as-IN" sz="2000" dirty="0" smtClean="0">
                <a:latin typeface="NikoshBAN" pitchFamily="2" charset="0"/>
                <a:cs typeface="NikoshBAN" pitchFamily="2" charset="0"/>
              </a:rPr>
            </a:b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মনুষ্যতের ধিক অপমান</a:t>
            </a:r>
            <a:br>
              <a:rPr lang="as-IN" sz="2000" dirty="0" smtClean="0">
                <a:latin typeface="NikoshBAN" pitchFamily="2" charset="0"/>
                <a:cs typeface="NikoshBAN" pitchFamily="2" charset="0"/>
              </a:rPr>
            </a:b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কিশোর তোমার হাত দুটো উঁচু রাখো</a:t>
            </a:r>
            <a:br>
              <a:rPr lang="as-IN" sz="2000" dirty="0" smtClean="0">
                <a:latin typeface="NikoshBAN" pitchFamily="2" charset="0"/>
                <a:cs typeface="NikoshBAN" pitchFamily="2" charset="0"/>
              </a:rPr>
            </a:b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কুহেলী পোড়ানো মিছিলের হুতাশনে</a:t>
            </a:r>
            <a:br>
              <a:rPr lang="as-IN" sz="2000" dirty="0" smtClean="0">
                <a:latin typeface="NikoshBAN" pitchFamily="2" charset="0"/>
                <a:cs typeface="NikoshBAN" pitchFamily="2" charset="0"/>
              </a:rPr>
            </a:b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লাখ অযুতকে ডাক।</a:t>
            </a:r>
            <a:br>
              <a:rPr lang="as-IN" sz="2000" dirty="0" smtClean="0">
                <a:latin typeface="NikoshBAN" pitchFamily="2" charset="0"/>
                <a:cs typeface="NikoshBAN" pitchFamily="2" charset="0"/>
              </a:rPr>
            </a:b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কিশোর তোমার দুই</a:t>
            </a:r>
            <a:br>
              <a:rPr lang="as-IN" sz="2000" dirty="0" smtClean="0">
                <a:latin typeface="NikoshBAN" pitchFamily="2" charset="0"/>
                <a:cs typeface="NikoshBAN" pitchFamily="2" charset="0"/>
              </a:rPr>
            </a:b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হাতের তালুতে আকুল সূর্যোদয়</a:t>
            </a:r>
            <a:br>
              <a:rPr lang="as-IN" sz="2000" dirty="0" smtClean="0">
                <a:latin typeface="NikoshBAN" pitchFamily="2" charset="0"/>
                <a:cs typeface="NikoshBAN" pitchFamily="2" charset="0"/>
              </a:rPr>
            </a:b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রক্তশোভিত মুখমণ্ডলে চমকাক বরাভয়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367</Words>
  <Application>Microsoft Office PowerPoint</Application>
  <PresentationFormat>On-screen Show (4:3)</PresentationFormat>
  <Paragraphs>87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25</cp:revision>
  <dcterms:created xsi:type="dcterms:W3CDTF">2019-09-17T00:30:57Z</dcterms:created>
  <dcterms:modified xsi:type="dcterms:W3CDTF">2019-10-20T08:51:37Z</dcterms:modified>
</cp:coreProperties>
</file>