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57" r:id="rId3"/>
    <p:sldId id="258" r:id="rId4"/>
    <p:sldId id="259" r:id="rId5"/>
    <p:sldId id="275" r:id="rId6"/>
    <p:sldId id="276" r:id="rId7"/>
    <p:sldId id="274" r:id="rId8"/>
    <p:sldId id="273" r:id="rId9"/>
    <p:sldId id="272" r:id="rId10"/>
    <p:sldId id="271" r:id="rId11"/>
    <p:sldId id="270" r:id="rId12"/>
    <p:sldId id="260" r:id="rId13"/>
    <p:sldId id="261" r:id="rId14"/>
    <p:sldId id="268" r:id="rId15"/>
    <p:sldId id="262" r:id="rId16"/>
    <p:sldId id="269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20655-CDDB-463C-86B7-F50C21479E71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DA3E2-0011-4F7E-910F-C769308C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DA3E2-0011-4F7E-910F-C769308C6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9211-D8B5-4AE6-8B34-C546FF903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192C-CC12-4E11-A1C9-0D8F6B3A7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D80CC-39B3-454B-A3B9-FDE30147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13BB7-F8F3-4D8D-95A3-8D013735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73B9-895C-4937-AABF-8F4F2ED1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4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142F-912C-4362-B5DF-3606AA41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65FE1-2B94-4BF5-9705-7E648C655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F9A1-862E-4D36-906C-2AA93F26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FA3A2-C44B-459B-8210-71E453904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DAC5-E427-4389-BCB1-F8128DEE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4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3DD50-C7F6-47EE-836C-93EE59453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F8C4C-1EC2-4D80-BFCA-EB9C86BC2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4F11-D81A-48CE-BB34-255CFAF3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DEF67-9884-44B5-8D64-92570AF3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402F-EAB3-4A14-A41F-9159DD5B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3277826" y="6627168"/>
            <a:ext cx="5932997" cy="23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27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27" baseline="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27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7077-DF50-47BE-A2B5-C49AD220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7455-8A36-4D28-9AB5-886E34C3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74DA9-7F26-4B9C-9517-31F51F80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183B6-87E0-401D-9F57-363A233E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E2A0D-A621-4215-9F46-FCB4E266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9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E1CE-1DB5-4D1D-8F40-05776804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0EC6B-5AF9-4AA4-8988-E679AB6FC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1515D-794C-4C5C-BB55-595070B4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34F9F-4788-4F38-B843-8D3AC9F7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CA271-73A2-49BC-BBD4-9423D96F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BA26-25DD-46DD-9E92-36C65D8A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742D-BC20-4933-9034-CB8F234EB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E13AA-A04C-4E4E-B4BD-F61CFA0C0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3EAB0-B516-466B-8DCE-6A7F79FD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874F6-7788-4090-9E97-B94E9088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EE326-B975-403B-996A-B91D177B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7017-F39D-4CB0-B8C7-5C4F4FA4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1DD76-6138-47E4-A75B-98DDEEBFD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A57AD-7BCA-418D-86BE-5A3961B9E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FE5E9-F4CF-4DD9-ABB1-9809159A5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F6AA9-D164-4328-9086-9B8D68DAE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4D81F-BAA2-445A-B178-AA0B1EF5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71415-53A7-480A-BBBE-97A6C74C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A0578-F184-45F8-A22C-3CF05824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3F0E-5133-4AFF-99C2-D84DBB7E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7F664-764A-438B-9846-215EBD6F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9D22-9813-4CD2-BF80-1FB54571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79BC6-5B81-4A58-B1D0-4FF4DE77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828D8-55EF-4BC1-B36A-D2414C55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223F3-F023-4C90-95B8-50378BA5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79E75-E92E-42F5-887E-B079D541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7124-B913-44BB-8914-280ECBC0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030C-23F7-49D5-92EB-E7AB74814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C4C46-EED9-42F5-83AF-8B5A1A53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E6E98-34BE-4347-9F11-C9483568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E2BF4-919D-49A2-B1F5-740BEB21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D7B6C-9746-49F0-B4D7-7E11B758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9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43C9-F17D-47CD-AEAD-00A026AE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134AA-A5F2-4D22-8D54-CB566F5D8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6D5D2-030F-4D7B-B8B9-8E7B95F8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6CE01-1DB7-4F46-BD03-695C56C1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27205-409A-43AA-802A-44DA6B31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2FCF8-7203-4C68-A905-5035B733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4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077A0-6AA4-4B5A-91A7-04A207B2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AACD0-5835-4CE7-AC00-4E5BF5318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5500E-245A-4DF7-A15A-DE96366B6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12BA-EE34-4B55-9175-C0AF1A2D0EC3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D351B-215A-4F3B-AD4D-97E25C306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D6D7-0388-49CE-90AB-B9839BF77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DC26-7397-4D91-B654-154A77E3E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Y5AU1u3mI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8E6F46F9-D972-43F1-9523-3E4FCB3AC0A9}"/>
              </a:ext>
            </a:extLst>
          </p:cNvPr>
          <p:cNvSpPr/>
          <p:nvPr/>
        </p:nvSpPr>
        <p:spPr>
          <a:xfrm>
            <a:off x="0" y="0"/>
            <a:ext cx="12192000" cy="6724357"/>
          </a:xfrm>
          <a:prstGeom prst="bevel">
            <a:avLst>
              <a:gd name="adj" fmla="val 32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26F85-CD7A-4CE3-AC80-70D2BC059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83" y="214312"/>
            <a:ext cx="11746523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5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taur\Desktop\OOOO\5_15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96927"/>
            <a:ext cx="5177118" cy="316667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435" name="Picture 3" descr="C:\Users\Ataur\Desktop\OOOO\20150608104557-erosion-mdel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82" y="1411942"/>
            <a:ext cx="5042647" cy="316005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330824" y="383925"/>
            <a:ext cx="7597588" cy="6355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নদী ভা</a:t>
            </a:r>
            <a:r>
              <a:rPr lang="bn-IN" sz="3530" dirty="0">
                <a:latin typeface="NikoshBAN" pitchFamily="2" charset="0"/>
                <a:cs typeface="NikoshBAN" pitchFamily="2" charset="0"/>
              </a:rPr>
              <a:t>ঙনের ফলে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 সড়ক ও গ্রাম বিলীন হয়ে যায় 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588" y="5157631"/>
            <a:ext cx="9883588" cy="63555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আমাদের সামাজিক ও অর্থনৈতিক জীবন ব্যাপকভাবে ক্ষতিগ্রস্ত হয় ।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22F5B19-5377-4D5B-B4E9-461B4C33A2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taur\Desktop\OOOO\file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53" y="1210235"/>
            <a:ext cx="4840941" cy="3630706"/>
          </a:xfrm>
          <a:prstGeom prst="roundRect">
            <a:avLst>
              <a:gd name="adj" fmla="val 8554"/>
            </a:avLst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0" name="Picture 4" descr="C:\Users\Ataur\Desktop\OOOO\nodi-vagon_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235" y="1210235"/>
            <a:ext cx="4936486" cy="3630706"/>
          </a:xfrm>
          <a:prstGeom prst="roundRect">
            <a:avLst>
              <a:gd name="adj" fmla="val 6085"/>
            </a:avLst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148897" y="264022"/>
            <a:ext cx="9950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বন্যা নদীভাঙ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একটি প্রাকৃতিক কারণ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683" y="5039523"/>
            <a:ext cx="10679103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বন্যার অতিরিক্ত পানির স্রোত ও ঢেউ নদীর পাড়ে আঘাত হানে, ফলে বন্যার সময় নদী ভাঙ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শুরু হলে তা মারাত্বক রূপ ধারণ করে 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7554E49-E438-4053-8EEF-8F7DB4C008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taur\Desktop\OOOO\Bakk-3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639" y="1317336"/>
            <a:ext cx="7090117" cy="4245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14022" y="5856329"/>
            <a:ext cx="9406390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নদী থেকে বালি উত্তোলন নদী ভাঙ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মানব সৃষ্ট কারণ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7FA92-704F-4D9C-ADBF-951C00ED2987}"/>
              </a:ext>
            </a:extLst>
          </p:cNvPr>
          <p:cNvSpPr/>
          <p:nvPr/>
        </p:nvSpPr>
        <p:spPr>
          <a:xfrm>
            <a:off x="3632024" y="293785"/>
            <a:ext cx="481413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নদী ভাঙ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মানব সৃষ্ট 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EFD95DC-61D6-4707-9331-53BE260BA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taur\Desktop\OOOO\1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920" y="1371836"/>
            <a:ext cx="5055198" cy="3267400"/>
          </a:xfrm>
          <a:prstGeom prst="roundRect">
            <a:avLst>
              <a:gd name="adj" fmla="val 10004"/>
            </a:avLst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411" name="Picture 3" descr="C:\Users\Ataur\Desktop\OOOO\1607447_kalerkantho_pic-550x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196" y="1390833"/>
            <a:ext cx="5156804" cy="3248403"/>
          </a:xfrm>
          <a:prstGeom prst="roundRect">
            <a:avLst>
              <a:gd name="adj" fmla="val 11936"/>
            </a:avLst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939196" y="5244354"/>
            <a:ext cx="1046970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নদী তীরবর্তী গাছপালা কেটে ফেলা নদী ভাঙ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মানব সৃষ্ট কারণ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1B7615F-70BD-475E-B4C7-AC9F5AC919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F530F9-22AE-4734-934F-D807D09151A6}"/>
              </a:ext>
            </a:extLst>
          </p:cNvPr>
          <p:cNvSpPr/>
          <p:nvPr/>
        </p:nvSpPr>
        <p:spPr>
          <a:xfrm>
            <a:off x="3694541" y="300058"/>
            <a:ext cx="468910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নদী ভাঙ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মানব সৃষ্ট কারণ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School\IMG_20141029_141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480" y="1777244"/>
            <a:ext cx="4360985" cy="262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CAB05-6398-4250-AE1D-6E6C7E150801}"/>
              </a:ext>
            </a:extLst>
          </p:cNvPr>
          <p:cNvSpPr txBox="1"/>
          <p:nvPr/>
        </p:nvSpPr>
        <p:spPr>
          <a:xfrm>
            <a:off x="1379806" y="479629"/>
            <a:ext cx="3581400" cy="92333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4288CA0-E994-431E-82D2-EC658FB62C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02A91-122B-469C-914A-4A81B4774AE5}"/>
              </a:ext>
            </a:extLst>
          </p:cNvPr>
          <p:cNvSpPr txBox="1"/>
          <p:nvPr/>
        </p:nvSpPr>
        <p:spPr>
          <a:xfrm>
            <a:off x="1139482" y="4692272"/>
            <a:ext cx="8285871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নদীভাঙনের মানবসৃষ্ট কারণ এবং এর ফলাফল সম্পর্কে লেখ।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86DB4985-5449-469A-BCFF-D7A2106F4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90921"/>
              </p:ext>
            </p:extLst>
          </p:nvPr>
        </p:nvGraphicFramePr>
        <p:xfrm>
          <a:off x="1139483" y="5289452"/>
          <a:ext cx="9594166" cy="126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4166">
                  <a:extLst>
                    <a:ext uri="{9D8B030D-6E8A-4147-A177-3AD203B41FA5}">
                      <a16:colId xmlns:a16="http://schemas.microsoft.com/office/drawing/2014/main" val="298704826"/>
                    </a:ext>
                  </a:extLst>
                </a:gridCol>
              </a:tblGrid>
              <a:tr h="622528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 কারণ-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7882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ফলাফল-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614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448" y="5581779"/>
            <a:ext cx="9412941" cy="707886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৫০ পৃষ্ঠা পড়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26031B7-7228-4857-816C-3D63776E6C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D2C49-D839-44AB-AAD7-55A81BB2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237" y="1317422"/>
            <a:ext cx="7484012" cy="409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C53E53-A5AD-4AF7-A5DE-90AE8C86EA75}"/>
              </a:ext>
            </a:extLst>
          </p:cNvPr>
          <p:cNvSpPr txBox="1"/>
          <p:nvPr/>
        </p:nvSpPr>
        <p:spPr>
          <a:xfrm>
            <a:off x="1463039" y="337625"/>
            <a:ext cx="8962775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400" b="1" spc="50" dirty="0" err="1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CFC00A-327F-4D63-9E48-BC16A57B1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121" y="2142590"/>
            <a:ext cx="1838582" cy="2353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7874F4-C6ED-4333-B3CD-D54FB2DEEF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272" y="2142588"/>
            <a:ext cx="1838582" cy="23530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911353" y="2554941"/>
            <a:ext cx="2286000" cy="14394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" name="TextBox 2"/>
          <p:cNvSpPr txBox="1"/>
          <p:nvPr/>
        </p:nvSpPr>
        <p:spPr>
          <a:xfrm>
            <a:off x="851647" y="268942"/>
            <a:ext cx="3361765" cy="52693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 বোর্ডে এসে লিখঃ   </a:t>
            </a:r>
            <a:endParaRPr lang="en-US" sz="2824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6765" y="874059"/>
            <a:ext cx="7597588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(১) নদীর ভাঙ</a:t>
            </a:r>
            <a:r>
              <a:rPr lang="bn-IN" sz="3177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177" dirty="0">
                <a:latin typeface="NikoshBAN" pitchFamily="2" charset="0"/>
                <a:cs typeface="NikoshBAN" pitchFamily="2" charset="0"/>
              </a:rPr>
              <a:t> প্রক্রিয়া তীব্র হতে পারে কোন কারণে ?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176" y="1479177"/>
            <a:ext cx="2218765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(ক) নদী খনন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7412" y="2151530"/>
            <a:ext cx="2084294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(গ) বন্যা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765" y="1479177"/>
            <a:ext cx="2420471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(খ) বালু উত্তোলন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151530"/>
            <a:ext cx="2353235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(ঘ) বৃক্ষ নিধন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764" y="2724238"/>
            <a:ext cx="6521824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(২) নদীভাঙ</a:t>
            </a:r>
            <a:r>
              <a:rPr lang="bn-IN" sz="3177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177" dirty="0">
                <a:latin typeface="NikoshBAN" pitchFamily="2" charset="0"/>
                <a:cs typeface="NikoshBAN" pitchFamily="2" charset="0"/>
              </a:rPr>
              <a:t> কোন মৌসুমে বেশি হয় ?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6765" y="4741297"/>
            <a:ext cx="7194176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177" dirty="0">
                <a:latin typeface="NikoshBAN" pitchFamily="2" charset="0"/>
                <a:cs typeface="NikoshBAN" pitchFamily="2" charset="0"/>
              </a:rPr>
              <a:t>(৩) বাংলাদেশের কোন এলাকায় নদী ভাঙ</a:t>
            </a:r>
            <a:r>
              <a:rPr lang="bn-IN" sz="3177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177" dirty="0">
                <a:latin typeface="NikoshBAN" pitchFamily="2" charset="0"/>
                <a:cs typeface="NikoshBAN" pitchFamily="2" charset="0"/>
              </a:rPr>
              <a:t> বেশি হয় ?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7412" y="3262120"/>
            <a:ext cx="2017059" cy="581249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(ক) বর্ষাকালে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1294" y="3262120"/>
            <a:ext cx="2286000" cy="581249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(খ) গ্রীষ্মকালে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7412" y="4001708"/>
            <a:ext cx="2017059" cy="581249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(গ) শরৎ কালে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4" y="4001708"/>
            <a:ext cx="2286000" cy="581249"/>
          </a:xfrm>
          <a:prstGeom prst="rect">
            <a:avLst/>
          </a:prstGeom>
          <a:solidFill>
            <a:srgbClr val="12F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(ঘ) হেমন্ত কালে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4647" y="5279179"/>
            <a:ext cx="2196353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(ক) পশ্চিমাংশে 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88" y="5279179"/>
            <a:ext cx="2151529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(খ) উত্তরাংশে 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4647" y="5951532"/>
            <a:ext cx="2286000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(গ) পূর্বাংশে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2588" y="5951532"/>
            <a:ext cx="2151529" cy="5812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177" dirty="0">
                <a:latin typeface="NikoshBAN" pitchFamily="2" charset="0"/>
                <a:cs typeface="NikoshBAN" pitchFamily="2" charset="0"/>
              </a:rPr>
              <a:t>(ঘ) দক্ষিণাংশে  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294" y="2964708"/>
            <a:ext cx="1613647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36" dirty="0">
                <a:latin typeface="NikoshBAN" pitchFamily="2" charset="0"/>
                <a:cs typeface="NikoshBAN" pitchFamily="2" charset="0"/>
              </a:rPr>
              <a:t> সঠিক </a:t>
            </a:r>
            <a:endParaRPr lang="en-US" sz="423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13059" y="3101806"/>
            <a:ext cx="1949824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71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47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2647" y="5995807"/>
            <a:ext cx="2353235" cy="526939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24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অপশনে ক্লিক </a:t>
            </a:r>
            <a:endParaRPr lang="en-US" sz="2824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1D6268FD-6E16-4316-8328-883937403A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590842-BBE2-45FD-B331-377757DECC1D}"/>
              </a:ext>
            </a:extLst>
          </p:cNvPr>
          <p:cNvSpPr txBox="1"/>
          <p:nvPr/>
        </p:nvSpPr>
        <p:spPr>
          <a:xfrm>
            <a:off x="9525000" y="400308"/>
            <a:ext cx="134470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remove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remove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remove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remove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08" y="1749877"/>
            <a:ext cx="3496235" cy="6789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5"/>
              </a:avLst>
            </a:prstTxWarp>
            <a:spAutoFit/>
          </a:bodyPr>
          <a:lstStyle/>
          <a:p>
            <a:pPr algn="ctr"/>
            <a:r>
              <a:rPr lang="bn-BD" sz="3883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88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073" y="5065310"/>
            <a:ext cx="910238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এলাকার বন্যা নিয়ন্ত্রণে কী করা প্রয়োজন , সে সম্পর্কে মতামত জানিয়ে পানি উন্নয়ন বোর্ডের কাছে একটি চিঠি লেখ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6251A34-F99B-4288-830F-FB1B3D79A7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F0D65-A791-4878-8B68-30C057F51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321" y="1269413"/>
            <a:ext cx="5396701" cy="309160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57AB05FA-6230-44A0-BDD3-8873348C96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36F7A-0FE3-45C9-A50F-763B2AF2B9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3" y="527239"/>
            <a:ext cx="10924674" cy="242368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024A2-5FC9-4554-95FE-ED73B8351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57708" y="3033872"/>
            <a:ext cx="3323263" cy="3505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91805-D5AE-4DB2-923C-E1FDEB55FA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679" y="3907078"/>
            <a:ext cx="1610817" cy="210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C3FAD4B0-4A0A-4BD4-9210-AB9269B1E84F}"/>
              </a:ext>
            </a:extLst>
          </p:cNvPr>
          <p:cNvSpPr/>
          <p:nvPr/>
        </p:nvSpPr>
        <p:spPr>
          <a:xfrm>
            <a:off x="0" y="0"/>
            <a:ext cx="12192000" cy="6724357"/>
          </a:xfrm>
          <a:prstGeom prst="bevel">
            <a:avLst>
              <a:gd name="adj" fmla="val 32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255A653-F9A7-4E59-9FB2-59B38FF7F00B}"/>
              </a:ext>
            </a:extLst>
          </p:cNvPr>
          <p:cNvSpPr txBox="1"/>
          <p:nvPr/>
        </p:nvSpPr>
        <p:spPr>
          <a:xfrm>
            <a:off x="2261938" y="488879"/>
            <a:ext cx="7555830" cy="1025921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867" dirty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586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ক্লাসে </a:t>
            </a:r>
            <a:r>
              <a:rPr lang="bn-IN" sz="5867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তোমাদেরকে</a:t>
            </a:r>
            <a:endParaRPr lang="en-US" sz="5867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F5688F9-D266-4853-BD01-9E147E46C023}"/>
              </a:ext>
            </a:extLst>
          </p:cNvPr>
          <p:cNvSpPr txBox="1"/>
          <p:nvPr/>
        </p:nvSpPr>
        <p:spPr>
          <a:xfrm>
            <a:off x="4791678" y="2084309"/>
            <a:ext cx="6834847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0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CCF0E-9A31-4056-A983-C98C6F3C8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5" y="2169735"/>
            <a:ext cx="4567727" cy="365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74CCD95-D74B-475C-8DBA-18BB2A726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444" y="440059"/>
            <a:ext cx="2628900" cy="29146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70F2AF-ECB2-445F-932D-BCB200124F51}"/>
              </a:ext>
            </a:extLst>
          </p:cNvPr>
          <p:cNvSpPr txBox="1"/>
          <p:nvPr/>
        </p:nvSpPr>
        <p:spPr>
          <a:xfrm>
            <a:off x="4977818" y="440059"/>
            <a:ext cx="26289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6D8812-738D-448F-8ABA-0CBD7D1E0B5A}"/>
              </a:ext>
            </a:extLst>
          </p:cNvPr>
          <p:cNvSpPr txBox="1"/>
          <p:nvPr/>
        </p:nvSpPr>
        <p:spPr>
          <a:xfrm>
            <a:off x="6474133" y="4115404"/>
            <a:ext cx="5181600" cy="23083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অধ্যায়ঃ ৬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9E46815F-5C83-48A0-A20D-D578DF46D44F}"/>
              </a:ext>
            </a:extLst>
          </p:cNvPr>
          <p:cNvSpPr txBox="1"/>
          <p:nvPr/>
        </p:nvSpPr>
        <p:spPr>
          <a:xfrm>
            <a:off x="536267" y="3583751"/>
            <a:ext cx="5181600" cy="2862322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শাহাপুর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,হবিগঞ্জ।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১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7B19B3-4F92-4F3F-939D-4164981445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859" y="1452211"/>
            <a:ext cx="1610817" cy="210453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F782680E-C0F7-4580-9053-5E8C05008617}"/>
              </a:ext>
            </a:extLst>
          </p:cNvPr>
          <p:cNvSpPr/>
          <p:nvPr/>
        </p:nvSpPr>
        <p:spPr>
          <a:xfrm>
            <a:off x="0" y="4023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26383-8DDA-4AD2-8DFD-AF3B6FAA63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759" y="440059"/>
            <a:ext cx="2193317" cy="29146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4235" y="51839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একটা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467" y="4211374"/>
            <a:ext cx="68580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ভিডিওতে আমরা কী দেখলাম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8C230F4-ACEA-4B41-8181-B5FCEF7113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F7461-352B-4B69-BD77-CF5C8E610CD0}"/>
              </a:ext>
            </a:extLst>
          </p:cNvPr>
          <p:cNvSpPr txBox="1"/>
          <p:nvPr/>
        </p:nvSpPr>
        <p:spPr>
          <a:xfrm>
            <a:off x="2463431" y="5418549"/>
            <a:ext cx="7399607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9DB91-4A4D-4791-903D-C8F54D296BA7}"/>
              </a:ext>
            </a:extLst>
          </p:cNvPr>
          <p:cNvSpPr/>
          <p:nvPr/>
        </p:nvSpPr>
        <p:spPr>
          <a:xfrm>
            <a:off x="6851577" y="1990897"/>
            <a:ext cx="3628854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অনলাইনে দেখতে লিংকে ক্লিক করুন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1B0F1-94BB-4E3F-B016-21736883724E}"/>
              </a:ext>
            </a:extLst>
          </p:cNvPr>
          <p:cNvSpPr/>
          <p:nvPr/>
        </p:nvSpPr>
        <p:spPr>
          <a:xfrm>
            <a:off x="3301218" y="1744676"/>
            <a:ext cx="2794782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https://www.youtube.com/watch?v=MPY5AU1u3mI&amp;feature=youtu.be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8534" y="309990"/>
            <a:ext cx="7059706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95DB44-6DF9-4D08-A55F-3EA1CDC4FAA2}"/>
              </a:ext>
            </a:extLst>
          </p:cNvPr>
          <p:cNvGrpSpPr/>
          <p:nvPr/>
        </p:nvGrpSpPr>
        <p:grpSpPr>
          <a:xfrm>
            <a:off x="4689231" y="1429543"/>
            <a:ext cx="2813538" cy="1057157"/>
            <a:chOff x="4895557" y="1178534"/>
            <a:chExt cx="2813538" cy="1311448"/>
          </a:xfrm>
        </p:grpSpPr>
        <p:sp>
          <p:nvSpPr>
            <p:cNvPr id="2" name="Callout: Down Arrow 1">
              <a:extLst>
                <a:ext uri="{FF2B5EF4-FFF2-40B4-BE49-F238E27FC236}">
                  <a16:creationId xmlns:a16="http://schemas.microsoft.com/office/drawing/2014/main" id="{C4A91B0F-357E-45AD-8132-C6086BE9D48B}"/>
                </a:ext>
              </a:extLst>
            </p:cNvPr>
            <p:cNvSpPr/>
            <p:nvPr/>
          </p:nvSpPr>
          <p:spPr>
            <a:xfrm>
              <a:off x="4895557" y="1178534"/>
              <a:ext cx="2813538" cy="1311448"/>
            </a:xfrm>
            <a:prstGeom prst="down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41">
              <a:off x="4930796" y="1178534"/>
              <a:ext cx="277829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নদীভাঙ</a:t>
              </a:r>
              <a:r>
                <a:rPr lang="bn-IN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bn-BD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2" descr="C:\Users\Ataur\Desktop\OOOO\5_15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812" y="2743620"/>
            <a:ext cx="7059706" cy="3753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ABA1C8B-4258-4FB0-A3D6-D4234EF8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84" y="2366682"/>
            <a:ext cx="11087036" cy="2185214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১০.১.৬ বাংলাদেশের দুর্যোগপ্রবণ অঞ্চল ও সেখানে সৃষ্ট সমস্যা সম্পর্কে বলতে পারবে,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১০.২.১ প্রাকৃতিক ভারসাম্য নষ্ট হয় এমন কাজ থেকে বিরত থাকবে যেমন (গাছকাটা,  পাহাড় কাটা, পাখি শিকার, বন্যপ্রাণী নিধন, জলাভূমি ভরাট ইত্যাদি)।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434B791-5777-461A-96F1-3257A32818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51FE7-1C6B-4FC2-A071-1714C958D849}"/>
              </a:ext>
            </a:extLst>
          </p:cNvPr>
          <p:cNvSpPr txBox="1"/>
          <p:nvPr/>
        </p:nvSpPr>
        <p:spPr>
          <a:xfrm>
            <a:off x="2861056" y="368222"/>
            <a:ext cx="5571298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taur\Desktop\OOOO\image-75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35" y="1354563"/>
            <a:ext cx="5177118" cy="34230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8" name="Picture 4" descr="C:\Users\Ataur\Desktop\OOOO\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507" y="1354828"/>
            <a:ext cx="5186252" cy="34298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89234" y="326864"/>
            <a:ext cx="591670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কী দেখতে পাচ্ছ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111" y="5022882"/>
            <a:ext cx="3573917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নদী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1225" y="5038305"/>
            <a:ext cx="3266255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নদীর পাড়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ভাঙছে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7646" y="5778212"/>
            <a:ext cx="5916706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নদীর পাড় ভা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ঙন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ই নদী ভাঙ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B942EE1-4131-4E17-88E1-4A525BFC3E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taur\Desktop\OOOO\nodi-vangon-photo_8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235" y="1411941"/>
            <a:ext cx="5042647" cy="3267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1" name="Picture 3" descr="C:\Users\Ataur\Desktop\OOOO\river-bank-erosion-in-bangladesh-6-6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82" y="1411942"/>
            <a:ext cx="4975412" cy="3269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272118" y="451160"/>
            <a:ext cx="591670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কী দেখতে পাচ্ছ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882" y="5017907"/>
            <a:ext cx="10286999" cy="1323439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নদীর পাড় ভা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ঙনের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ফলে আমাদের মূল্যবান কৃষি জমি ও বাড়ি-ঘর বিলীন হয়ে যায়।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CA26616-5912-49E7-A6A8-37963D90C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4745" y="606922"/>
            <a:ext cx="3811380" cy="6246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529" y="5165343"/>
            <a:ext cx="7126941" cy="7078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নদীভা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ঙনের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8150AB9-7406-4ACE-9D9B-FFFA1FD3EF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EED56-054A-4A9D-97D6-551D7BB26D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054" y="1723912"/>
            <a:ext cx="2757170" cy="2456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440</Words>
  <Application>Microsoft Office PowerPoint</Application>
  <PresentationFormat>Widescreen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39</cp:revision>
  <dcterms:created xsi:type="dcterms:W3CDTF">2019-10-03T16:08:08Z</dcterms:created>
  <dcterms:modified xsi:type="dcterms:W3CDTF">2019-10-20T14:05:57Z</dcterms:modified>
</cp:coreProperties>
</file>