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712" autoAdjust="0"/>
  </p:normalViewPr>
  <p:slideViewPr>
    <p:cSldViewPr snapToGrid="0">
      <p:cViewPr>
        <p:scale>
          <a:sx n="42" d="100"/>
          <a:sy n="42" d="100"/>
        </p:scale>
        <p:origin x="1740" y="6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A83206-1015-44FB-8D0E-905C7FCAE0A5}"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95094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83206-1015-44FB-8D0E-905C7FCAE0A5}"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37809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83206-1015-44FB-8D0E-905C7FCAE0A5}"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241686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83206-1015-44FB-8D0E-905C7FCAE0A5}"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403907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83206-1015-44FB-8D0E-905C7FCAE0A5}"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2166433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A83206-1015-44FB-8D0E-905C7FCAE0A5}"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379702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A83206-1015-44FB-8D0E-905C7FCAE0A5}"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319862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A83206-1015-44FB-8D0E-905C7FCAE0A5}"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363359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83206-1015-44FB-8D0E-905C7FCAE0A5}"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3947535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83206-1015-44FB-8D0E-905C7FCAE0A5}"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299165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83206-1015-44FB-8D0E-905C7FCAE0A5}"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32BA-688C-46E7-BC61-F68DC2907C3E}" type="slidenum">
              <a:rPr lang="en-US" smtClean="0"/>
              <a:t>‹#›</a:t>
            </a:fld>
            <a:endParaRPr lang="en-US"/>
          </a:p>
        </p:txBody>
      </p:sp>
    </p:spTree>
    <p:extLst>
      <p:ext uri="{BB962C8B-B14F-4D97-AF65-F5344CB8AC3E}">
        <p14:creationId xmlns:p14="http://schemas.microsoft.com/office/powerpoint/2010/main" val="66899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83206-1015-44FB-8D0E-905C7FCAE0A5}" type="datetimeFigureOut">
              <a:rPr lang="en-US" smtClean="0"/>
              <a:t>10/18/2019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232BA-688C-46E7-BC61-F68DC2907C3E}" type="slidenum">
              <a:rPr lang="en-US" smtClean="0"/>
              <a:t>‹#›</a:t>
            </a:fld>
            <a:endParaRPr lang="en-US"/>
          </a:p>
        </p:txBody>
      </p:sp>
    </p:spTree>
    <p:extLst>
      <p:ext uri="{BB962C8B-B14F-4D97-AF65-F5344CB8AC3E}">
        <p14:creationId xmlns:p14="http://schemas.microsoft.com/office/powerpoint/2010/main" val="2658732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642937"/>
            <a:ext cx="8429625" cy="923330"/>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আজকের পাঠে সবাইকে স্বাগতম।</a:t>
            </a:r>
            <a:endParaRPr lang="en-US" sz="5400" dirty="0">
              <a:solidFill>
                <a:schemeClr val="bg1"/>
              </a:solidFill>
              <a:latin typeface="NikoshBAN" panose="02000000000000000000" pitchFamily="2" charset="0"/>
              <a:cs typeface="NikoshBAN" panose="02000000000000000000" pitchFamily="2" charset="0"/>
            </a:endParaRPr>
          </a:p>
        </p:txBody>
      </p:sp>
      <p:sp>
        <p:nvSpPr>
          <p:cNvPr id="4" name="TextBox 3"/>
          <p:cNvSpPr txBox="1"/>
          <p:nvPr/>
        </p:nvSpPr>
        <p:spPr>
          <a:xfrm>
            <a:off x="1485900" y="1985963"/>
            <a:ext cx="7143749" cy="1754326"/>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সবাই কেমন আছ।আশা করি ভালো আছ।আমিও ভালো আছি।</a:t>
            </a:r>
            <a:endParaRPr lang="en-US" sz="54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9178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500"/>
                                        <p:tgtEl>
                                          <p:spTgt spid="4"/>
                                        </p:tgtEl>
                                      </p:cBhvr>
                                    </p:animEffect>
                                    <p:anim calcmode="lin" valueType="num">
                                      <p:cBhvr>
                                        <p:cTn id="15" dur="1500" fill="hold"/>
                                        <p:tgtEl>
                                          <p:spTgt spid="4"/>
                                        </p:tgtEl>
                                        <p:attrNameLst>
                                          <p:attrName>ppt_x</p:attrName>
                                        </p:attrNameLst>
                                      </p:cBhvr>
                                      <p:tavLst>
                                        <p:tav tm="0">
                                          <p:val>
                                            <p:strVal val="#ppt_x"/>
                                          </p:val>
                                        </p:tav>
                                        <p:tav tm="100000">
                                          <p:val>
                                            <p:strVal val="#ppt_x"/>
                                          </p:val>
                                        </p:tav>
                                      </p:tavLst>
                                    </p:anim>
                                    <p:anim calcmode="lin" valueType="num">
                                      <p:cBhvr>
                                        <p:cTn id="16"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7850" y="1885949"/>
            <a:ext cx="9958388" cy="4247317"/>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উত্তরঃ</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আচিক।</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নকমান্দি।</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দকবান্দা ও দকসারি।</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ওয়াংগালা।</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মাতৃতান্ত্রিক।</a:t>
            </a:r>
          </a:p>
          <a:p>
            <a:pPr marL="742950" indent="-742950">
              <a:buAutoNum type="arabicParenR"/>
            </a:pP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316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1028701" y="1328739"/>
            <a:ext cx="10158412" cy="352901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rPr>
              <a:t>আজকের মতো সমাপ্ত।ধন্যবাদ সবাইকে।</a:t>
            </a:r>
          </a:p>
          <a:p>
            <a:pPr algn="ctr"/>
            <a:r>
              <a:rPr lang="bn-BD" sz="4800" dirty="0" smtClean="0">
                <a:solidFill>
                  <a:schemeClr val="tx1"/>
                </a:solidFill>
              </a:rPr>
              <a:t>আগামি পাঠে আবার দেখা হবে।।</a:t>
            </a:r>
            <a:endParaRPr lang="en-US" sz="4800" dirty="0">
              <a:solidFill>
                <a:schemeClr val="tx1"/>
              </a:solidFill>
            </a:endParaRPr>
          </a:p>
        </p:txBody>
      </p:sp>
    </p:spTree>
    <p:extLst>
      <p:ext uri="{BB962C8B-B14F-4D97-AF65-F5344CB8AC3E}">
        <p14:creationId xmlns:p14="http://schemas.microsoft.com/office/powerpoint/2010/main" val="260732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700088"/>
            <a:ext cx="8343900" cy="3385542"/>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শিক্ষক পরিচিতি......</a:t>
            </a:r>
          </a:p>
          <a:p>
            <a:r>
              <a:rPr lang="bn-BD" sz="4000" dirty="0" smtClean="0">
                <a:solidFill>
                  <a:schemeClr val="bg1"/>
                </a:solidFill>
                <a:latin typeface="NikoshBAN" panose="02000000000000000000" pitchFamily="2" charset="0"/>
                <a:cs typeface="NikoshBAN" panose="02000000000000000000" pitchFamily="2" charset="0"/>
              </a:rPr>
              <a:t>মোঃ কবির উদ্দিন</a:t>
            </a:r>
          </a:p>
          <a:p>
            <a:r>
              <a:rPr lang="bn-BD" sz="4000" dirty="0" smtClean="0">
                <a:solidFill>
                  <a:schemeClr val="bg1"/>
                </a:solidFill>
                <a:latin typeface="NikoshBAN" panose="02000000000000000000" pitchFamily="2" charset="0"/>
                <a:cs typeface="NikoshBAN" panose="02000000000000000000" pitchFamily="2" charset="0"/>
              </a:rPr>
              <a:t>সহকারি শিক্ষক</a:t>
            </a:r>
          </a:p>
          <a:p>
            <a:r>
              <a:rPr lang="bn-BD" sz="4000" dirty="0" smtClean="0">
                <a:solidFill>
                  <a:schemeClr val="bg1"/>
                </a:solidFill>
                <a:latin typeface="NikoshBAN" panose="02000000000000000000" pitchFamily="2" charset="0"/>
                <a:cs typeface="NikoshBAN" panose="02000000000000000000" pitchFamily="2" charset="0"/>
              </a:rPr>
              <a:t>মানিকগঞ্জ সপ্রাবি,কানাইঘাট,সিলেট।</a:t>
            </a:r>
          </a:p>
          <a:p>
            <a:r>
              <a:rPr lang="bn-BD" sz="4000" dirty="0" smtClean="0">
                <a:solidFill>
                  <a:schemeClr val="bg1"/>
                </a:solidFill>
                <a:latin typeface="NikoshBAN" panose="02000000000000000000" pitchFamily="2" charset="0"/>
                <a:cs typeface="NikoshBAN" panose="02000000000000000000" pitchFamily="2" charset="0"/>
              </a:rPr>
              <a:t>মোবাইলঃ ০১৭২৭৬২৫২৬০</a:t>
            </a:r>
            <a:endParaRPr lang="en-US" sz="4000" dirty="0">
              <a:solidFill>
                <a:schemeClr val="bg1"/>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0951" y="900113"/>
            <a:ext cx="4229100" cy="4957762"/>
          </a:xfrm>
          <a:prstGeom prst="rect">
            <a:avLst/>
          </a:prstGeom>
        </p:spPr>
      </p:pic>
    </p:spTree>
    <p:extLst>
      <p:ext uri="{BB962C8B-B14F-4D97-AF65-F5344CB8AC3E}">
        <p14:creationId xmlns:p14="http://schemas.microsoft.com/office/powerpoint/2010/main" val="426767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0" fill="hold"/>
                                        <p:tgtEl>
                                          <p:spTgt spid="3"/>
                                        </p:tgtEl>
                                        <p:attrNameLst>
                                          <p:attrName>ppt_w</p:attrName>
                                        </p:attrNameLst>
                                      </p:cBhvr>
                                      <p:tavLst>
                                        <p:tav tm="0" fmla="#ppt_w*sin(2.5*pi*$)">
                                          <p:val>
                                            <p:fltVal val="0"/>
                                          </p:val>
                                        </p:tav>
                                        <p:tav tm="100000">
                                          <p:val>
                                            <p:fltVal val="1"/>
                                          </p:val>
                                        </p:tav>
                                      </p:tavLst>
                                    </p:anim>
                                    <p:anim calcmode="lin" valueType="num">
                                      <p:cBhvr>
                                        <p:cTn id="13"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175" y="571500"/>
            <a:ext cx="8101013" cy="3385542"/>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শ্রেণি পরিচিতি.........</a:t>
            </a:r>
          </a:p>
          <a:p>
            <a:r>
              <a:rPr lang="bn-BD" sz="4000" dirty="0" smtClean="0">
                <a:solidFill>
                  <a:schemeClr val="bg1"/>
                </a:solidFill>
                <a:latin typeface="NikoshBAN" panose="02000000000000000000" pitchFamily="2" charset="0"/>
                <a:cs typeface="NikoshBAN" panose="02000000000000000000" pitchFamily="2" charset="0"/>
              </a:rPr>
              <a:t>শ্রেণিঃ ৫ম</a:t>
            </a:r>
          </a:p>
          <a:p>
            <a:r>
              <a:rPr lang="bn-BD" sz="4000" dirty="0" smtClean="0">
                <a:solidFill>
                  <a:schemeClr val="bg1"/>
                </a:solidFill>
                <a:latin typeface="NikoshBAN" panose="02000000000000000000" pitchFamily="2" charset="0"/>
                <a:cs typeface="NikoshBAN" panose="02000000000000000000" pitchFamily="2" charset="0"/>
              </a:rPr>
              <a:t>শিক্ষার্থী সংখ্যাঃ ৫৫</a:t>
            </a:r>
          </a:p>
          <a:p>
            <a:r>
              <a:rPr lang="bn-BD" sz="4000" dirty="0" smtClean="0">
                <a:solidFill>
                  <a:schemeClr val="bg1"/>
                </a:solidFill>
                <a:latin typeface="NikoshBAN" panose="02000000000000000000" pitchFamily="2" charset="0"/>
                <a:cs typeface="NikoshBAN" panose="02000000000000000000" pitchFamily="2" charset="0"/>
              </a:rPr>
              <a:t>উপস্থিত সংখ্যাঃ ৪৯</a:t>
            </a:r>
          </a:p>
          <a:p>
            <a:r>
              <a:rPr lang="bn-BD" sz="4000" dirty="0" smtClean="0">
                <a:solidFill>
                  <a:schemeClr val="bg1"/>
                </a:solidFill>
                <a:latin typeface="NikoshBAN" panose="02000000000000000000" pitchFamily="2" charset="0"/>
                <a:cs typeface="NikoshBAN" panose="02000000000000000000" pitchFamily="2" charset="0"/>
              </a:rPr>
              <a:t>তারিখঃ ১১/১০/২০১৯</a:t>
            </a:r>
            <a:endParaRPr lang="en-US" sz="4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9667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4450" y="985838"/>
            <a:ext cx="7872413" cy="2769989"/>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পাঠ পরিচিতি.........</a:t>
            </a:r>
          </a:p>
          <a:p>
            <a:r>
              <a:rPr lang="bn-BD" sz="4000" dirty="0" smtClean="0">
                <a:solidFill>
                  <a:schemeClr val="bg1"/>
                </a:solidFill>
                <a:latin typeface="NikoshBAN" panose="02000000000000000000" pitchFamily="2" charset="0"/>
                <a:cs typeface="NikoshBAN" panose="02000000000000000000" pitchFamily="2" charset="0"/>
              </a:rPr>
              <a:t>বিষয়ঃ বাংলাদেশ ও বিশ্ব পরিচয়।</a:t>
            </a:r>
          </a:p>
          <a:p>
            <a:r>
              <a:rPr lang="bn-BD" sz="4000" dirty="0" smtClean="0">
                <a:solidFill>
                  <a:schemeClr val="bg1"/>
                </a:solidFill>
                <a:latin typeface="NikoshBAN" panose="02000000000000000000" pitchFamily="2" charset="0"/>
                <a:cs typeface="NikoshBAN" panose="02000000000000000000" pitchFamily="2" charset="0"/>
              </a:rPr>
              <a:t>অধ্যায়ঃ ১১ ( বাংলাদেশের ক্ষুদ্র নৃ-গোষ্ঠী)।</a:t>
            </a:r>
          </a:p>
          <a:p>
            <a:r>
              <a:rPr lang="bn-BD" sz="4000" dirty="0" smtClean="0">
                <a:solidFill>
                  <a:schemeClr val="bg1"/>
                </a:solidFill>
                <a:latin typeface="NikoshBAN" panose="02000000000000000000" pitchFamily="2" charset="0"/>
                <a:cs typeface="NikoshBAN" panose="02000000000000000000" pitchFamily="2" charset="0"/>
              </a:rPr>
              <a:t>পাঠঃ ০১ ( গারো)।</a:t>
            </a:r>
            <a:endParaRPr lang="en-US" sz="4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5042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550" y="800100"/>
            <a:ext cx="9586913" cy="2769989"/>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শিখনফল.........</a:t>
            </a:r>
          </a:p>
          <a:p>
            <a:r>
              <a:rPr lang="bn-BD" sz="4000" dirty="0" smtClean="0">
                <a:solidFill>
                  <a:schemeClr val="bg1"/>
                </a:solidFill>
                <a:latin typeface="NikoshBAN" panose="02000000000000000000" pitchFamily="2" charset="0"/>
                <a:cs typeface="NikoshBAN" panose="02000000000000000000" pitchFamily="2" charset="0"/>
              </a:rPr>
              <a:t>এ পাঠ শেষে শিক্ষার্থীরা ক্ষুদ্র নৃ-গোষ্ঠী গারোদের ভাষা,ধর্ম,সমাজ ব্যবস্থা,খাদ্য,বাড়ি,পোশাক ও উৎসব সম্পর্কে বলতে পারবে।</a:t>
            </a:r>
            <a:endParaRPr lang="en-US" sz="4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8640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75" y="714375"/>
            <a:ext cx="10487025" cy="1477328"/>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ভাষাঃ</a:t>
            </a:r>
          </a:p>
          <a:p>
            <a:r>
              <a:rPr lang="bn-BD" sz="3600" dirty="0" smtClean="0">
                <a:solidFill>
                  <a:schemeClr val="bg1"/>
                </a:solidFill>
                <a:latin typeface="NikoshBAN" panose="02000000000000000000" pitchFamily="2" charset="0"/>
                <a:cs typeface="NikoshBAN" panose="02000000000000000000" pitchFamily="2" charset="0"/>
              </a:rPr>
              <a:t>গারোদের নিজস্ব ভাষার নাম আচিক।</a:t>
            </a:r>
            <a:endParaRPr lang="en-US" sz="3600" dirty="0">
              <a:solidFill>
                <a:schemeClr val="bg1"/>
              </a:solidFill>
              <a:latin typeface="NikoshBAN" panose="02000000000000000000" pitchFamily="2" charset="0"/>
              <a:cs typeface="NikoshBAN" panose="02000000000000000000" pitchFamily="2" charset="0"/>
            </a:endParaRPr>
          </a:p>
        </p:txBody>
      </p:sp>
      <p:sp>
        <p:nvSpPr>
          <p:cNvPr id="3" name="TextBox 2"/>
          <p:cNvSpPr txBox="1"/>
          <p:nvPr/>
        </p:nvSpPr>
        <p:spPr>
          <a:xfrm>
            <a:off x="714375" y="2671763"/>
            <a:ext cx="10258425" cy="1477328"/>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ধর্মঃ</a:t>
            </a:r>
          </a:p>
          <a:p>
            <a:r>
              <a:rPr lang="bn-BD" sz="3600" dirty="0" smtClean="0">
                <a:solidFill>
                  <a:schemeClr val="bg1"/>
                </a:solidFill>
                <a:latin typeface="NikoshBAN" panose="02000000000000000000" pitchFamily="2" charset="0"/>
                <a:cs typeface="NikoshBAN" panose="02000000000000000000" pitchFamily="2" charset="0"/>
              </a:rPr>
              <a:t>গারোদের আদি ধর্মের নাম সাংসারেক।বর্তমানে বেশির ভাগ খ্রিষ্ট ধর্মালম্বী।</a:t>
            </a:r>
            <a:endParaRPr lang="en-US" sz="3600" dirty="0">
              <a:solidFill>
                <a:schemeClr val="bg1"/>
              </a:solidFill>
              <a:latin typeface="NikoshBAN" panose="02000000000000000000" pitchFamily="2" charset="0"/>
              <a:cs typeface="NikoshBAN" panose="02000000000000000000" pitchFamily="2" charset="0"/>
            </a:endParaRPr>
          </a:p>
        </p:txBody>
      </p:sp>
      <p:sp>
        <p:nvSpPr>
          <p:cNvPr id="4" name="TextBox 3"/>
          <p:cNvSpPr txBox="1"/>
          <p:nvPr/>
        </p:nvSpPr>
        <p:spPr>
          <a:xfrm>
            <a:off x="857250" y="4529138"/>
            <a:ext cx="9901238" cy="2031325"/>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সমাজ ব্যবস্থাঃ</a:t>
            </a:r>
          </a:p>
          <a:p>
            <a:r>
              <a:rPr lang="bn-BD" sz="3600" dirty="0" smtClean="0">
                <a:solidFill>
                  <a:schemeClr val="bg1"/>
                </a:solidFill>
                <a:latin typeface="NikoshBAN" panose="02000000000000000000" pitchFamily="2" charset="0"/>
                <a:cs typeface="NikoshBAN" panose="02000000000000000000" pitchFamily="2" charset="0"/>
              </a:rPr>
              <a:t>গারো সমাজ মাতৃতান্ত্রিক।নারীরাই পরিবারের প্রধান এবং সম্পত্তির অধিকারী।</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3056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4363" y="385763"/>
            <a:ext cx="10929937" cy="1477328"/>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খাদ্যঃ</a:t>
            </a:r>
          </a:p>
          <a:p>
            <a:r>
              <a:rPr lang="bn-BD" sz="3600" dirty="0" smtClean="0">
                <a:solidFill>
                  <a:schemeClr val="bg1"/>
                </a:solidFill>
                <a:latin typeface="NikoshBAN" panose="02000000000000000000" pitchFamily="2" charset="0"/>
                <a:cs typeface="NikoshBAN" panose="02000000000000000000" pitchFamily="2" charset="0"/>
              </a:rPr>
              <a:t>গারোদের প্রধান খাদ্য ভাত,মাছ,মাংস ও বিভিন্ন ধরনের শাকসবজি।</a:t>
            </a:r>
            <a:endParaRPr lang="en-US" sz="3600" dirty="0">
              <a:solidFill>
                <a:schemeClr val="bg1"/>
              </a:solidFill>
              <a:latin typeface="NikoshBAN" panose="02000000000000000000" pitchFamily="2" charset="0"/>
              <a:cs typeface="NikoshBAN" panose="02000000000000000000" pitchFamily="2" charset="0"/>
            </a:endParaRPr>
          </a:p>
        </p:txBody>
      </p:sp>
      <p:sp>
        <p:nvSpPr>
          <p:cNvPr id="3" name="TextBox 2"/>
          <p:cNvSpPr txBox="1"/>
          <p:nvPr/>
        </p:nvSpPr>
        <p:spPr>
          <a:xfrm>
            <a:off x="742949" y="2034541"/>
            <a:ext cx="10958513" cy="2031325"/>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বাড়িঃ</a:t>
            </a:r>
          </a:p>
          <a:p>
            <a:r>
              <a:rPr lang="bn-BD" sz="3600" dirty="0" smtClean="0">
                <a:solidFill>
                  <a:schemeClr val="bg1"/>
                </a:solidFill>
                <a:latin typeface="NikoshBAN" panose="02000000000000000000" pitchFamily="2" charset="0"/>
                <a:cs typeface="NikoshBAN" panose="02000000000000000000" pitchFamily="2" charset="0"/>
              </a:rPr>
              <a:t>পূর্বে গারোদের বাড়ি নকমান্দি নামে পরিচিত ছিল।বর্তমানে তারা আমাদের মতো করোগেডেট টিন এবং অন্যান্য উপকরণ দিয়ে বাড়ি তৈরি করেন।</a:t>
            </a:r>
            <a:endParaRPr lang="en-US" sz="3600" dirty="0">
              <a:solidFill>
                <a:schemeClr val="bg1"/>
              </a:solidFill>
              <a:latin typeface="NikoshBAN" panose="02000000000000000000" pitchFamily="2" charset="0"/>
              <a:cs typeface="NikoshBAN" panose="02000000000000000000" pitchFamily="2" charset="0"/>
            </a:endParaRPr>
          </a:p>
        </p:txBody>
      </p:sp>
      <p:sp>
        <p:nvSpPr>
          <p:cNvPr id="4" name="TextBox 3"/>
          <p:cNvSpPr txBox="1"/>
          <p:nvPr/>
        </p:nvSpPr>
        <p:spPr>
          <a:xfrm>
            <a:off x="614363" y="4200525"/>
            <a:ext cx="11287126" cy="2031325"/>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পোশাকঃ</a:t>
            </a:r>
          </a:p>
          <a:p>
            <a:r>
              <a:rPr lang="bn-BD" sz="3600" dirty="0" smtClean="0">
                <a:solidFill>
                  <a:schemeClr val="bg1"/>
                </a:solidFill>
                <a:latin typeface="NikoshBAN" panose="02000000000000000000" pitchFamily="2" charset="0"/>
                <a:cs typeface="NikoshBAN" panose="02000000000000000000" pitchFamily="2" charset="0"/>
              </a:rPr>
              <a:t>গারো নারীদের ঐতিহ্যবাহী পোশাকের নাম দকবান্দা ও দকসারি।পুরুষেরা শার্ট,লুংগি,ধূতি ইত্যাদি পরিধান করেন।</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588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237" y="600075"/>
            <a:ext cx="10501313" cy="3139321"/>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উৎসবঃ</a:t>
            </a:r>
          </a:p>
          <a:p>
            <a:r>
              <a:rPr lang="bn-BD" sz="3600" dirty="0" smtClean="0">
                <a:solidFill>
                  <a:schemeClr val="bg1"/>
                </a:solidFill>
                <a:latin typeface="NikoshBAN" panose="02000000000000000000" pitchFamily="2" charset="0"/>
                <a:cs typeface="NikoshBAN" panose="02000000000000000000" pitchFamily="2" charset="0"/>
              </a:rPr>
              <a:t>গারোদের ঐতিহ্যবাহী উৎসবের নাম ওয়াংগালা।সাধারণত অক্টোবর বা নভেম্বর মাসে উৎসবটি হয়। উৎসবের শুরুতে তাঁরা উৎপাদিত শস্য অর্ঘ্য হিসেবে নিবেদন করেন এবং বিভিন্ন ধরনের বাদ্য বাজনা বাজিয়ে এই উৎসবটি পালন করা হয়।</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4224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8677" y="1714500"/>
            <a:ext cx="10472736" cy="3693319"/>
          </a:xfrm>
          <a:prstGeom prst="rect">
            <a:avLst/>
          </a:prstGeom>
          <a:noFill/>
        </p:spPr>
        <p:txBody>
          <a:bodyPr wrap="square" rtlCol="0">
            <a:spAutoFit/>
          </a:bodyPr>
          <a:lstStyle/>
          <a:p>
            <a:r>
              <a:rPr lang="bn-BD" sz="5400" dirty="0" smtClean="0">
                <a:solidFill>
                  <a:schemeClr val="bg1"/>
                </a:solidFill>
                <a:latin typeface="NikoshBAN" panose="02000000000000000000" pitchFamily="2" charset="0"/>
                <a:cs typeface="NikoshBAN" panose="02000000000000000000" pitchFamily="2" charset="0"/>
              </a:rPr>
              <a:t>মূল্যায়ণঃ</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গারোদের ভাষার নাম কি?</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গারোদের আদি বাড়ি কি নামে পরিচিত ছিল?</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গারো নারীদের ঐতিহ্যবাহী পোশাকের নাম কি?</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গারোদের ঐতিহ্যবাহী উৎসবের নাম কি?</a:t>
            </a:r>
          </a:p>
          <a:p>
            <a:pPr marL="742950" indent="-742950">
              <a:buAutoNum type="arabicParenR"/>
            </a:pPr>
            <a:r>
              <a:rPr lang="bn-BD" sz="3600" dirty="0" smtClean="0">
                <a:solidFill>
                  <a:schemeClr val="bg1"/>
                </a:solidFill>
                <a:latin typeface="NikoshBAN" panose="02000000000000000000" pitchFamily="2" charset="0"/>
                <a:cs typeface="NikoshBAN" panose="02000000000000000000" pitchFamily="2" charset="0"/>
              </a:rPr>
              <a:t>গারো সমাজ ব্যবস্থা কেমন?</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6824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258</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kabir</dc:creator>
  <cp:lastModifiedBy>kabir</cp:lastModifiedBy>
  <cp:revision>17</cp:revision>
  <dcterms:created xsi:type="dcterms:W3CDTF">2019-10-19T09:28:59Z</dcterms:created>
  <dcterms:modified xsi:type="dcterms:W3CDTF">2019-10-18T17:31:43Z</dcterms:modified>
</cp:coreProperties>
</file>