
<file path=[Content_Types].xml><?xml version="1.0" encoding="utf-8"?>
<Types xmlns="http://schemas.openxmlformats.org/package/2006/content-types">
  <Default Extension="png" ContentType="image/png"/>
  <Default Extension="tmp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84" r:id="rId3"/>
    <p:sldId id="266" r:id="rId4"/>
    <p:sldId id="285" r:id="rId5"/>
    <p:sldId id="265" r:id="rId6"/>
    <p:sldId id="286" r:id="rId7"/>
    <p:sldId id="287" r:id="rId8"/>
    <p:sldId id="288" r:id="rId9"/>
    <p:sldId id="280" r:id="rId10"/>
    <p:sldId id="281" r:id="rId11"/>
    <p:sldId id="289" r:id="rId12"/>
    <p:sldId id="290" r:id="rId13"/>
    <p:sldId id="291" r:id="rId14"/>
    <p:sldId id="272" r:id="rId15"/>
    <p:sldId id="273" r:id="rId16"/>
    <p:sldId id="274" r:id="rId17"/>
    <p:sldId id="279" r:id="rId18"/>
    <p:sldId id="292" r:id="rId19"/>
    <p:sldId id="293" r:id="rId20"/>
    <p:sldId id="278" r:id="rId2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00" autoAdjust="0"/>
    <p:restoredTop sz="94660"/>
  </p:normalViewPr>
  <p:slideViewPr>
    <p:cSldViewPr snapToGrid="0">
      <p:cViewPr varScale="1">
        <p:scale>
          <a:sx n="67" d="100"/>
          <a:sy n="67" d="100"/>
        </p:scale>
        <p:origin x="858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17BF46-C144-474F-AEEB-8EB8F8BA5133}" type="datetimeFigureOut">
              <a:rPr lang="en-AU" smtClean="0"/>
              <a:t>20/10/2019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E7350A-5D86-41AF-8CD1-22E1C48B389D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1091992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17BF46-C144-474F-AEEB-8EB8F8BA5133}" type="datetimeFigureOut">
              <a:rPr lang="en-AU" smtClean="0"/>
              <a:t>20/10/2019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E7350A-5D86-41AF-8CD1-22E1C48B389D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9423835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17BF46-C144-474F-AEEB-8EB8F8BA5133}" type="datetimeFigureOut">
              <a:rPr lang="en-AU" smtClean="0"/>
              <a:t>20/10/2019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E7350A-5D86-41AF-8CD1-22E1C48B389D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9021385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17BF46-C144-474F-AEEB-8EB8F8BA5133}" type="datetimeFigureOut">
              <a:rPr lang="en-AU" smtClean="0"/>
              <a:t>20/10/2019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E7350A-5D86-41AF-8CD1-22E1C48B389D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1479877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17BF46-C144-474F-AEEB-8EB8F8BA5133}" type="datetimeFigureOut">
              <a:rPr lang="en-AU" smtClean="0"/>
              <a:t>20/10/2019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E7350A-5D86-41AF-8CD1-22E1C48B389D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5587637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17BF46-C144-474F-AEEB-8EB8F8BA5133}" type="datetimeFigureOut">
              <a:rPr lang="en-AU" smtClean="0"/>
              <a:t>20/10/2019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E7350A-5D86-41AF-8CD1-22E1C48B389D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8871670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17BF46-C144-474F-AEEB-8EB8F8BA5133}" type="datetimeFigureOut">
              <a:rPr lang="en-AU" smtClean="0"/>
              <a:t>20/10/2019</a:t>
            </a:fld>
            <a:endParaRPr lang="en-A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E7350A-5D86-41AF-8CD1-22E1C48B389D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7189964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17BF46-C144-474F-AEEB-8EB8F8BA5133}" type="datetimeFigureOut">
              <a:rPr lang="en-AU" smtClean="0"/>
              <a:t>20/10/2019</a:t>
            </a:fld>
            <a:endParaRPr lang="en-A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E7350A-5D86-41AF-8CD1-22E1C48B389D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1073271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17BF46-C144-474F-AEEB-8EB8F8BA5133}" type="datetimeFigureOut">
              <a:rPr lang="en-AU" smtClean="0"/>
              <a:t>20/10/2019</a:t>
            </a:fld>
            <a:endParaRPr lang="en-A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E7350A-5D86-41AF-8CD1-22E1C48B389D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4513454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17BF46-C144-474F-AEEB-8EB8F8BA5133}" type="datetimeFigureOut">
              <a:rPr lang="en-AU" smtClean="0"/>
              <a:t>20/10/2019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E7350A-5D86-41AF-8CD1-22E1C48B389D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7102142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17BF46-C144-474F-AEEB-8EB8F8BA5133}" type="datetimeFigureOut">
              <a:rPr lang="en-AU" smtClean="0"/>
              <a:t>20/10/2019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E7350A-5D86-41AF-8CD1-22E1C48B389D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4929338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617BF46-C144-474F-AEEB-8EB8F8BA5133}" type="datetimeFigureOut">
              <a:rPr lang="en-AU" smtClean="0"/>
              <a:t>20/10/2019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E7350A-5D86-41AF-8CD1-22E1C48B389D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9499777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tmp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tmp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24026" y="671513"/>
            <a:ext cx="8177212" cy="588645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543300" y="671513"/>
            <a:ext cx="53721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সবাইকে</a:t>
            </a:r>
            <a:r>
              <a:rPr lang="en-US" sz="72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72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স্বাগতম</a:t>
            </a:r>
            <a:r>
              <a:rPr lang="en-US" sz="72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72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161392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800" decel="100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ame 3"/>
          <p:cNvSpPr/>
          <p:nvPr/>
        </p:nvSpPr>
        <p:spPr>
          <a:xfrm>
            <a:off x="2000251" y="1700213"/>
            <a:ext cx="8101012" cy="3771900"/>
          </a:xfrm>
          <a:prstGeom prst="fra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5400" u="sng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জোড়ায় কাজ</a:t>
            </a:r>
          </a:p>
          <a:p>
            <a:pPr algn="ctr"/>
            <a:r>
              <a:rPr lang="bn-IN" sz="5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প্রত্যেক জোড়ায় ৩টি করে পদার্থের নাম লিখ। </a:t>
            </a:r>
            <a:endParaRPr lang="en-US" sz="54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256346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8399" y="2019300"/>
            <a:ext cx="2828925" cy="161925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77049" y="1724025"/>
            <a:ext cx="2066925" cy="22098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717130" y="471487"/>
            <a:ext cx="310038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000" u="sng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পদার্থের বৈশিষ্ট্য </a:t>
            </a:r>
            <a:endParaRPr lang="en-US" sz="4000" u="sng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633660" y="4287768"/>
            <a:ext cx="2633664" cy="707886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r>
              <a:rPr lang="bn-IN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ওজনে ভারী 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817518" y="4287768"/>
            <a:ext cx="2497932" cy="707886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bn-IN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ওজনে হালকা 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900237" y="5529263"/>
            <a:ext cx="7772400" cy="707886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bn-IN" sz="40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পদার্থ কোনোটা ভারী আবার কোনোটা হালকা। </a:t>
            </a:r>
            <a:endParaRPr lang="en-US" sz="40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051200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 tmFilter="0,0; .5, 1; 1, 1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 tmFilter="0,0; .5, 1; 1, 1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 tmFilter="0,0; .5, 1; 1, 1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animBg="1"/>
      <p:bldP spid="6" grpId="0" animBg="1"/>
      <p:bldP spid="7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81662" y="669969"/>
            <a:ext cx="4657725" cy="310515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4600" y="669969"/>
            <a:ext cx="3497454" cy="329873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063177" y="4029283"/>
            <a:ext cx="24003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ঘনক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আকৃতি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874668" y="4029283"/>
            <a:ext cx="227171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গোল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আকৃতি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386013" y="5214938"/>
            <a:ext cx="7829549" cy="707886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bn-IN" sz="40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পদার্থের আকৃতি গোল, চৌকা ইত্যাদি হয়ে থাকে। </a:t>
            </a:r>
            <a:endParaRPr lang="en-US" sz="40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552280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 tmFilter="0,0; .5, 1; 1, 1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8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creen Clippi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94" t="7847"/>
          <a:stretch/>
        </p:blipFill>
        <p:spPr>
          <a:xfrm>
            <a:off x="4121940" y="1365845"/>
            <a:ext cx="4014787" cy="3044329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564851" y="4543426"/>
            <a:ext cx="312896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পদার্থের আয়তন 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066083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800" decel="100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51163" y="1273462"/>
            <a:ext cx="2020455" cy="1107996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6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ওজন</a:t>
            </a:r>
            <a:endParaRPr lang="en-AU" sz="6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51162" y="4695535"/>
            <a:ext cx="2020455" cy="1107996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bn-BD" sz="6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ওজন</a:t>
            </a:r>
            <a:endParaRPr lang="en-AU" sz="6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902037" y="950297"/>
            <a:ext cx="610985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ইটের</a:t>
            </a:r>
            <a:r>
              <a:rPr lang="bn-BD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ওজন আছে</a:t>
            </a:r>
            <a:r>
              <a:rPr lang="en-AU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,জায়গা দখল করে এবং </a:t>
            </a:r>
            <a:r>
              <a:rPr lang="en-US" sz="5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ভারী</a:t>
            </a:r>
            <a:r>
              <a:rPr lang="bn-BD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endParaRPr lang="en-AU" sz="5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902037" y="4119307"/>
            <a:ext cx="610985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বেলুনের</a:t>
            </a:r>
            <a:r>
              <a:rPr lang="en-US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ওজন আছে,জায়গা দখল করে এবং হালকা। </a:t>
            </a:r>
            <a:endParaRPr lang="en-AU" sz="5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01688" y="950297"/>
            <a:ext cx="2484726" cy="161925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01688" y="3990719"/>
            <a:ext cx="2118174" cy="21181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19313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/>
      <p:bldP spid="9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08329" y="1191921"/>
            <a:ext cx="2363066" cy="1107996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bn-BD" sz="6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আকৃতি</a:t>
            </a:r>
            <a:endParaRPr lang="en-AU" sz="6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08329" y="4836966"/>
            <a:ext cx="2363066" cy="1107996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bn-BD" sz="6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আয়তন</a:t>
            </a:r>
            <a:endParaRPr lang="en-AU" sz="6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414653" y="585885"/>
            <a:ext cx="5403654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বলের</a:t>
            </a:r>
            <a:r>
              <a:rPr lang="en-US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আকৃতি</a:t>
            </a:r>
            <a:r>
              <a:rPr lang="en-US" sz="5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গোলাকার</a:t>
            </a:r>
            <a:r>
              <a:rPr lang="en-US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5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এটির</a:t>
            </a:r>
            <a:r>
              <a:rPr lang="en-US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ওজন</a:t>
            </a:r>
            <a:r>
              <a:rPr lang="en-US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আছে</a:t>
            </a:r>
            <a:r>
              <a:rPr lang="en-US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এবং জায়গা দখল করে।</a:t>
            </a:r>
            <a:endParaRPr lang="en-AU" sz="5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414653" y="4660328"/>
            <a:ext cx="5680365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পানির</a:t>
            </a:r>
            <a:r>
              <a:rPr lang="en-US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ওজন</a:t>
            </a:r>
            <a:r>
              <a:rPr lang="en-US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আছে</a:t>
            </a:r>
            <a:r>
              <a:rPr lang="bn-BD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এবং জায়গা দখল করে।</a:t>
            </a:r>
            <a:endParaRPr lang="en-AU" sz="5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4215" y="579106"/>
            <a:ext cx="3500438" cy="233362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127" t="805" r="-27127" b="-805"/>
          <a:stretch/>
        </p:blipFill>
        <p:spPr>
          <a:xfrm>
            <a:off x="3508250" y="4002403"/>
            <a:ext cx="2578226" cy="21709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098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/>
      <p:bldP spid="7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1771650" y="987329"/>
            <a:ext cx="9972675" cy="4231806"/>
            <a:chOff x="1771650" y="987329"/>
            <a:chExt cx="9972675" cy="4231806"/>
          </a:xfrm>
        </p:grpSpPr>
        <p:sp>
          <p:nvSpPr>
            <p:cNvPr id="2" name="TextBox 1"/>
            <p:cNvSpPr txBox="1"/>
            <p:nvPr/>
          </p:nvSpPr>
          <p:spPr>
            <a:xfrm>
              <a:off x="3519052" y="987329"/>
              <a:ext cx="3338946" cy="1015663"/>
            </a:xfrm>
            <a:prstGeom prst="rect">
              <a:avLst/>
            </a:prstGeom>
            <a:solidFill>
              <a:schemeClr val="accent2">
                <a:lumMod val="60000"/>
                <a:lumOff val="40000"/>
              </a:schemeClr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bn-BD" sz="60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দলীয় কাজ</a:t>
              </a:r>
              <a:endParaRPr lang="en-AU" sz="60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grpSp>
          <p:nvGrpSpPr>
            <p:cNvPr id="3" name="Group 2"/>
            <p:cNvGrpSpPr/>
            <p:nvPr/>
          </p:nvGrpSpPr>
          <p:grpSpPr>
            <a:xfrm>
              <a:off x="2779564" y="2579181"/>
              <a:ext cx="5892949" cy="2639954"/>
              <a:chOff x="2779564" y="2579181"/>
              <a:chExt cx="5892949" cy="2639954"/>
            </a:xfrm>
          </p:grpSpPr>
          <p:sp>
            <p:nvSpPr>
              <p:cNvPr id="4" name="TextBox 3"/>
              <p:cNvSpPr txBox="1"/>
              <p:nvPr/>
            </p:nvSpPr>
            <p:spPr>
              <a:xfrm>
                <a:off x="2779564" y="2579181"/>
                <a:ext cx="5892949" cy="646331"/>
              </a:xfrm>
              <a:prstGeom prst="rect">
                <a:avLst/>
              </a:prstGeom>
              <a:noFill/>
              <a:ln w="28575">
                <a:solidFill>
                  <a:srgbClr val="00B050"/>
                </a:solidFill>
              </a:ln>
            </p:spPr>
            <p:txBody>
              <a:bodyPr wrap="square" rtlCol="0">
                <a:spAutoFit/>
              </a:bodyPr>
              <a:lstStyle/>
              <a:p>
                <a:r>
                  <a:rPr lang="bn-BD" sz="3600" dirty="0" smtClean="0">
                    <a:solidFill>
                      <a:srgbClr val="00B05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সবুজ দল: </a:t>
                </a:r>
                <a:r>
                  <a:rPr lang="bn-IN" sz="36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পদার্থের ৩টি বৈশিষ্ট্য লিখ। </a:t>
                </a:r>
                <a:endParaRPr lang="en-AU" sz="3600" dirty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  <p:sp>
            <p:nvSpPr>
              <p:cNvPr id="5" name="TextBox 4"/>
              <p:cNvSpPr txBox="1"/>
              <p:nvPr/>
            </p:nvSpPr>
            <p:spPr>
              <a:xfrm>
                <a:off x="2779564" y="3512893"/>
                <a:ext cx="5892949" cy="646331"/>
              </a:xfrm>
              <a:prstGeom prst="rect">
                <a:avLst/>
              </a:prstGeom>
              <a:noFill/>
              <a:ln w="28575">
                <a:solidFill>
                  <a:srgbClr val="FFFF00"/>
                </a:solidFill>
              </a:ln>
            </p:spPr>
            <p:txBody>
              <a:bodyPr wrap="square" rtlCol="0">
                <a:spAutoFit/>
              </a:bodyPr>
              <a:lstStyle/>
              <a:p>
                <a:r>
                  <a:rPr lang="bn-BD" sz="3600" dirty="0" smtClean="0">
                    <a:solidFill>
                      <a:srgbClr val="FFFF0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হলুদ দল: </a:t>
                </a:r>
                <a:r>
                  <a:rPr lang="bn-IN" sz="36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পদার্থের </a:t>
                </a:r>
                <a:r>
                  <a:rPr lang="bn-IN" sz="36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২টি </a:t>
                </a:r>
                <a:r>
                  <a:rPr lang="bn-IN" sz="36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বৈশিষ্ট্য লিখ। </a:t>
                </a:r>
                <a:r>
                  <a:rPr lang="bn-IN" sz="36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endParaRPr lang="en-AU" sz="3600" dirty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  <p:sp>
            <p:nvSpPr>
              <p:cNvPr id="6" name="TextBox 5"/>
              <p:cNvSpPr txBox="1"/>
              <p:nvPr/>
            </p:nvSpPr>
            <p:spPr>
              <a:xfrm>
                <a:off x="2779564" y="4572804"/>
                <a:ext cx="5892949" cy="646331"/>
              </a:xfrm>
              <a:prstGeom prst="rect">
                <a:avLst/>
              </a:prstGeom>
              <a:noFill/>
              <a:ln w="19050">
                <a:solidFill>
                  <a:srgbClr val="FF0000"/>
                </a:solidFill>
              </a:ln>
            </p:spPr>
            <p:txBody>
              <a:bodyPr wrap="square" rtlCol="0">
                <a:spAutoFit/>
              </a:bodyPr>
              <a:lstStyle/>
              <a:p>
                <a:r>
                  <a:rPr lang="bn-BD" sz="3600" dirty="0" smtClean="0">
                    <a:solidFill>
                      <a:srgbClr val="FF000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লাল দল: </a:t>
                </a:r>
                <a:r>
                  <a:rPr lang="bn-BD" sz="36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পাঁচটি পদার্থের নাম লিখ।</a:t>
                </a:r>
                <a:endParaRPr lang="en-AU" sz="3600" dirty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p:grpSp>
        <p:sp>
          <p:nvSpPr>
            <p:cNvPr id="12" name="TextBox 11"/>
            <p:cNvSpPr txBox="1"/>
            <p:nvPr/>
          </p:nvSpPr>
          <p:spPr>
            <a:xfrm>
              <a:off x="9047885" y="1141218"/>
              <a:ext cx="2696440" cy="707886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bn-BD" sz="40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সময়:১০মিনিট</a:t>
              </a:r>
              <a:endParaRPr lang="en-AU" sz="40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13" name="Notched Right Arrow 12"/>
            <p:cNvSpPr/>
            <p:nvPr/>
          </p:nvSpPr>
          <p:spPr>
            <a:xfrm>
              <a:off x="1771650" y="2660030"/>
              <a:ext cx="857250" cy="484632"/>
            </a:xfrm>
            <a:prstGeom prst="notched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Notched Right Arrow 13"/>
            <p:cNvSpPr/>
            <p:nvPr/>
          </p:nvSpPr>
          <p:spPr>
            <a:xfrm>
              <a:off x="1771650" y="3593742"/>
              <a:ext cx="857250" cy="484632"/>
            </a:xfrm>
            <a:prstGeom prst="notched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Notched Right Arrow 14"/>
            <p:cNvSpPr/>
            <p:nvPr/>
          </p:nvSpPr>
          <p:spPr>
            <a:xfrm>
              <a:off x="1771650" y="4653653"/>
              <a:ext cx="857250" cy="484632"/>
            </a:xfrm>
            <a:prstGeom prst="notched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4324093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6084" y="404159"/>
            <a:ext cx="4567527" cy="5992259"/>
          </a:xfrm>
          <a:prstGeom prst="rect">
            <a:avLst/>
          </a:prstGeom>
        </p:spPr>
      </p:pic>
      <p:sp>
        <p:nvSpPr>
          <p:cNvPr id="6" name="Frame 5"/>
          <p:cNvSpPr/>
          <p:nvPr/>
        </p:nvSpPr>
        <p:spPr>
          <a:xfrm>
            <a:off x="7429499" y="799963"/>
            <a:ext cx="2686050" cy="5200650"/>
          </a:xfrm>
          <a:prstGeom prst="frame">
            <a:avLst/>
          </a:prstGeom>
          <a:blipFill>
            <a:blip r:embed="rId3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8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পাঠ্য বইয়ের ১৬ ও ১৭ পৃষ্ঠা খুলে নিরবে পড় </a:t>
            </a:r>
            <a:endParaRPr lang="en-US" sz="48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529606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2028826" y="1228725"/>
            <a:ext cx="9301162" cy="4086225"/>
          </a:xfrm>
          <a:prstGeom prst="fra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6600" u="sng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মূল্যায়ন</a:t>
            </a:r>
          </a:p>
          <a:p>
            <a:pPr algn="ctr"/>
            <a:endParaRPr lang="bn-IN" sz="480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bn-IN" sz="4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পদার্থ কী? পদার্থের ২টি বৈশিষ্ট্য লিখ। </a:t>
            </a:r>
            <a:endParaRPr lang="en-US" sz="48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Right Arrow 2"/>
          <p:cNvSpPr/>
          <p:nvPr/>
        </p:nvSpPr>
        <p:spPr>
          <a:xfrm>
            <a:off x="2571750" y="3900488"/>
            <a:ext cx="628650" cy="484632"/>
          </a:xfrm>
          <a:prstGeom prst="rightArrow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87989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lowchart: Punched Tape 1"/>
          <p:cNvSpPr/>
          <p:nvPr/>
        </p:nvSpPr>
        <p:spPr>
          <a:xfrm>
            <a:off x="1228725" y="1085850"/>
            <a:ext cx="9144000" cy="4700587"/>
          </a:xfrm>
          <a:prstGeom prst="flowChartPunchedTap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6000" u="sng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বাড়ির কাজঃ </a:t>
            </a:r>
          </a:p>
          <a:p>
            <a:pPr algn="ctr"/>
            <a:r>
              <a:rPr lang="bn-IN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তোমার বাড়িতে আছে এমন ১০টি পদার্থের নাম লিখে আনবে। </a:t>
            </a:r>
            <a:endParaRPr lang="en-US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29536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1" name="Group 40"/>
          <p:cNvGrpSpPr/>
          <p:nvPr/>
        </p:nvGrpSpPr>
        <p:grpSpPr>
          <a:xfrm>
            <a:off x="828675" y="685800"/>
            <a:ext cx="11115675" cy="5457825"/>
            <a:chOff x="828675" y="685800"/>
            <a:chExt cx="11115675" cy="5457825"/>
          </a:xfrm>
        </p:grpSpPr>
        <p:sp>
          <p:nvSpPr>
            <p:cNvPr id="2" name="TextBox 1"/>
            <p:cNvSpPr txBox="1"/>
            <p:nvPr/>
          </p:nvSpPr>
          <p:spPr>
            <a:xfrm>
              <a:off x="1143000" y="1428750"/>
              <a:ext cx="4329112" cy="34163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bn-IN" sz="3600" u="sng" dirty="0" smtClean="0">
                  <a:solidFill>
                    <a:srgbClr val="C000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শিক্ষক পরিচিতি </a:t>
              </a:r>
            </a:p>
            <a:p>
              <a:pPr algn="ctr"/>
              <a:endParaRPr lang="bn-IN" sz="3600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  <a:p>
              <a:r>
                <a:rPr lang="bn-IN" sz="3600" dirty="0" smtClean="0">
                  <a:solidFill>
                    <a:srgbClr val="C000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মোঃ শাহজাহান সাজু </a:t>
              </a:r>
            </a:p>
            <a:p>
              <a:r>
                <a:rPr lang="bn-IN" sz="3600" dirty="0" smtClean="0">
                  <a:solidFill>
                    <a:srgbClr val="C000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সহকারী শিক্ষক</a:t>
              </a:r>
            </a:p>
            <a:p>
              <a:r>
                <a:rPr lang="bn-IN" sz="3600" dirty="0" smtClean="0">
                  <a:solidFill>
                    <a:srgbClr val="C000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নিউমার্কেট সঃ প্রাঃ বিদ্যালয়</a:t>
              </a:r>
            </a:p>
            <a:p>
              <a:r>
                <a:rPr lang="bn-IN" sz="3600" dirty="0" smtClean="0">
                  <a:solidFill>
                    <a:srgbClr val="C000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কাপ্তাই, রাঙ্গামাটি পাঃ জেলা।  </a:t>
              </a:r>
              <a:endParaRPr lang="en-US" sz="36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3" name="TextBox 2"/>
            <p:cNvSpPr txBox="1"/>
            <p:nvPr/>
          </p:nvSpPr>
          <p:spPr>
            <a:xfrm>
              <a:off x="7015164" y="1428750"/>
              <a:ext cx="4814888" cy="286232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bn-IN" sz="3600" u="sng" dirty="0" smtClean="0">
                  <a:solidFill>
                    <a:srgbClr val="C000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পাঠ পরিচিতি </a:t>
              </a:r>
            </a:p>
            <a:p>
              <a:pPr algn="ctr"/>
              <a:endParaRPr lang="bn-IN" sz="3600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  <a:p>
              <a:r>
                <a:rPr lang="bn-IN" sz="3600" dirty="0" smtClean="0">
                  <a:solidFill>
                    <a:srgbClr val="C000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শ্রেণিঃ তৃতীয়</a:t>
              </a:r>
            </a:p>
            <a:p>
              <a:r>
                <a:rPr lang="bn-IN" sz="3600" dirty="0" smtClean="0">
                  <a:solidFill>
                    <a:srgbClr val="C000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বিষয়ঃ প্রাথমিক বিজ্ঞান </a:t>
              </a:r>
            </a:p>
            <a:p>
              <a:r>
                <a:rPr lang="bn-IN" sz="3600" dirty="0" smtClean="0">
                  <a:solidFill>
                    <a:srgbClr val="C000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পাঠঃ বিভিন্ন ধরণের পদার্থ  </a:t>
              </a:r>
              <a:endParaRPr lang="en-US" sz="36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cxnSp>
          <p:nvCxnSpPr>
            <p:cNvPr id="5" name="Straight Connector 4"/>
            <p:cNvCxnSpPr/>
            <p:nvPr/>
          </p:nvCxnSpPr>
          <p:spPr>
            <a:xfrm>
              <a:off x="6129338" y="1428750"/>
              <a:ext cx="85725" cy="3629025"/>
            </a:xfrm>
            <a:prstGeom prst="line">
              <a:avLst/>
            </a:prstGeom>
            <a:ln w="571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Connector 6"/>
            <p:cNvCxnSpPr/>
            <p:nvPr/>
          </p:nvCxnSpPr>
          <p:spPr>
            <a:xfrm>
              <a:off x="6400800" y="1933545"/>
              <a:ext cx="71438" cy="2619434"/>
            </a:xfrm>
            <a:prstGeom prst="line">
              <a:avLst/>
            </a:prstGeom>
            <a:ln w="571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5857874" y="1933545"/>
              <a:ext cx="85727" cy="2619434"/>
            </a:xfrm>
            <a:prstGeom prst="line">
              <a:avLst/>
            </a:prstGeom>
            <a:ln w="571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" name="Flowchart: Connector 10"/>
            <p:cNvSpPr/>
            <p:nvPr/>
          </p:nvSpPr>
          <p:spPr>
            <a:xfrm>
              <a:off x="6286503" y="1816879"/>
              <a:ext cx="200024" cy="233332"/>
            </a:xfrm>
            <a:prstGeom prst="flowChartConnector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2" name="Straight Connector 11"/>
            <p:cNvCxnSpPr/>
            <p:nvPr/>
          </p:nvCxnSpPr>
          <p:spPr>
            <a:xfrm>
              <a:off x="6386512" y="1933545"/>
              <a:ext cx="71438" cy="2619434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2" name="Flowchart: Connector 31"/>
            <p:cNvSpPr/>
            <p:nvPr/>
          </p:nvSpPr>
          <p:spPr>
            <a:xfrm>
              <a:off x="6350795" y="4324379"/>
              <a:ext cx="214312" cy="228600"/>
            </a:xfrm>
            <a:prstGeom prst="flowChartConnector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Flowchart: Connector 32"/>
            <p:cNvSpPr/>
            <p:nvPr/>
          </p:nvSpPr>
          <p:spPr>
            <a:xfrm>
              <a:off x="6000749" y="1278731"/>
              <a:ext cx="242888" cy="300038"/>
            </a:xfrm>
            <a:prstGeom prst="flowChartConnector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Flowchart: Connector 33"/>
            <p:cNvSpPr/>
            <p:nvPr/>
          </p:nvSpPr>
          <p:spPr>
            <a:xfrm>
              <a:off x="6100765" y="4837926"/>
              <a:ext cx="185738" cy="307181"/>
            </a:xfrm>
            <a:prstGeom prst="flowChartConnector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Flowchart: Connector 34"/>
            <p:cNvSpPr/>
            <p:nvPr/>
          </p:nvSpPr>
          <p:spPr>
            <a:xfrm>
              <a:off x="5786438" y="1821611"/>
              <a:ext cx="157163" cy="228600"/>
            </a:xfrm>
            <a:prstGeom prst="flowChartConnector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Flowchart: Connector 35"/>
            <p:cNvSpPr/>
            <p:nvPr/>
          </p:nvSpPr>
          <p:spPr>
            <a:xfrm>
              <a:off x="5800726" y="4438679"/>
              <a:ext cx="242887" cy="228600"/>
            </a:xfrm>
            <a:prstGeom prst="flowChartConnector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Flowchart: Process 36"/>
            <p:cNvSpPr/>
            <p:nvPr/>
          </p:nvSpPr>
          <p:spPr>
            <a:xfrm>
              <a:off x="828675" y="685800"/>
              <a:ext cx="11115675" cy="5457825"/>
            </a:xfrm>
            <a:prstGeom prst="flowChartProcess">
              <a:avLst/>
            </a:prstGeom>
            <a:noFill/>
            <a:ln w="381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39" name="Picture 38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213428" y="4311549"/>
              <a:ext cx="1602338" cy="1602338"/>
            </a:xfrm>
            <a:prstGeom prst="rect">
              <a:avLst/>
            </a:prstGeom>
          </p:spPr>
        </p:pic>
        <p:pic>
          <p:nvPicPr>
            <p:cNvPr id="40" name="Picture 39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48438" y="4759450"/>
              <a:ext cx="1325402" cy="132540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6275425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1314" y="1295774"/>
            <a:ext cx="7921324" cy="5279562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029076" y="407627"/>
            <a:ext cx="415766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60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সবাইকে ধন্যবাদ </a:t>
            </a:r>
            <a:endParaRPr lang="en-US" sz="60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79410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728663" y="1029998"/>
            <a:ext cx="11044237" cy="3832303"/>
            <a:chOff x="0" y="1029998"/>
            <a:chExt cx="11928765" cy="3832303"/>
          </a:xfrm>
        </p:grpSpPr>
        <p:sp>
          <p:nvSpPr>
            <p:cNvPr id="2" name="TextBox 1"/>
            <p:cNvSpPr txBox="1"/>
            <p:nvPr/>
          </p:nvSpPr>
          <p:spPr>
            <a:xfrm>
              <a:off x="3990109" y="1029998"/>
              <a:ext cx="3948545" cy="1323439"/>
            </a:xfrm>
            <a:prstGeom prst="rect">
              <a:avLst/>
            </a:prstGeom>
            <a:solidFill>
              <a:schemeClr val="accent3">
                <a:lumMod val="60000"/>
                <a:lumOff val="40000"/>
              </a:schemeClr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bn-BD" sz="80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শিখনফল</a:t>
              </a:r>
              <a:endParaRPr lang="en-AU" sz="80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3" name="TextBox 2"/>
            <p:cNvSpPr txBox="1"/>
            <p:nvPr/>
          </p:nvSpPr>
          <p:spPr>
            <a:xfrm>
              <a:off x="0" y="2923309"/>
              <a:ext cx="11928765" cy="1938992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bn-BD" sz="6000" dirty="0" smtClean="0">
                  <a:solidFill>
                    <a:srgbClr val="FF00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১৬.১.১ পদার্থের তিন অবস্থার বৈশিষ্ট্য বলতে পারবে।</a:t>
              </a:r>
              <a:endParaRPr lang="en-AU" sz="60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sp>
        <p:nvSpPr>
          <p:cNvPr id="5" name="Down Arrow 4"/>
          <p:cNvSpPr/>
          <p:nvPr/>
        </p:nvSpPr>
        <p:spPr>
          <a:xfrm>
            <a:off x="6008464" y="2353437"/>
            <a:ext cx="484632" cy="614363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90308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976" r="18291" b="12501"/>
          <a:stretch/>
        </p:blipFill>
        <p:spPr>
          <a:xfrm>
            <a:off x="1443037" y="471488"/>
            <a:ext cx="2443163" cy="3500438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3979" y="701680"/>
            <a:ext cx="4108858" cy="304005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87121" y="213281"/>
            <a:ext cx="2675936" cy="4030107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743325" y="4443413"/>
            <a:ext cx="4186237" cy="707886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bn-IN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ছবিগুলো দেখে নাম বল 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Right Arrow 6"/>
          <p:cNvSpPr/>
          <p:nvPr/>
        </p:nvSpPr>
        <p:spPr>
          <a:xfrm>
            <a:off x="3271838" y="4555040"/>
            <a:ext cx="471487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3743325" y="5416272"/>
            <a:ext cx="4186238" cy="646331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এগুলো কি ধরণের পদার্থ?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Right Arrow 8"/>
          <p:cNvSpPr/>
          <p:nvPr/>
        </p:nvSpPr>
        <p:spPr>
          <a:xfrm>
            <a:off x="3157537" y="5492097"/>
            <a:ext cx="585788" cy="484632"/>
          </a:xfrm>
          <a:prstGeom prst="rightArrow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05860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rizontal Scroll 1"/>
          <p:cNvSpPr/>
          <p:nvPr/>
        </p:nvSpPr>
        <p:spPr>
          <a:xfrm>
            <a:off x="1814514" y="742951"/>
            <a:ext cx="7843837" cy="5172075"/>
          </a:xfrm>
          <a:prstGeom prst="horizont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6600" u="sng" dirty="0" smtClean="0">
                <a:solidFill>
                  <a:schemeClr val="accent4">
                    <a:lumMod val="40000"/>
                    <a:lumOff val="6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আজকের পাঠ</a:t>
            </a:r>
          </a:p>
          <a:p>
            <a:pPr algn="ctr"/>
            <a:r>
              <a:rPr lang="bn-IN" sz="66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বিভিন্ন ধরণের পদার্থ </a:t>
            </a:r>
          </a:p>
          <a:p>
            <a:pPr algn="ctr"/>
            <a:endParaRPr lang="en-US" sz="6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727997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4688" y="1119187"/>
            <a:ext cx="3381375" cy="338137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838" t="39759"/>
          <a:stretch/>
        </p:blipFill>
        <p:spPr>
          <a:xfrm>
            <a:off x="1743073" y="1600198"/>
            <a:ext cx="4527917" cy="2686051"/>
          </a:xfrm>
          <a:prstGeom prst="rect">
            <a:avLst/>
          </a:prstGeom>
        </p:spPr>
      </p:pic>
      <p:sp>
        <p:nvSpPr>
          <p:cNvPr id="6" name="Right Arrow 5"/>
          <p:cNvSpPr/>
          <p:nvPr/>
        </p:nvSpPr>
        <p:spPr>
          <a:xfrm>
            <a:off x="6358660" y="2458591"/>
            <a:ext cx="1570904" cy="59893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3486150" y="472856"/>
            <a:ext cx="3852863" cy="646331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ছবিতে কী দেখতে পাচ্ছ?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Round Single Corner Rectangle 7"/>
          <p:cNvSpPr/>
          <p:nvPr/>
        </p:nvSpPr>
        <p:spPr>
          <a:xfrm>
            <a:off x="2828926" y="4500562"/>
            <a:ext cx="6415087" cy="1685926"/>
          </a:xfrm>
          <a:prstGeom prst="round1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 err="1" smtClean="0">
                <a:solidFill>
                  <a:schemeClr val="bg2">
                    <a:lumMod val="2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গাছ</a:t>
            </a:r>
            <a:r>
              <a:rPr lang="en-US" sz="4400" dirty="0" smtClean="0">
                <a:solidFill>
                  <a:schemeClr val="bg2">
                    <a:lumMod val="2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solidFill>
                  <a:schemeClr val="bg2">
                    <a:lumMod val="2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হতে</a:t>
            </a:r>
            <a:r>
              <a:rPr lang="en-US" sz="4400" dirty="0" smtClean="0">
                <a:solidFill>
                  <a:schemeClr val="bg2">
                    <a:lumMod val="2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solidFill>
                  <a:schemeClr val="bg2">
                    <a:lumMod val="2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চেয়ার</a:t>
            </a:r>
            <a:r>
              <a:rPr lang="en-US" sz="4400" dirty="0" smtClean="0">
                <a:solidFill>
                  <a:schemeClr val="bg2">
                    <a:lumMod val="2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solidFill>
                  <a:schemeClr val="bg2">
                    <a:lumMod val="2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তৈরি</a:t>
            </a:r>
            <a:r>
              <a:rPr lang="en-US" sz="4400" dirty="0" smtClean="0">
                <a:solidFill>
                  <a:schemeClr val="bg2">
                    <a:lumMod val="2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solidFill>
                  <a:schemeClr val="bg2">
                    <a:lumMod val="2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করা</a:t>
            </a:r>
            <a:r>
              <a:rPr lang="en-US" sz="4400" dirty="0" smtClean="0">
                <a:solidFill>
                  <a:schemeClr val="bg2">
                    <a:lumMod val="2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solidFill>
                  <a:schemeClr val="bg2">
                    <a:lumMod val="2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হয়েছে</a:t>
            </a:r>
            <a:r>
              <a:rPr lang="en-US" sz="4400" dirty="0" smtClean="0">
                <a:solidFill>
                  <a:schemeClr val="bg2">
                    <a:lumMod val="2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endParaRPr lang="en-US" sz="4400" dirty="0">
              <a:solidFill>
                <a:schemeClr val="bg2">
                  <a:lumMod val="2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024958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2530" y="1079807"/>
            <a:ext cx="2537307" cy="4192280"/>
          </a:xfrm>
          <a:prstGeom prst="rect">
            <a:avLst/>
          </a:prstGeom>
        </p:spPr>
      </p:pic>
      <p:sp>
        <p:nvSpPr>
          <p:cNvPr id="4" name="Right Arrow 3"/>
          <p:cNvSpPr/>
          <p:nvPr/>
        </p:nvSpPr>
        <p:spPr>
          <a:xfrm>
            <a:off x="6072740" y="2631246"/>
            <a:ext cx="1771649" cy="82398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3428999" y="756641"/>
            <a:ext cx="3852863" cy="646331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ছবিতে কী দেখতে পাচ্ছ? 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Round Single Corner Rectangle 5"/>
          <p:cNvSpPr/>
          <p:nvPr/>
        </p:nvSpPr>
        <p:spPr>
          <a:xfrm>
            <a:off x="2234716" y="4838609"/>
            <a:ext cx="5838273" cy="1308641"/>
          </a:xfrm>
          <a:prstGeom prst="round1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400" dirty="0" smtClean="0">
                <a:solidFill>
                  <a:schemeClr val="bg2">
                    <a:lumMod val="2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কাঁচ</a:t>
            </a:r>
            <a:r>
              <a:rPr lang="en-US" sz="4400" dirty="0" smtClean="0">
                <a:solidFill>
                  <a:schemeClr val="bg2">
                    <a:lumMod val="2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solidFill>
                  <a:schemeClr val="bg2">
                    <a:lumMod val="2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হতে</a:t>
            </a:r>
            <a:r>
              <a:rPr lang="en-US" sz="4400" dirty="0" smtClean="0">
                <a:solidFill>
                  <a:schemeClr val="bg2">
                    <a:lumMod val="2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4400" dirty="0" smtClean="0">
                <a:solidFill>
                  <a:schemeClr val="bg2">
                    <a:lumMod val="2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গ্লাস</a:t>
            </a:r>
            <a:r>
              <a:rPr lang="en-US" sz="4400" dirty="0" smtClean="0">
                <a:solidFill>
                  <a:schemeClr val="bg2">
                    <a:lumMod val="2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solidFill>
                  <a:schemeClr val="bg2">
                    <a:lumMod val="2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তৈরি</a:t>
            </a:r>
            <a:r>
              <a:rPr lang="en-US" sz="4400" dirty="0" smtClean="0">
                <a:solidFill>
                  <a:schemeClr val="bg2">
                    <a:lumMod val="2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solidFill>
                  <a:schemeClr val="bg2">
                    <a:lumMod val="2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করা</a:t>
            </a:r>
            <a:r>
              <a:rPr lang="en-US" sz="4400" dirty="0" smtClean="0">
                <a:solidFill>
                  <a:schemeClr val="bg2">
                    <a:lumMod val="2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solidFill>
                  <a:schemeClr val="bg2">
                    <a:lumMod val="2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হয়েছে</a:t>
            </a:r>
            <a:r>
              <a:rPr lang="en-US" sz="4400" dirty="0" smtClean="0">
                <a:solidFill>
                  <a:schemeClr val="bg2">
                    <a:lumMod val="2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endParaRPr lang="en-US" sz="4400" dirty="0">
              <a:solidFill>
                <a:schemeClr val="bg2">
                  <a:lumMod val="2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27699" y="1459133"/>
            <a:ext cx="4267200" cy="304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41402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lowchart: Predefined Process 1"/>
          <p:cNvSpPr/>
          <p:nvPr/>
        </p:nvSpPr>
        <p:spPr>
          <a:xfrm>
            <a:off x="1636451" y="585788"/>
            <a:ext cx="3429000" cy="5529262"/>
          </a:xfrm>
          <a:prstGeom prst="flowChartPredefinedProcess">
            <a:avLst/>
          </a:prstGeom>
          <a:blipFill>
            <a:blip r:embed="rId2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800" dirty="0" smtClean="0">
                <a:solidFill>
                  <a:schemeClr val="bg2">
                    <a:lumMod val="2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পৃথিবীর সবকিছুই কোনো না কোনো পদার্থ দিয়ে তৈরি </a:t>
            </a:r>
            <a:r>
              <a:rPr lang="bn-IN" sz="3600" dirty="0" smtClean="0">
                <a:solidFill>
                  <a:schemeClr val="bg2">
                    <a:lumMod val="2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 </a:t>
            </a:r>
            <a:endParaRPr lang="en-US" sz="3600" dirty="0">
              <a:solidFill>
                <a:schemeClr val="bg2">
                  <a:lumMod val="2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81762" y="992981"/>
            <a:ext cx="2143125" cy="2143125"/>
          </a:xfrm>
          <a:prstGeom prst="rect">
            <a:avLst/>
          </a:prstGeom>
        </p:spPr>
      </p:pic>
      <p:sp>
        <p:nvSpPr>
          <p:cNvPr id="4" name="Oval Callout 3"/>
          <p:cNvSpPr/>
          <p:nvPr/>
        </p:nvSpPr>
        <p:spPr>
          <a:xfrm rot="19291513">
            <a:off x="6200136" y="777269"/>
            <a:ext cx="2480691" cy="2614613"/>
          </a:xfrm>
          <a:prstGeom prst="wedgeEllipseCallou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6243637" y="3839685"/>
            <a:ext cx="3571875" cy="97155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54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পদার্থ কী? </a:t>
            </a:r>
            <a:endParaRPr lang="en-US" sz="54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518414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  <p:bldP spid="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Bevel 2"/>
          <p:cNvSpPr/>
          <p:nvPr/>
        </p:nvSpPr>
        <p:spPr>
          <a:xfrm>
            <a:off x="1371600" y="1957389"/>
            <a:ext cx="8872538" cy="3257550"/>
          </a:xfrm>
          <a:prstGeom prst="bevel">
            <a:avLst/>
          </a:prstGeom>
          <a:blipFill>
            <a:blip r:embed="rId2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5400" dirty="0" smtClean="0">
                <a:solidFill>
                  <a:schemeClr val="bg2">
                    <a:lumMod val="2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যার ওজন আছে, আয়তন আছে এবং জায়গা দখল করে তাকে পদার্থ বলে। </a:t>
            </a:r>
            <a:endParaRPr lang="en-US" sz="5400" dirty="0">
              <a:solidFill>
                <a:schemeClr val="bg2">
                  <a:lumMod val="2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650939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1000" tmFilter="0,0; .5, 1; 1, 1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867</TotalTime>
  <Words>240</Words>
  <Application>Microsoft Office PowerPoint</Application>
  <PresentationFormat>Widescreen</PresentationFormat>
  <Paragraphs>55</Paragraphs>
  <Slides>20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5" baseType="lpstr">
      <vt:lpstr>Arial</vt:lpstr>
      <vt:lpstr>Calibri</vt:lpstr>
      <vt:lpstr>Calibri Light</vt:lpstr>
      <vt:lpstr>NikoshBAN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User</dc:creator>
  <cp:lastModifiedBy>shahjahan saju</cp:lastModifiedBy>
  <cp:revision>181</cp:revision>
  <dcterms:created xsi:type="dcterms:W3CDTF">2018-04-04T18:50:48Z</dcterms:created>
  <dcterms:modified xsi:type="dcterms:W3CDTF">2019-10-21T01:40:59Z</dcterms:modified>
</cp:coreProperties>
</file>