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77" r:id="rId5"/>
    <p:sldId id="259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DB82-FD82-46D8-880C-F4F5721CD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4CDB9-3091-40DF-98A3-DB0EDB7FA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FE6BB-0B8D-41DC-BD58-3583867E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5B7A-5DA9-4CC9-BE7E-C12E1AB3541E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41CB2-5BB2-405E-897E-8F688CDC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CB3A6-9100-467A-B636-6E85F331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D339-7225-4529-BB61-1011F9C0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3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6792-BA36-4B4B-8FCD-70CCFC86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DFC18-2967-4632-B456-AAA6176C7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826BE-E1C4-4C93-9ADF-5437BE28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5B7A-5DA9-4CC9-BE7E-C12E1AB3541E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F7FDB-0BDD-4D3D-8756-4782DAF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16193-2BF9-481F-AB53-FD61017C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D339-7225-4529-BB61-1011F9C0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8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A93462-1475-4AEF-9EEB-04C810D88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5455D-B17A-4972-9C92-2A9CB35C7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48441-9579-4EA8-B729-B0BC5337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5B7A-5DA9-4CC9-BE7E-C12E1AB3541E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4DB72-163F-4538-8098-B5668958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E8F93-8829-4CCD-A98B-49D7CB0E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D339-7225-4529-BB61-1011F9C0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1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C9B2-D59E-414C-AB88-7D25A7D5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27616-2B66-44AD-BF07-3B6B51E2A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BF279-96D7-4935-B1A2-E463F171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5B7A-5DA9-4CC9-BE7E-C12E1AB3541E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2EA03-D794-443F-8115-290E2DBE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EAE2C-9903-47C5-A660-352C4B8D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D339-7225-4529-BB61-1011F9C0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33FE-85C0-4A3A-AFCC-E4210154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A781A-49BB-458A-BE0A-2B6B87AA8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9AED9-90CC-439E-829B-19C43091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5B7A-5DA9-4CC9-BE7E-C12E1AB3541E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692FA-4DF3-4D44-9CD0-EDD1CE04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BC7FC-9D26-498B-9F82-2105C523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D339-7225-4529-BB61-1011F9C0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9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10B3E-7B11-4E5A-915C-9C1B6C62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4EF57-A9D5-4FDA-AD9E-86EFB335C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1F59A-9AF9-4B7A-93FD-76AD056F7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F7086-5D6D-48D6-80DC-26396321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5B7A-5DA9-4CC9-BE7E-C12E1AB3541E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BBFFD-8688-4D95-958B-8EEBF45E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AEFC7-AF7A-4A0B-B30E-A469C5EB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D339-7225-4529-BB61-1011F9C0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A0D7-69F0-44A8-B625-E2485131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26CA9-5F0D-475B-A76B-AC5151F69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3A750-E0AD-48C0-A056-54E315DAA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A6A9F-E20A-42C5-88EC-35D00F63C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DDE1E-7D75-458F-8374-7733714D7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A2D913-D199-4350-9C5A-1A4822A6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5B7A-5DA9-4CC9-BE7E-C12E1AB3541E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71F5D-0CDC-4B3C-946C-628A0505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5C503-806F-4669-B093-FA704678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D339-7225-4529-BB61-1011F9C0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5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B45F-D63C-4212-8005-5BA15670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573FD-A67F-4451-AE92-ACBBE423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5B7A-5DA9-4CC9-BE7E-C12E1AB3541E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9F305-D583-4368-B94E-11B2EE26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F576C-618C-498B-A0FC-EE985254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D339-7225-4529-BB61-1011F9C0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72986-D04F-4AE5-B6C4-A2769A3A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5B7A-5DA9-4CC9-BE7E-C12E1AB3541E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D872E-480E-47BE-B547-13817CAF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91E38-6B35-424F-85EB-0BEB74C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D339-7225-4529-BB61-1011F9C0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2DE6-1665-45E6-BBA1-7F6AE54F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66447-FD7B-43E6-8D21-FBDACEF6C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D5A3F-01FA-4999-B50C-F64884525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A9695-2547-4DE4-8384-E6EE14F2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5B7A-5DA9-4CC9-BE7E-C12E1AB3541E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3E065-3666-4A9A-AC0A-572B98BC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DA449-35DF-4AE1-A965-1310115C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D339-7225-4529-BB61-1011F9C0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7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3D76-CB35-4B00-A9FD-D6A13FF3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243E5-D209-4170-83ED-838601B65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4187F-6A5F-4B30-BA1B-AA5B967AE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D4252-C93F-4F22-847B-0F251C5C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5B7A-5DA9-4CC9-BE7E-C12E1AB3541E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09273-66F5-49AA-B982-2AE01347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65F0F-20F9-4F41-BB40-8085E3B7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D339-7225-4529-BB61-1011F9C0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9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F6246-F6DF-4A9B-95F9-2C64C1FD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D78C5-27DF-4C47-A11E-41888D0CF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95D0F-084C-4AA2-8C0E-D3FC5B8D3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35B7A-5DA9-4CC9-BE7E-C12E1AB3541E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256E9-A89E-4766-903D-47CC76D4C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1C2C-1BBA-49C4-83A9-A61B7317D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3D339-7225-4529-BB61-1011F9C0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8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9EE7BD-A91B-4823-826A-CE514E4DE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5964" y="807788"/>
            <a:ext cx="5420072" cy="5242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>
            <a:extLst>
              <a:ext uri="{FF2B5EF4-FFF2-40B4-BE49-F238E27FC236}">
                <a16:creationId xmlns:a16="http://schemas.microsoft.com/office/drawing/2014/main" id="{9BFCB2E6-4525-409E-8438-28F5C39335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80886" y="98176"/>
            <a:ext cx="4419600" cy="709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olaimanLipi"/>
                <a:cs typeface="SolaimanLipi"/>
              </a:rPr>
              <a:t>স্বাগতম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SolaimanLipi"/>
              <a:cs typeface="SolaimanLipi"/>
            </a:endParaRPr>
          </a:p>
        </p:txBody>
      </p:sp>
    </p:spTree>
    <p:extLst>
      <p:ext uri="{BB962C8B-B14F-4D97-AF65-F5344CB8AC3E}">
        <p14:creationId xmlns:p14="http://schemas.microsoft.com/office/powerpoint/2010/main" val="11708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E2DE7D0-BB65-4423-A2D3-727F4A776698}"/>
              </a:ext>
            </a:extLst>
          </p:cNvPr>
          <p:cNvSpPr txBox="1">
            <a:spLocks noChangeArrowheads="1"/>
          </p:cNvSpPr>
          <p:nvPr/>
        </p:nvSpPr>
        <p:spPr>
          <a:xfrm>
            <a:off x="1394258" y="1659373"/>
            <a:ext cx="9036050" cy="458902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সিপিইউ’র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এই অংশে গাণিতিক ও যৌক্তিক </a:t>
            </a:r>
            <a:r>
              <a:rPr lang="bn-BD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সিদ্ধান্তমূলক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কাজ সংগঠিত হয়।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ইনপুট </a:t>
            </a:r>
            <a:r>
              <a:rPr lang="bn-BD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ডিভাইসসমূহের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মাধ্যমে প্রাপ্ত গাণিতিক বা </a:t>
            </a:r>
            <a:r>
              <a:rPr lang="bn-BD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যুক্তিমূলক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তথ্যসমূহ </a:t>
            </a:r>
            <a:r>
              <a:rPr lang="bn-BD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প্রক্রিয়াজাতকরণের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লক্ষ্যে এই অংশটি </a:t>
            </a:r>
            <a:r>
              <a:rPr lang="bn-BD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কাযকরী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ভূমিকা পালন করে থাকে।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এ অংশে যোগ,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বিয়োগ,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গুণ,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ভাগ ও </a:t>
            </a:r>
            <a:r>
              <a:rPr lang="bn-BD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সিদ্ধান্তমূলক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কাজসমূহ সম্পাদিত হয়ে থাকে।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ALU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SolaimanLipi" pitchFamily="65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কম্পিউটারের কাজের গতি বৃদ্ধি করে।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0353B4-4AEC-437B-8C7A-B25B3243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62071"/>
            <a:ext cx="7010400" cy="592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 anchor="ctr"/>
          <a:lstStyle/>
          <a:p>
            <a:pPr marL="342900" indent="-342900" defTabSz="642938" eaLnBrk="1" hangingPunct="1"/>
            <a:r>
              <a:rPr lang="bn-BD" sz="4800" b="1" dirty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কেন্দ্রীয় </a:t>
            </a:r>
            <a:r>
              <a:rPr lang="bn-BD" sz="4800" b="1" dirty="0" err="1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প্র</a:t>
            </a:r>
            <a:r>
              <a:rPr lang="en-US" sz="4800" b="1" dirty="0" err="1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ক্রি</a:t>
            </a:r>
            <a:r>
              <a:rPr lang="bn-BD" sz="4800" b="1" dirty="0" err="1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য়াকরণ</a:t>
            </a:r>
            <a:r>
              <a:rPr lang="bn-BD" sz="4800" b="1" dirty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অংশের সংগঠন</a:t>
            </a:r>
            <a:endParaRPr lang="en-US" sz="4800" b="1" dirty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" name="Picture 8" descr="cubo_rosso_architetto_fr_01">
            <a:extLst>
              <a:ext uri="{FF2B5EF4-FFF2-40B4-BE49-F238E27FC236}">
                <a16:creationId xmlns:a16="http://schemas.microsoft.com/office/drawing/2014/main" id="{388D601A-A868-4F62-A3DD-0870384C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23" y="960728"/>
            <a:ext cx="8239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>
            <a:extLst>
              <a:ext uri="{FF2B5EF4-FFF2-40B4-BE49-F238E27FC236}">
                <a16:creationId xmlns:a16="http://schemas.microsoft.com/office/drawing/2014/main" id="{3D5FE7B5-FF65-4143-9E33-DA1AB4EEF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673" y="965490"/>
            <a:ext cx="8316913" cy="528638"/>
          </a:xfrm>
          <a:prstGeom prst="chevron">
            <a:avLst>
              <a:gd name="adj" fmla="val 40279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marL="241300" indent="-241300" algn="ctr" defTabSz="642938" eaLnBrk="1" hangingPunct="1"/>
            <a:endParaRPr lang="en-US" sz="18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F4D320DD-7E7C-48D8-B8FF-9A14FDA2F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448" y="870240"/>
            <a:ext cx="51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241300" indent="-241300" defTabSz="64293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20688" defTabSz="642938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500063" defTabSz="64293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635000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771525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3600" b="1">
                <a:latin typeface="SolaimanLipi" pitchFamily="65" charset="0"/>
                <a:cs typeface="SolaimanLipi" pitchFamily="65" charset="0"/>
              </a:rPr>
              <a:t>১</a:t>
            </a:r>
            <a:endParaRPr lang="en-US" sz="3600" b="1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19949B7-437A-4F56-957E-E9C9D4032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923" y="932153"/>
            <a:ext cx="7349259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/>
            <a:r>
              <a:rPr lang="bn-BD" sz="3000" b="1" dirty="0" err="1">
                <a:latin typeface="SolaimanLipi" pitchFamily="65" charset="0"/>
                <a:cs typeface="SolaimanLipi" pitchFamily="65" charset="0"/>
              </a:rPr>
              <a:t>গানিতিক</a:t>
            </a:r>
            <a:r>
              <a:rPr lang="bn-BD" sz="3000" b="1" dirty="0">
                <a:latin typeface="SolaimanLipi" pitchFamily="65" charset="0"/>
                <a:cs typeface="SolaimanLipi" pitchFamily="65" charset="0"/>
              </a:rPr>
              <a:t> যুক্তি অংশ (</a:t>
            </a:r>
            <a:r>
              <a:rPr lang="en-US" sz="3000" b="1" dirty="0">
                <a:latin typeface="Times New Roman" pitchFamily="18" charset="0"/>
              </a:rPr>
              <a:t>Arithmetic and Logic Unit)</a:t>
            </a:r>
          </a:p>
        </p:txBody>
      </p:sp>
    </p:spTree>
    <p:extLst>
      <p:ext uri="{BB962C8B-B14F-4D97-AF65-F5344CB8AC3E}">
        <p14:creationId xmlns:p14="http://schemas.microsoft.com/office/powerpoint/2010/main" val="29416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40638A5-58C4-4891-A4AE-59CF660B875A}"/>
              </a:ext>
            </a:extLst>
          </p:cNvPr>
          <p:cNvSpPr txBox="1">
            <a:spLocks noChangeArrowheads="1"/>
          </p:cNvSpPr>
          <p:nvPr/>
        </p:nvSpPr>
        <p:spPr>
          <a:xfrm>
            <a:off x="1592262" y="1550123"/>
            <a:ext cx="9007475" cy="4892241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ইনপুট </a:t>
            </a:r>
            <a:r>
              <a:rPr lang="bn-BD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ডিভাইসসমূহের</a:t>
            </a: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মাধ্যমে প্রদত্ত </a:t>
            </a:r>
            <a:r>
              <a:rPr lang="bn-BD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নিদেশাবলী</a:t>
            </a: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তথা প্রোগ্রামের ধারাবাহিকতা নিয়ন্ত্রণ, তথ্যসমূহের প্রবাহ কখন কোন দিকে হবে, স্মৃতিকোষের কোন অংশে তথ্যসমূহ সংরক্ষিত হবে এসব </a:t>
            </a:r>
            <a:r>
              <a:rPr lang="bn-BD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নিয়ন্ত্রন</a:t>
            </a: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করাই এ অংশের কাজ। 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ইনপুট যন্ত্রাংশসমূহের মাধ্যমে প্রাপ্ত সব ধরণের </a:t>
            </a:r>
            <a:r>
              <a:rPr lang="bn-BD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কাযাবলি</a:t>
            </a: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সম্পাদনের জন্য কম্পিউটারের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Control Unit </a:t>
            </a: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ব্যবহৃত হয়।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প্রক্রিয়াকৃত</a:t>
            </a: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ফলাফলসমূহ </a:t>
            </a:r>
            <a:r>
              <a:rPr lang="bn-BD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পরবতীতে</a:t>
            </a: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ব্যবহারের জন্য কম্পিউটারের স্মৃতিতে জমা রাখার নিমিত্তে উক্ত অংশটি উল্লেখযোগ্য ভূমিকা পালন করে থাকে। 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F54A3D-C769-4F45-B609-D377E6120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582" y="23957"/>
            <a:ext cx="6968836" cy="592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 anchor="ctr"/>
          <a:lstStyle/>
          <a:p>
            <a:pPr marL="342900" indent="-342900" algn="ctr" defTabSz="642938" eaLnBrk="1" hangingPunct="1"/>
            <a:r>
              <a:rPr lang="bn-BD" sz="4800" b="1" dirty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কেন্দ্রীয় </a:t>
            </a:r>
            <a:r>
              <a:rPr lang="bn-BD" sz="4800" b="1" dirty="0" err="1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প্র</a:t>
            </a:r>
            <a:r>
              <a:rPr lang="en-US" sz="4800" b="1" dirty="0" err="1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ক্রি</a:t>
            </a:r>
            <a:r>
              <a:rPr lang="bn-BD" sz="4800" b="1" dirty="0" err="1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য়াকরণ</a:t>
            </a:r>
            <a:r>
              <a:rPr lang="bn-BD" sz="4800" b="1" dirty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অংশের সংগঠন</a:t>
            </a:r>
            <a:endParaRPr lang="en-US" sz="4800" b="1" dirty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" name="Picture 5" descr="cubo_verde_architetto_fr_01">
            <a:extLst>
              <a:ext uri="{FF2B5EF4-FFF2-40B4-BE49-F238E27FC236}">
                <a16:creationId xmlns:a16="http://schemas.microsoft.com/office/drawing/2014/main" id="{D4951DCE-1F6A-4853-9EAC-504FA3523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908773"/>
            <a:ext cx="792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60D8AC00-CD8E-408D-A26A-B20AB348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907185"/>
            <a:ext cx="4794250" cy="519113"/>
          </a:xfrm>
          <a:prstGeom prst="chevron">
            <a:avLst>
              <a:gd name="adj" fmla="val 40961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marL="241300" indent="-241300" algn="ctr" defTabSz="642938" eaLnBrk="1" hangingPunct="1"/>
            <a:endParaRPr lang="en-US" sz="18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BEF0F609-10D1-4FE8-8FE9-0864C36A5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823048"/>
            <a:ext cx="46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241300" indent="-241300" defTabSz="64293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20688" defTabSz="642938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500063" defTabSz="64293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635000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771525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3600" b="1">
                <a:latin typeface="SolaimanLipi" pitchFamily="65" charset="0"/>
                <a:cs typeface="SolaimanLipi" pitchFamily="65" charset="0"/>
              </a:rPr>
              <a:t>২</a:t>
            </a:r>
            <a:endParaRPr lang="en-US" sz="3600" b="1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972A17F-84D8-47DE-B5CA-016E5833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50" y="888135"/>
            <a:ext cx="4029941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/>
            <a:r>
              <a:rPr lang="bn-BD" sz="3000" b="1" dirty="0" err="1">
                <a:latin typeface="SolaimanLipi" pitchFamily="65" charset="0"/>
                <a:cs typeface="SolaimanLipi" pitchFamily="65" charset="0"/>
              </a:rPr>
              <a:t>নিয়ন্ত্রন</a:t>
            </a:r>
            <a:r>
              <a:rPr lang="bn-BD" sz="3000" b="1" dirty="0">
                <a:latin typeface="SolaimanLipi" pitchFamily="65" charset="0"/>
                <a:cs typeface="SolaimanLipi" pitchFamily="65" charset="0"/>
              </a:rPr>
              <a:t> অংশ (</a:t>
            </a:r>
            <a:r>
              <a:rPr lang="en-US" sz="3000" b="1" dirty="0">
                <a:latin typeface="Times New Roman" pitchFamily="18" charset="0"/>
              </a:rPr>
              <a:t>Control Unit)</a:t>
            </a:r>
          </a:p>
        </p:txBody>
      </p:sp>
    </p:spTree>
    <p:extLst>
      <p:ext uri="{BB962C8B-B14F-4D97-AF65-F5344CB8AC3E}">
        <p14:creationId xmlns:p14="http://schemas.microsoft.com/office/powerpoint/2010/main" val="64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E5F503E-94F4-44DA-A1D5-DAF117BC2A1E}"/>
              </a:ext>
            </a:extLst>
          </p:cNvPr>
          <p:cNvSpPr txBox="1">
            <a:spLocks noChangeArrowheads="1"/>
          </p:cNvSpPr>
          <p:nvPr/>
        </p:nvSpPr>
        <p:spPr>
          <a:xfrm>
            <a:off x="1612106" y="1558639"/>
            <a:ext cx="8964612" cy="50609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রেজিস্টার </a:t>
            </a:r>
            <a:r>
              <a:rPr lang="bn-B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সিপিইউ’র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একটি অংশ যা ছোট আকারের অস্থায়ী মেমোরি এবং </a:t>
            </a:r>
            <a:r>
              <a:rPr lang="bn-B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সিপিইউ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দ্রুত গতিতে এই মেমোরি ব্যবহার করতে পারে। বিভিন্ন ধরনের কাজের জন্য কয়েক ধরনের রেজিস্টার আছে। যেমন-</a:t>
            </a:r>
          </a:p>
          <a:p>
            <a:pPr algn="just">
              <a:defRPr/>
            </a:pP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4" descr="cubo_giallo_architetto_f_01">
            <a:extLst>
              <a:ext uri="{FF2B5EF4-FFF2-40B4-BE49-F238E27FC236}">
                <a16:creationId xmlns:a16="http://schemas.microsoft.com/office/drawing/2014/main" id="{2BFB15CD-379E-47E4-804B-2DBE5ACE9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015857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>
            <a:extLst>
              <a:ext uri="{FF2B5EF4-FFF2-40B4-BE49-F238E27FC236}">
                <a16:creationId xmlns:a16="http://schemas.microsoft.com/office/drawing/2014/main" id="{F4B02B58-E364-45B3-AF03-7BD7DC51B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737" y="1009507"/>
            <a:ext cx="5978525" cy="514350"/>
          </a:xfrm>
          <a:prstGeom prst="chevron">
            <a:avLst>
              <a:gd name="adj" fmla="val 43211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marL="241300" indent="-241300" algn="ctr" defTabSz="642938" eaLnBrk="1" hangingPunct="1"/>
            <a:endParaRPr lang="en-US" sz="18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A076CBB1-C08D-41C0-8CE3-4ED56E19B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2" y="938069"/>
            <a:ext cx="46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241300" indent="-241300" defTabSz="64293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20688" defTabSz="642938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500063" defTabSz="64293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635000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771525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3600" b="1">
                <a:latin typeface="SolaimanLipi" pitchFamily="65" charset="0"/>
                <a:cs typeface="SolaimanLipi" pitchFamily="65" charset="0"/>
              </a:rPr>
              <a:t>৩</a:t>
            </a:r>
            <a:endParaRPr lang="en-US" sz="3600" b="1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CFD13E6C-ACF5-4D8D-9F17-41AA80DE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7" y="980932"/>
            <a:ext cx="5051425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/>
            <a:r>
              <a:rPr lang="bn-BD" sz="3000" b="1" dirty="0" err="1">
                <a:latin typeface="SolaimanLipi" pitchFamily="65" charset="0"/>
                <a:cs typeface="SolaimanLipi" pitchFamily="65" charset="0"/>
              </a:rPr>
              <a:t>রেজিষ্টার</a:t>
            </a:r>
            <a:r>
              <a:rPr lang="bn-BD" sz="3000" b="1" dirty="0">
                <a:latin typeface="SolaimanLipi" pitchFamily="65" charset="0"/>
                <a:cs typeface="SolaimanLipi" pitchFamily="65" charset="0"/>
              </a:rPr>
              <a:t> স্মৃতি </a:t>
            </a:r>
            <a:r>
              <a:rPr lang="bn-BD" sz="3000" b="1" dirty="0">
                <a:latin typeface="Times New Roman" pitchFamily="18" charset="0"/>
                <a:cs typeface="SolaimanLipi" pitchFamily="65" charset="0"/>
              </a:rPr>
              <a:t>(</a:t>
            </a:r>
            <a:r>
              <a:rPr lang="en-US" sz="3000" b="1" dirty="0">
                <a:latin typeface="Times New Roman" pitchFamily="18" charset="0"/>
              </a:rPr>
              <a:t>Register Memory)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162DE7D-6426-4915-A5B2-225D10F2D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83851"/>
            <a:ext cx="6877050" cy="592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 anchor="ctr"/>
          <a:lstStyle/>
          <a:p>
            <a:pPr marL="342900" indent="-342900" algn="ctr" defTabSz="642938" eaLnBrk="1" hangingPunct="1"/>
            <a:r>
              <a:rPr lang="bn-BD" sz="4800" b="1" dirty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কেন্দ্রীয় </a:t>
            </a:r>
            <a:r>
              <a:rPr lang="bn-BD" sz="4800" b="1" dirty="0" err="1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প্র</a:t>
            </a:r>
            <a:r>
              <a:rPr lang="en-US" sz="4800" b="1" dirty="0" err="1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ক্রি</a:t>
            </a:r>
            <a:r>
              <a:rPr lang="bn-BD" sz="4800" b="1" dirty="0" err="1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য়াকরণ</a:t>
            </a:r>
            <a:r>
              <a:rPr lang="bn-BD" sz="4800" b="1" dirty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অংশের সংগঠন</a:t>
            </a:r>
            <a:endParaRPr lang="en-US" sz="4800" b="1" dirty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8" name="Picture 23" descr="cubo_giallo_architetto_f_01">
            <a:extLst>
              <a:ext uri="{FF2B5EF4-FFF2-40B4-BE49-F238E27FC236}">
                <a16:creationId xmlns:a16="http://schemas.microsoft.com/office/drawing/2014/main" id="{294A99FC-6742-40B4-9E55-9D507D8F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7" y="3030537"/>
            <a:ext cx="1054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4">
            <a:extLst>
              <a:ext uri="{FF2B5EF4-FFF2-40B4-BE49-F238E27FC236}">
                <a16:creationId xmlns:a16="http://schemas.microsoft.com/office/drawing/2014/main" id="{675371C5-F948-4F98-BB38-2F702AD01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024187"/>
            <a:ext cx="4702175" cy="404813"/>
          </a:xfrm>
          <a:prstGeom prst="chevron">
            <a:avLst>
              <a:gd name="adj" fmla="val 65768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marL="241300" indent="-241300" algn="ctr" defTabSz="642938" eaLnBrk="1" hangingPunct="1"/>
            <a:endParaRPr lang="en-US" sz="3000" b="1">
              <a:latin typeface="Arial" charset="0"/>
              <a:cs typeface="Arial" charset="0"/>
            </a:endParaRP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E8DE49FB-11CD-42C3-864F-BC22B686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2946400"/>
            <a:ext cx="5889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241300" indent="-241300" defTabSz="64293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20688" defTabSz="642938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500063" defTabSz="64293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635000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771525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3000" b="1" dirty="0">
                <a:solidFill>
                  <a:srgbClr val="CC0000"/>
                </a:solidFill>
                <a:latin typeface="SolaimanLipi" pitchFamily="65" charset="0"/>
                <a:cs typeface="SolaimanLipi" pitchFamily="65" charset="0"/>
              </a:rPr>
              <a:t>১</a:t>
            </a:r>
            <a:endParaRPr lang="en-US" sz="3000" b="1" dirty="0">
              <a:solidFill>
                <a:srgbClr val="CC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A08E03E6-F94A-4BF4-80D0-582EE67CF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7" y="2952750"/>
            <a:ext cx="3120448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 রেজিস্টার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2" name="Picture 27" descr="cubo_giallo_architetto_f_01">
            <a:extLst>
              <a:ext uri="{FF2B5EF4-FFF2-40B4-BE49-F238E27FC236}">
                <a16:creationId xmlns:a16="http://schemas.microsoft.com/office/drawing/2014/main" id="{07DC7AC2-AB16-4FB3-A871-1A765B848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3514725"/>
            <a:ext cx="10541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8">
            <a:extLst>
              <a:ext uri="{FF2B5EF4-FFF2-40B4-BE49-F238E27FC236}">
                <a16:creationId xmlns:a16="http://schemas.microsoft.com/office/drawing/2014/main" id="{9E5CCA10-B66B-4912-9AF8-88EE93F9E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7" y="3508375"/>
            <a:ext cx="4702175" cy="404812"/>
          </a:xfrm>
          <a:prstGeom prst="chevron">
            <a:avLst>
              <a:gd name="adj" fmla="val 65769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marL="241300" indent="-241300" algn="ctr" defTabSz="642938" eaLnBrk="1" hangingPunct="1"/>
            <a:endParaRPr lang="en-US" sz="3000" b="1">
              <a:latin typeface="Arial" charset="0"/>
              <a:cs typeface="Arial" charset="0"/>
            </a:endParaRPr>
          </a:p>
        </p:txBody>
      </p:sp>
      <p:sp>
        <p:nvSpPr>
          <p:cNvPr id="14" name="Text Box 29">
            <a:extLst>
              <a:ext uri="{FF2B5EF4-FFF2-40B4-BE49-F238E27FC236}">
                <a16:creationId xmlns:a16="http://schemas.microsoft.com/office/drawing/2014/main" id="{7BB299E2-5D20-45DC-A252-005950DB5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87" y="3444875"/>
            <a:ext cx="588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241300" indent="-241300" defTabSz="64293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20688" defTabSz="642938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500063" defTabSz="64293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635000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771525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3000" b="1">
                <a:solidFill>
                  <a:srgbClr val="CC0000"/>
                </a:solidFill>
                <a:latin typeface="SolaimanLipi" pitchFamily="65" charset="0"/>
                <a:cs typeface="SolaimanLipi" pitchFamily="65" charset="0"/>
              </a:rPr>
              <a:t>২</a:t>
            </a:r>
            <a:endParaRPr lang="en-US" sz="3000" b="1">
              <a:solidFill>
                <a:srgbClr val="CC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913E95BF-4EEA-460A-8B41-5BE50AE8B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3436937"/>
            <a:ext cx="2716212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এ্যাড্রেস</a:t>
            </a: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রেজিস্টার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6" name="Picture 31" descr="cubo_giallo_architetto_f_01">
            <a:extLst>
              <a:ext uri="{FF2B5EF4-FFF2-40B4-BE49-F238E27FC236}">
                <a16:creationId xmlns:a16="http://schemas.microsoft.com/office/drawing/2014/main" id="{5B2F02B7-84AA-43EA-870F-01092B31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3989387"/>
            <a:ext cx="1054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32">
            <a:extLst>
              <a:ext uri="{FF2B5EF4-FFF2-40B4-BE49-F238E27FC236}">
                <a16:creationId xmlns:a16="http://schemas.microsoft.com/office/drawing/2014/main" id="{F85C1F6C-E69F-41B8-A20C-FDC873237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2" y="3983037"/>
            <a:ext cx="4702175" cy="404813"/>
          </a:xfrm>
          <a:prstGeom prst="chevron">
            <a:avLst>
              <a:gd name="adj" fmla="val 65768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marL="241300" indent="-241300" algn="ctr" defTabSz="642938" eaLnBrk="1" hangingPunct="1"/>
            <a:endParaRPr lang="en-US" sz="3000" b="1">
              <a:latin typeface="Arial" charset="0"/>
              <a:cs typeface="Arial" charset="0"/>
            </a:endParaRPr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id="{C378D484-C1B9-4B67-994F-5D810C769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905250"/>
            <a:ext cx="5889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241300" indent="-241300" defTabSz="64293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20688" defTabSz="642938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500063" defTabSz="64293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635000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771525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3000" b="1">
                <a:solidFill>
                  <a:srgbClr val="CC0000"/>
                </a:solidFill>
                <a:latin typeface="SolaimanLipi" pitchFamily="65" charset="0"/>
                <a:cs typeface="SolaimanLipi" pitchFamily="65" charset="0"/>
              </a:rPr>
              <a:t>৩</a:t>
            </a:r>
            <a:endParaRPr lang="en-US" sz="3000" b="1">
              <a:solidFill>
                <a:srgbClr val="CC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A3FD09CA-1498-4995-9F2B-BE43D7A09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3911600"/>
            <a:ext cx="3602037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সাধারণ বিভিন্ন রেজিস্টার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20" name="Picture 35" descr="cubo_giallo_architetto_f_01">
            <a:extLst>
              <a:ext uri="{FF2B5EF4-FFF2-40B4-BE49-F238E27FC236}">
                <a16:creationId xmlns:a16="http://schemas.microsoft.com/office/drawing/2014/main" id="{1B6BD49F-3335-4B8A-8874-8DA01DCC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4494212"/>
            <a:ext cx="1054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36">
            <a:extLst>
              <a:ext uri="{FF2B5EF4-FFF2-40B4-BE49-F238E27FC236}">
                <a16:creationId xmlns:a16="http://schemas.microsoft.com/office/drawing/2014/main" id="{55529B61-7BD9-4E2F-9D44-2F0E29F10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2" y="4487862"/>
            <a:ext cx="4702175" cy="404813"/>
          </a:xfrm>
          <a:prstGeom prst="chevron">
            <a:avLst>
              <a:gd name="adj" fmla="val 65768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marL="241300" indent="-241300" algn="ctr" defTabSz="642938" eaLnBrk="1" hangingPunct="1"/>
            <a:endParaRPr lang="en-US" sz="3000" b="1">
              <a:latin typeface="Arial" charset="0"/>
              <a:cs typeface="Arial" charset="0"/>
            </a:endParaRPr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id="{8CBE312B-C0B7-47E9-BCEC-246365E6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4424362"/>
            <a:ext cx="5889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241300" indent="-241300" defTabSz="64293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20688" defTabSz="642938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500063" defTabSz="64293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635000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771525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3000" b="1">
                <a:solidFill>
                  <a:srgbClr val="CC0000"/>
                </a:solidFill>
                <a:latin typeface="SolaimanLipi" pitchFamily="65" charset="0"/>
                <a:cs typeface="SolaimanLipi" pitchFamily="65" charset="0"/>
              </a:rPr>
              <a:t>৪</a:t>
            </a:r>
            <a:endParaRPr lang="en-US" sz="3000" b="1">
              <a:solidFill>
                <a:srgbClr val="CC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3" name="Text Box 38">
            <a:extLst>
              <a:ext uri="{FF2B5EF4-FFF2-40B4-BE49-F238E27FC236}">
                <a16:creationId xmlns:a16="http://schemas.microsoft.com/office/drawing/2014/main" id="{CD322142-B005-44D8-AE66-E4D68E821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6" y="4416425"/>
            <a:ext cx="3421928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ফ্লোটিং</a:t>
            </a: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পয়েন্ট রেজিস্টার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24" name="Picture 39" descr="cubo_giallo_architetto_f_01">
            <a:extLst>
              <a:ext uri="{FF2B5EF4-FFF2-40B4-BE49-F238E27FC236}">
                <a16:creationId xmlns:a16="http://schemas.microsoft.com/office/drawing/2014/main" id="{FE8FA723-CB3A-42DE-938A-E7B9FFF93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2" y="4975225"/>
            <a:ext cx="10541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40">
            <a:extLst>
              <a:ext uri="{FF2B5EF4-FFF2-40B4-BE49-F238E27FC236}">
                <a16:creationId xmlns:a16="http://schemas.microsoft.com/office/drawing/2014/main" id="{AC4C0A0E-C45F-4919-97A9-C7C333F5C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0" y="4968875"/>
            <a:ext cx="4702175" cy="404812"/>
          </a:xfrm>
          <a:prstGeom prst="chevron">
            <a:avLst>
              <a:gd name="adj" fmla="val 65769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marL="241300" indent="-241300" algn="ctr" defTabSz="642938" eaLnBrk="1" hangingPunct="1"/>
            <a:endParaRPr lang="en-US" sz="3000" b="1">
              <a:latin typeface="Arial" charset="0"/>
              <a:cs typeface="Arial" charset="0"/>
            </a:endParaRPr>
          </a:p>
        </p:txBody>
      </p:sp>
      <p:sp>
        <p:nvSpPr>
          <p:cNvPr id="26" name="Text Box 41">
            <a:extLst>
              <a:ext uri="{FF2B5EF4-FFF2-40B4-BE49-F238E27FC236}">
                <a16:creationId xmlns:a16="http://schemas.microsoft.com/office/drawing/2014/main" id="{504A038B-BCD6-47CA-AA5F-2614ED73B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2" y="4862512"/>
            <a:ext cx="588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241300" indent="-241300" defTabSz="64293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20688" defTabSz="642938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500063" defTabSz="64293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635000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771525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3000" b="1">
                <a:solidFill>
                  <a:srgbClr val="CC0000"/>
                </a:solidFill>
                <a:latin typeface="SolaimanLipi" pitchFamily="65" charset="0"/>
                <a:cs typeface="SolaimanLipi" pitchFamily="65" charset="0"/>
              </a:rPr>
              <a:t>৫</a:t>
            </a:r>
            <a:endParaRPr lang="en-US" sz="3000" b="1">
              <a:solidFill>
                <a:srgbClr val="CC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8E40238C-6385-4991-800A-D796CF17B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4897437"/>
            <a:ext cx="267335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কনস্ট্যান্ট</a:t>
            </a: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রেজিস্টার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28" name="Picture 43" descr="cubo_giallo_architetto_f_01">
            <a:extLst>
              <a:ext uri="{FF2B5EF4-FFF2-40B4-BE49-F238E27FC236}">
                <a16:creationId xmlns:a16="http://schemas.microsoft.com/office/drawing/2014/main" id="{02D27316-5E8D-4407-BC55-E1E561E6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2" y="5443537"/>
            <a:ext cx="1054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44">
            <a:extLst>
              <a:ext uri="{FF2B5EF4-FFF2-40B4-BE49-F238E27FC236}">
                <a16:creationId xmlns:a16="http://schemas.microsoft.com/office/drawing/2014/main" id="{64EC0130-CCFC-4420-908E-580CCCC12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0" y="5437187"/>
            <a:ext cx="4649787" cy="404813"/>
          </a:xfrm>
          <a:prstGeom prst="chevron">
            <a:avLst>
              <a:gd name="adj" fmla="val 6578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marL="241300" indent="-241300" algn="ctr" defTabSz="642938" eaLnBrk="1" hangingPunct="1"/>
            <a:endParaRPr lang="en-US" sz="3000" b="1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0" name="Text Box 45">
            <a:extLst>
              <a:ext uri="{FF2B5EF4-FFF2-40B4-BE49-F238E27FC236}">
                <a16:creationId xmlns:a16="http://schemas.microsoft.com/office/drawing/2014/main" id="{87693364-0625-4390-B85C-A2BF82779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5345112"/>
            <a:ext cx="5889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241300" indent="-241300" defTabSz="64293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20688" defTabSz="642938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500063" defTabSz="64293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635000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771525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3000" b="1">
                <a:solidFill>
                  <a:srgbClr val="CC0000"/>
                </a:solidFill>
                <a:latin typeface="SolaimanLipi" pitchFamily="65" charset="0"/>
                <a:cs typeface="SolaimanLipi" pitchFamily="65" charset="0"/>
              </a:rPr>
              <a:t>৬</a:t>
            </a:r>
            <a:endParaRPr lang="en-US" sz="3000" b="1">
              <a:solidFill>
                <a:srgbClr val="CC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1" name="Text Box 46">
            <a:extLst>
              <a:ext uri="{FF2B5EF4-FFF2-40B4-BE49-F238E27FC236}">
                <a16:creationId xmlns:a16="http://schemas.microsoft.com/office/drawing/2014/main" id="{CE0E656C-B0D8-487E-BA0D-EFDD4F2D4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5365750"/>
            <a:ext cx="2159432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ভেক্টর</a:t>
            </a: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রেজিস্টার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2" name="Picture 47" descr="cubo_giallo_architetto_f_01">
            <a:extLst>
              <a:ext uri="{FF2B5EF4-FFF2-40B4-BE49-F238E27FC236}">
                <a16:creationId xmlns:a16="http://schemas.microsoft.com/office/drawing/2014/main" id="{8AE669D6-E8C9-4D38-95E3-E0ED18EE5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2" y="5919787"/>
            <a:ext cx="1054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48">
            <a:extLst>
              <a:ext uri="{FF2B5EF4-FFF2-40B4-BE49-F238E27FC236}">
                <a16:creationId xmlns:a16="http://schemas.microsoft.com/office/drawing/2014/main" id="{11F28366-869E-47D8-8C3E-B0E3193C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0" y="5913437"/>
            <a:ext cx="4702175" cy="404813"/>
          </a:xfrm>
          <a:prstGeom prst="chevron">
            <a:avLst>
              <a:gd name="adj" fmla="val 65768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marL="241300" indent="-241300" algn="ctr" defTabSz="642938" eaLnBrk="1" hangingPunct="1"/>
            <a:endParaRPr lang="en-US" sz="3000" b="1">
              <a:latin typeface="Arial" charset="0"/>
              <a:cs typeface="Arial" charset="0"/>
            </a:endParaRPr>
          </a:p>
        </p:txBody>
      </p:sp>
      <p:sp>
        <p:nvSpPr>
          <p:cNvPr id="34" name="Text Box 49">
            <a:extLst>
              <a:ext uri="{FF2B5EF4-FFF2-40B4-BE49-F238E27FC236}">
                <a16:creationId xmlns:a16="http://schemas.microsoft.com/office/drawing/2014/main" id="{FC7F84F9-2C4C-4BBC-81D2-6E1A1B297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5849937"/>
            <a:ext cx="5889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241300" indent="-241300" defTabSz="64293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20688" defTabSz="642938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500063" defTabSz="64293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635000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771525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3000" b="1">
                <a:solidFill>
                  <a:srgbClr val="CC0000"/>
                </a:solidFill>
                <a:latin typeface="SolaimanLipi" pitchFamily="65" charset="0"/>
                <a:cs typeface="SolaimanLipi" pitchFamily="65" charset="0"/>
              </a:rPr>
              <a:t>৭</a:t>
            </a:r>
            <a:endParaRPr lang="en-US" sz="3000" b="1">
              <a:solidFill>
                <a:srgbClr val="CC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5" name="Text Box 50">
            <a:extLst>
              <a:ext uri="{FF2B5EF4-FFF2-40B4-BE49-F238E27FC236}">
                <a16:creationId xmlns:a16="http://schemas.microsoft.com/office/drawing/2014/main" id="{9C876CA7-259C-4270-90DA-D002C8010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2" y="5868987"/>
            <a:ext cx="3879850" cy="5539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বিশেষ বিভিন্ন কাজের রেজিস্টার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1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/>
      <p:bldP spid="6" grpId="0"/>
      <p:bldP spid="7" grpId="0"/>
      <p:bldP spid="9" grpId="0" animBg="1"/>
      <p:bldP spid="10" grpId="0"/>
      <p:bldP spid="11" grpId="0"/>
      <p:bldP spid="13" grpId="0" animBg="1"/>
      <p:bldP spid="14" grpId="0"/>
      <p:bldP spid="15" grpId="0"/>
      <p:bldP spid="17" grpId="0" animBg="1"/>
      <p:bldP spid="18" grpId="0"/>
      <p:bldP spid="19" grpId="0"/>
      <p:bldP spid="21" grpId="0" animBg="1"/>
      <p:bldP spid="22" grpId="0"/>
      <p:bldP spid="23" grpId="0"/>
      <p:bldP spid="25" grpId="0" animBg="1"/>
      <p:bldP spid="26" grpId="0"/>
      <p:bldP spid="27" grpId="0"/>
      <p:bldP spid="29" grpId="0" animBg="1"/>
      <p:bldP spid="30" grpId="0"/>
      <p:bldP spid="31" grpId="0"/>
      <p:bldP spid="33" grpId="0" animBg="1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B5B4EB-D836-4607-813E-35FB1F52434B}"/>
              </a:ext>
            </a:extLst>
          </p:cNvPr>
          <p:cNvSpPr/>
          <p:nvPr/>
        </p:nvSpPr>
        <p:spPr>
          <a:xfrm>
            <a:off x="4641273" y="0"/>
            <a:ext cx="3352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768C17-B2C2-4F72-86EF-32848FD04B0C}"/>
              </a:ext>
            </a:extLst>
          </p:cNvPr>
          <p:cNvSpPr txBox="1">
            <a:spLocks/>
          </p:cNvSpPr>
          <p:nvPr/>
        </p:nvSpPr>
        <p:spPr>
          <a:xfrm>
            <a:off x="4677930" y="3009900"/>
            <a:ext cx="3279486" cy="838200"/>
          </a:xfrm>
          <a:prstGeom prst="rect">
            <a:avLst/>
          </a:prstGeom>
        </p:spPr>
        <p:txBody>
          <a:bodyPr/>
          <a:lstStyle/>
          <a:p>
            <a:pPr defTabSz="642938" eaLnBrk="1" hangingPunct="1">
              <a:spcBef>
                <a:spcPct val="20000"/>
              </a:spcBef>
              <a:defRPr/>
            </a:pPr>
            <a:r>
              <a:rPr lang="en-US" sz="4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সি.পি.ইউ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কী</a:t>
            </a:r>
            <a:r>
              <a:rPr lang="bn-BD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?</a:t>
            </a:r>
          </a:p>
          <a:p>
            <a:pPr marL="241300" indent="-241300" defTabSz="642938" eaLnBrk="1" hangingPunct="1">
              <a:spcBef>
                <a:spcPct val="20000"/>
              </a:spcBef>
              <a:defRPr/>
            </a:pPr>
            <a:endParaRPr lang="bn-BD" sz="4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en-US" sz="4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AE26-524C-48AD-9109-2027F92618C5}"/>
              </a:ext>
            </a:extLst>
          </p:cNvPr>
          <p:cNvSpPr txBox="1">
            <a:spLocks/>
          </p:cNvSpPr>
          <p:nvPr/>
        </p:nvSpPr>
        <p:spPr>
          <a:xfrm>
            <a:off x="2743200" y="2783384"/>
            <a:ext cx="8458200" cy="838200"/>
          </a:xfrm>
          <a:prstGeom prst="rect">
            <a:avLst/>
          </a:prstGeom>
        </p:spPr>
        <p:txBody>
          <a:bodyPr/>
          <a:lstStyle/>
          <a:p>
            <a:pPr marL="241300" indent="-241300" defTabSz="642938"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পি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ইউ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৫টি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বৈশিষ্ট্য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লিখ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A14BEF-7A0A-4D40-B6B8-77CE79D3CCB4}"/>
              </a:ext>
            </a:extLst>
          </p:cNvPr>
          <p:cNvSpPr/>
          <p:nvPr/>
        </p:nvSpPr>
        <p:spPr>
          <a:xfrm>
            <a:off x="2743200" y="1817489"/>
            <a:ext cx="3352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“ক” দল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AA4C00-ED61-4615-BE25-12AA4EC76694}"/>
              </a:ext>
            </a:extLst>
          </p:cNvPr>
          <p:cNvSpPr/>
          <p:nvPr/>
        </p:nvSpPr>
        <p:spPr>
          <a:xfrm>
            <a:off x="4204854" y="387927"/>
            <a:ext cx="3352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3B82F6-B39B-4BC4-8F4E-9A9872296F57}"/>
              </a:ext>
            </a:extLst>
          </p:cNvPr>
          <p:cNvSpPr txBox="1">
            <a:spLocks/>
          </p:cNvSpPr>
          <p:nvPr/>
        </p:nvSpPr>
        <p:spPr>
          <a:xfrm>
            <a:off x="2743200" y="4378159"/>
            <a:ext cx="8458200" cy="838200"/>
          </a:xfrm>
          <a:prstGeom prst="rect">
            <a:avLst/>
          </a:prstGeom>
        </p:spPr>
        <p:txBody>
          <a:bodyPr/>
          <a:lstStyle/>
          <a:p>
            <a:pPr marL="241300" indent="-241300" defTabSz="642938"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পি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ইউ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সংগঠন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চিত্র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সহ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ব্যাখ্যা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84F7A4-2954-45CB-9018-EBC3B4D7E8C2}"/>
              </a:ext>
            </a:extLst>
          </p:cNvPr>
          <p:cNvSpPr/>
          <p:nvPr/>
        </p:nvSpPr>
        <p:spPr>
          <a:xfrm>
            <a:off x="2743200" y="3454829"/>
            <a:ext cx="3352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খ</a:t>
            </a:r>
            <a:r>
              <a:rPr lang="bn-BD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” দল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99176A-1F30-49D2-A5CC-F34015A32C19}"/>
              </a:ext>
            </a:extLst>
          </p:cNvPr>
          <p:cNvSpPr/>
          <p:nvPr/>
        </p:nvSpPr>
        <p:spPr>
          <a:xfrm>
            <a:off x="4810782" y="477981"/>
            <a:ext cx="257043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বাড়ির কাজ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6BA825-F537-4938-9906-4F83FA65E124}"/>
              </a:ext>
            </a:extLst>
          </p:cNvPr>
          <p:cNvSpPr/>
          <p:nvPr/>
        </p:nvSpPr>
        <p:spPr>
          <a:xfrm>
            <a:off x="1600200" y="2653145"/>
            <a:ext cx="89916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কম্পিউটারের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কাজের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সি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পি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ইউ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গুরুত্ব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বর্ণনা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endParaRPr lang="bn-BD" sz="5400" b="1" dirty="0">
              <a:solidFill>
                <a:schemeClr val="tx1">
                  <a:lumMod val="95000"/>
                  <a:lumOff val="5000"/>
                </a:schemeClr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2831-BD4C-4854-BB6D-223B887375A1}"/>
              </a:ext>
            </a:extLst>
          </p:cNvPr>
          <p:cNvSpPr txBox="1">
            <a:spLocks/>
          </p:cNvSpPr>
          <p:nvPr/>
        </p:nvSpPr>
        <p:spPr>
          <a:xfrm>
            <a:off x="3110345" y="274638"/>
            <a:ext cx="5631873" cy="10553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সবাইকে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ধন্যবাদ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465A6-4984-4A75-AB56-68766F59C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4" y="1974273"/>
            <a:ext cx="7696200" cy="40802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5514-DF47-4F4B-9072-275F0B504D0E}"/>
              </a:ext>
            </a:extLst>
          </p:cNvPr>
          <p:cNvSpPr txBox="1">
            <a:spLocks/>
          </p:cNvSpPr>
          <p:nvPr/>
        </p:nvSpPr>
        <p:spPr>
          <a:xfrm>
            <a:off x="3810000" y="228600"/>
            <a:ext cx="4495800" cy="68580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65" charset="0"/>
                <a:ea typeface="+mj-ea"/>
                <a:cs typeface="SolaimanLipi" pitchFamily="65" charset="0"/>
              </a:rPr>
              <a:t>ছবি গুলি দেখ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65" charset="0"/>
              <a:ea typeface="+mj-ea"/>
              <a:cs typeface="SolaimanLipi" pitchFamily="65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12903-7B68-48AD-8A8D-41883792C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914400"/>
            <a:ext cx="44592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1B701-C0FF-46C8-B329-43C2C2B7F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87284"/>
            <a:ext cx="4433888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8DFD-02F0-4299-8C80-20885A83E3AB}"/>
              </a:ext>
            </a:extLst>
          </p:cNvPr>
          <p:cNvSpPr txBox="1">
            <a:spLocks/>
          </p:cNvSpPr>
          <p:nvPr/>
        </p:nvSpPr>
        <p:spPr>
          <a:xfrm>
            <a:off x="3810000" y="228600"/>
            <a:ext cx="4495800" cy="68580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4000" spc="50" dirty="0">
                <a:ln w="11430"/>
                <a:solidFill>
                  <a:srgbClr val="C00000"/>
                </a:solidFill>
                <a:latin typeface="SolaimanLipi" pitchFamily="65" charset="0"/>
                <a:ea typeface="+mj-ea"/>
                <a:cs typeface="SolaimanLipi" pitchFamily="65" charset="0"/>
              </a:rPr>
              <a:t>ছবি গুলি দেখ</a:t>
            </a:r>
            <a:endParaRPr lang="en-US" sz="4000" spc="50" dirty="0">
              <a:ln w="11430"/>
              <a:solidFill>
                <a:srgbClr val="C00000"/>
              </a:solidFill>
              <a:latin typeface="SolaimanLipi" pitchFamily="65" charset="0"/>
              <a:ea typeface="+mj-ea"/>
              <a:cs typeface="SolaimanLipi" pitchFamily="65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46858-41F4-4E25-8B7C-8A43D38E7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292225"/>
            <a:ext cx="439102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F3BF9B-FD11-47B8-895C-E50A83CF1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3222625"/>
            <a:ext cx="4398962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7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9F2BD7-677C-4355-A532-E6CC471DE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13" y="665065"/>
            <a:ext cx="10080374" cy="5250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B4899D-464C-4C95-AFBE-C0AC91FB222C}"/>
              </a:ext>
            </a:extLst>
          </p:cNvPr>
          <p:cNvSpPr txBox="1"/>
          <p:nvPr/>
        </p:nvSpPr>
        <p:spPr>
          <a:xfrm>
            <a:off x="2644857" y="1767007"/>
            <a:ext cx="78014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 আজকের আলোচনা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>
              <a:defRPr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কেন্দ্রীয়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প্রক্রিয়াকরণ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অংশ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সি.পি.ইউ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16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F7B04C-7026-412A-88CC-20E262B5B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676" y="0"/>
            <a:ext cx="238464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শিখনফল</a:t>
            </a:r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B2E14D4-C94C-456F-8604-CB37160F3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941" y="1539875"/>
            <a:ext cx="570344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এই পাঠ শেষে শিক্ষার্থীরা-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00E6353-D9B1-4141-9767-111BEE9D9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431" y="2987675"/>
            <a:ext cx="959586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পি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ইউ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 বলতে পারবে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পি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ইউ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বৈশিষ্ট্য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কাজ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বর্ণনা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en-US" sz="40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</a:t>
            </a:r>
            <a:r>
              <a:rPr lang="en-US" sz="40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en-US" sz="40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পি</a:t>
            </a:r>
            <a:r>
              <a:rPr lang="en-US" sz="40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en-US" sz="40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ইউ</a:t>
            </a:r>
            <a:r>
              <a:rPr lang="en-US" sz="40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40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সংগঠন</a:t>
            </a:r>
            <a:r>
              <a:rPr lang="en-US" sz="40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ব্যাখ্যা</a:t>
            </a:r>
            <a:r>
              <a:rPr lang="en-US" sz="40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40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40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40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4000" b="1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CFA0308-23CC-4B68-96CE-1FCEC0B80272}"/>
              </a:ext>
            </a:extLst>
          </p:cNvPr>
          <p:cNvSpPr txBox="1">
            <a:spLocks noChangeArrowheads="1"/>
          </p:cNvSpPr>
          <p:nvPr/>
        </p:nvSpPr>
        <p:spPr>
          <a:xfrm>
            <a:off x="2713470" y="38893"/>
            <a:ext cx="7178675" cy="592137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কেন্দ্রীয় </a:t>
            </a:r>
            <a:r>
              <a:rPr lang="bn-B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ক্রি</a:t>
            </a:r>
            <a:r>
              <a:rPr lang="bn-B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য়াকরণ</a:t>
            </a:r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অংশ বা </a:t>
            </a:r>
            <a:r>
              <a:rPr lang="bn-B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সিপিইউ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BA3865B-684E-4152-BB8E-15248F2F972D}"/>
              </a:ext>
            </a:extLst>
          </p:cNvPr>
          <p:cNvSpPr txBox="1">
            <a:spLocks noChangeArrowheads="1"/>
          </p:cNvSpPr>
          <p:nvPr/>
        </p:nvSpPr>
        <p:spPr>
          <a:xfrm>
            <a:off x="1359911" y="1229518"/>
            <a:ext cx="6084887" cy="542766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 </a:t>
            </a:r>
            <a:r>
              <a:rPr lang="bn-BD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 পরিচালনার মূল চালিকা শক্তি এই </a:t>
            </a:r>
            <a:r>
              <a:rPr lang="bn-BD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সিপিইউ</a:t>
            </a:r>
            <a:r>
              <a:rPr lang="bn-BD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bn-BD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ষাটের দশক থেকে </a:t>
            </a:r>
            <a:r>
              <a:rPr lang="bn-BD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সিপিইউ</a:t>
            </a:r>
            <a:r>
              <a:rPr lang="bn-BD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বা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Central Processing Unit (CPU)</a:t>
            </a:r>
            <a:r>
              <a:rPr lang="bn-BD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শব্দটি কম্পিউটারে ব্যবহৃত হয়ে আসছে।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bn-BD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কেন্দ্রীয় </a:t>
            </a:r>
            <a:r>
              <a:rPr lang="bn-BD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প্রকৃয়াকরণ</a:t>
            </a:r>
            <a:r>
              <a:rPr lang="bn-BD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অংশ বা </a:t>
            </a:r>
            <a:r>
              <a:rPr lang="bn-BD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সিপিইউ</a:t>
            </a:r>
            <a:r>
              <a:rPr lang="bn-BD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কম্পিউটারের সবচেয়ে </a:t>
            </a:r>
            <a:r>
              <a:rPr lang="bn-BD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গুরুত্বপূণ</a:t>
            </a:r>
            <a:r>
              <a:rPr lang="bn-BD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অংশ।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bn-BD" b="1" spc="-15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অনেক ক্ষেত্রে সংক্ষেপে একে শুধু প্রসেসর বলা হয়। </a:t>
            </a:r>
            <a:endParaRPr lang="en-US" b="1" spc="-150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bn-BD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কোন প্রোগ্রামের নিদেশ করা ও ডেটাকে </a:t>
            </a:r>
            <a:r>
              <a:rPr lang="bn-BD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প্রসেস</a:t>
            </a:r>
            <a:r>
              <a:rPr lang="bn-BD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করা </a:t>
            </a:r>
            <a:r>
              <a:rPr lang="bn-BD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সিপিইউ</a:t>
            </a:r>
            <a:r>
              <a:rPr lang="bn-BD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-এর কাজ।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C02E8-7662-4644-AC59-DC2B72A74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813" y="1229518"/>
            <a:ext cx="2506663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4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45EA1-62C5-485E-8B24-9691BC6F7C8A}"/>
              </a:ext>
            </a:extLst>
          </p:cNvPr>
          <p:cNvSpPr txBox="1">
            <a:spLocks noChangeArrowheads="1"/>
          </p:cNvSpPr>
          <p:nvPr/>
        </p:nvSpPr>
        <p:spPr>
          <a:xfrm>
            <a:off x="1164937" y="1099992"/>
            <a:ext cx="6288087" cy="5862637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একটি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সিপিইউ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অনেকগুলো 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ইন্ট্রিগ্রেটেড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সাকিটের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সমন্বয়ে তৈরী করা হয়। একে মাইক্রোপ্রসেসর ও বলা হয়।</a:t>
            </a:r>
            <a:endParaRPr lang="en-US" sz="3800" b="1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বাহ্যিকভাবে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এটি একটি ক্ষুদ্র প্রসেসর। এর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গঠনগত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আকার ক্ষুদ্র হলেও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কাযক্ষমতা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কল্পনাতীত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। </a:t>
            </a:r>
            <a:endParaRPr lang="en-US" sz="3800" b="1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ইনপুট ডিভাইস ও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আইটপুট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ডিভাইসের মাধ্যমে কম্পিউটারের সাথে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বাইরের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পরিবেশের ডেটা আদান প্রদান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নিয়ন্ত্রন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করে থাকে এই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সিপিইউ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। </a:t>
            </a:r>
            <a:endParaRPr lang="en-US" sz="3800" b="1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অথা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ৎ ইনপুট এবং আউটপুট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ডিভাইসসমূহের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মধ্যে সমন্বয় সাধনের ক্ষেত্রে </a:t>
            </a:r>
            <a:r>
              <a:rPr lang="bn-BD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সিপিইউ’র</a:t>
            </a:r>
            <a:r>
              <a:rPr lang="bn-BD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ভূমিকা উল্লেখযোগ্য।</a:t>
            </a:r>
            <a:endParaRPr lang="en-US" sz="3800" b="1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D7AAF0-8320-4066-B0A7-ADEF02CCFE5F}"/>
              </a:ext>
            </a:extLst>
          </p:cNvPr>
          <p:cNvSpPr txBox="1">
            <a:spLocks noChangeArrowheads="1"/>
          </p:cNvSpPr>
          <p:nvPr/>
        </p:nvSpPr>
        <p:spPr>
          <a:xfrm>
            <a:off x="2549236" y="122238"/>
            <a:ext cx="7093527" cy="592137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কেন্দ্রীয় </a:t>
            </a:r>
            <a:r>
              <a:rPr lang="bn-B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bn-B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িয়াকরণ</a:t>
            </a:r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অংশ বা </a:t>
            </a:r>
            <a:r>
              <a:rPr lang="bn-B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সিপিইউ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59EBA-A3A8-4C98-B505-8AE3E6680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16466" r="17236" b="15469"/>
          <a:stretch>
            <a:fillRect/>
          </a:stretch>
        </p:blipFill>
        <p:spPr bwMode="auto">
          <a:xfrm>
            <a:off x="8258463" y="1055687"/>
            <a:ext cx="27686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2446B6-C838-44F3-BA96-0216296DE5D6}"/>
              </a:ext>
            </a:extLst>
          </p:cNvPr>
          <p:cNvSpPr txBox="1">
            <a:spLocks noChangeArrowheads="1"/>
          </p:cNvSpPr>
          <p:nvPr/>
        </p:nvSpPr>
        <p:spPr>
          <a:xfrm>
            <a:off x="1577974" y="1052513"/>
            <a:ext cx="9036050" cy="58054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bn-BD" sz="36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কেন্দ্রীয় প্রক্রিয়াকরণ অংশ বা </a:t>
            </a:r>
            <a:r>
              <a:rPr lang="bn-BD" sz="3600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সিপিইউ</a:t>
            </a:r>
            <a:r>
              <a:rPr lang="bn-BD" sz="36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তিনটি </a:t>
            </a:r>
            <a:r>
              <a:rPr lang="bn-BD" sz="3600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আংশের</a:t>
            </a:r>
            <a:r>
              <a:rPr lang="bn-BD" sz="36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সমন্বয়ে গঠিত। এই গুলো হচ্ছে-</a:t>
            </a:r>
          </a:p>
          <a:p>
            <a:pPr algn="just">
              <a:defRPr/>
            </a:pPr>
            <a:endParaRPr lang="bn-BD" sz="36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defRPr/>
            </a:pPr>
            <a:endParaRPr lang="bn-BD" sz="36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defRPr/>
            </a:pPr>
            <a:endParaRPr lang="bn-BD" sz="36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defRPr/>
            </a:pPr>
            <a:endParaRPr lang="bn-BD" sz="36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defRPr/>
            </a:pPr>
            <a:endParaRPr lang="bn-BD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defRPr/>
            </a:pPr>
            <a:r>
              <a:rPr lang="bn-BD" sz="3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এই তিনটি অংশের সমন্বিত অবস্থাকে কেন্দ্রীয় প্রক্রিয়াকরণ অংশ (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CPU)</a:t>
            </a:r>
            <a:r>
              <a:rPr lang="bn-BD" sz="3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বা মাইক্রোপ্রসেসর হিসেবে অবিহিত করা হয়।</a:t>
            </a:r>
            <a:r>
              <a:rPr lang="bn-BD" sz="36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 </a:t>
            </a:r>
            <a:endParaRPr lang="en-US" sz="36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E1809-82C7-486B-BE84-0D8A8E23C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563" y="180976"/>
            <a:ext cx="6774873" cy="592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 anchor="ctr"/>
          <a:lstStyle>
            <a:lvl1pPr marL="342900" indent="-342900" defTabSz="6429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কেন্দ্রীয় </a:t>
            </a:r>
            <a:r>
              <a:rPr lang="bn-B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ক্রি</a:t>
            </a:r>
            <a:r>
              <a:rPr lang="bn-B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য়াকরণ</a:t>
            </a:r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অংশের সংগঠন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8" descr="cubo_giallo_architetto_f_01">
            <a:extLst>
              <a:ext uri="{FF2B5EF4-FFF2-40B4-BE49-F238E27FC236}">
                <a16:creationId xmlns:a16="http://schemas.microsoft.com/office/drawing/2014/main" id="{D147EDEE-0FCC-4EDF-984B-72D9A5392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85" y="4098925"/>
            <a:ext cx="8239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bo_verde_architetto_fr_01">
            <a:extLst>
              <a:ext uri="{FF2B5EF4-FFF2-40B4-BE49-F238E27FC236}">
                <a16:creationId xmlns:a16="http://schemas.microsoft.com/office/drawing/2014/main" id="{10F2050B-C782-445B-BBE7-69F6C0F3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2" y="3140075"/>
            <a:ext cx="7921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ubo_rosso_architetto_fr_01">
            <a:extLst>
              <a:ext uri="{FF2B5EF4-FFF2-40B4-BE49-F238E27FC236}">
                <a16:creationId xmlns:a16="http://schemas.microsoft.com/office/drawing/2014/main" id="{6F3275B9-CE2C-46C0-8503-B5474140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68" y="2108597"/>
            <a:ext cx="8239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1">
            <a:extLst>
              <a:ext uri="{FF2B5EF4-FFF2-40B4-BE49-F238E27FC236}">
                <a16:creationId xmlns:a16="http://schemas.microsoft.com/office/drawing/2014/main" id="{0EF1DCEA-A646-4FAD-98F0-141342B68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967" y="2103942"/>
            <a:ext cx="8316912" cy="714375"/>
          </a:xfrm>
          <a:prstGeom prst="chevron">
            <a:avLst>
              <a:gd name="adj" fmla="val 29806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marL="241300" indent="-241300" algn="ctr" defTabSz="642938" eaLnBrk="1" hangingPunct="1"/>
            <a:endParaRPr lang="en-US" sz="18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19F19899-6E4E-4CA3-94BE-132905B3B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967" y="3124994"/>
            <a:ext cx="8286750" cy="714375"/>
          </a:xfrm>
          <a:prstGeom prst="chevron">
            <a:avLst>
              <a:gd name="adj" fmla="val 28302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marL="241300" indent="-241300" algn="ctr" defTabSz="642938" eaLnBrk="1" hangingPunct="1"/>
            <a:endParaRPr lang="en-US" sz="18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BA184C4F-B3D9-4B90-9D7B-1F8E3FB32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967" y="4098925"/>
            <a:ext cx="8245475" cy="714375"/>
          </a:xfrm>
          <a:prstGeom prst="chevron">
            <a:avLst>
              <a:gd name="adj" fmla="val 31527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 marL="241300" indent="-241300" algn="ctr" defTabSz="642938" eaLnBrk="1" hangingPunct="1"/>
            <a:endParaRPr lang="en-US" sz="18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91FBEC15-D1DC-4194-8DE7-AB938728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132" y="2133997"/>
            <a:ext cx="51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241300" indent="-241300" defTabSz="64293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20688" defTabSz="642938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500063" defTabSz="64293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635000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771525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3600" b="1" dirty="0">
                <a:latin typeface="SolaimanLipi" pitchFamily="65" charset="0"/>
                <a:cs typeface="SolaimanLipi" pitchFamily="65" charset="0"/>
              </a:rPr>
              <a:t>১</a:t>
            </a:r>
            <a:endParaRPr lang="en-US" sz="3600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65D2D58C-D35A-4347-934A-9DFB689B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2" y="3168650"/>
            <a:ext cx="46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241300" indent="-241300" defTabSz="64293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20688" defTabSz="642938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500063" defTabSz="64293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635000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771525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3600" b="1">
                <a:latin typeface="SolaimanLipi" pitchFamily="65" charset="0"/>
                <a:cs typeface="SolaimanLipi" pitchFamily="65" charset="0"/>
              </a:rPr>
              <a:t>২</a:t>
            </a:r>
            <a:endParaRPr lang="en-US" sz="3600" b="1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654CFF68-92F8-4CDB-956A-5028FDB8F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397" y="4116387"/>
            <a:ext cx="46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241300" indent="-241300" defTabSz="64293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20688" defTabSz="642938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500063" defTabSz="64293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635000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771525" defTabSz="642938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771525" defTabSz="64293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3600" b="1">
                <a:latin typeface="SolaimanLipi" pitchFamily="65" charset="0"/>
                <a:cs typeface="SolaimanLipi" pitchFamily="65" charset="0"/>
              </a:rPr>
              <a:t>৩</a:t>
            </a:r>
            <a:endParaRPr lang="en-US" sz="3600" b="1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CAC699EE-120B-446C-B48C-B7A779B6F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040" y="2166937"/>
            <a:ext cx="7775143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/>
            <a:r>
              <a:rPr lang="bn-BD" sz="3000" b="1" dirty="0" err="1">
                <a:latin typeface="SolaimanLipi" pitchFamily="65" charset="0"/>
                <a:cs typeface="SolaimanLipi" pitchFamily="65" charset="0"/>
              </a:rPr>
              <a:t>গানিতিক</a:t>
            </a:r>
            <a:r>
              <a:rPr lang="bn-BD" sz="3000" b="1" dirty="0">
                <a:latin typeface="SolaimanLipi" pitchFamily="65" charset="0"/>
                <a:cs typeface="SolaimanLipi" pitchFamily="65" charset="0"/>
              </a:rPr>
              <a:t> যুক্তি অংশ (</a:t>
            </a:r>
            <a:r>
              <a:rPr lang="en-US" sz="3000" b="1" dirty="0">
                <a:latin typeface="Times New Roman" pitchFamily="18" charset="0"/>
              </a:rPr>
              <a:t>Arithmetic and Logic Unit)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7555654D-F3A4-492B-9F70-2E16632C2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040" y="3207543"/>
            <a:ext cx="6799263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/>
            <a:r>
              <a:rPr lang="bn-BD" sz="3000" b="1" dirty="0" err="1">
                <a:latin typeface="SolaimanLipi" pitchFamily="65" charset="0"/>
                <a:cs typeface="SolaimanLipi" pitchFamily="65" charset="0"/>
              </a:rPr>
              <a:t>নিয়ন্ত্রন</a:t>
            </a:r>
            <a:r>
              <a:rPr lang="bn-BD" sz="3000" b="1" dirty="0">
                <a:latin typeface="SolaimanLipi" pitchFamily="65" charset="0"/>
                <a:cs typeface="SolaimanLipi" pitchFamily="65" charset="0"/>
              </a:rPr>
              <a:t> অংশ (</a:t>
            </a:r>
            <a:r>
              <a:rPr lang="en-US" sz="3000" b="1" dirty="0">
                <a:latin typeface="Times New Roman" pitchFamily="18" charset="0"/>
              </a:rPr>
              <a:t>Control Unit)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F8E7F87B-217C-47AE-9770-CDD7DE905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040" y="4171950"/>
            <a:ext cx="6799262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/>
            <a:r>
              <a:rPr lang="bn-BD" sz="3000" b="1" dirty="0" err="1">
                <a:latin typeface="SolaimanLipi" pitchFamily="65" charset="0"/>
                <a:cs typeface="SolaimanLipi" pitchFamily="65" charset="0"/>
              </a:rPr>
              <a:t>রেজিষ্টার</a:t>
            </a:r>
            <a:r>
              <a:rPr lang="bn-BD" sz="3000" b="1" dirty="0">
                <a:latin typeface="SolaimanLipi" pitchFamily="65" charset="0"/>
                <a:cs typeface="SolaimanLipi" pitchFamily="65" charset="0"/>
              </a:rPr>
              <a:t> স্মৃতি (</a:t>
            </a:r>
            <a:r>
              <a:rPr lang="en-US" sz="3000" b="1" dirty="0">
                <a:latin typeface="Times New Roman" pitchFamily="18" charset="0"/>
              </a:rPr>
              <a:t>Register Memory)</a:t>
            </a:r>
          </a:p>
        </p:txBody>
      </p:sp>
    </p:spTree>
    <p:extLst>
      <p:ext uri="{BB962C8B-B14F-4D97-AF65-F5344CB8AC3E}">
        <p14:creationId xmlns:p14="http://schemas.microsoft.com/office/powerpoint/2010/main" val="5981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20117CF-A36D-4D89-B21B-C18F9991A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641" y="1354932"/>
            <a:ext cx="3819525" cy="4219575"/>
          </a:xfrm>
          <a:prstGeom prst="rect">
            <a:avLst/>
          </a:prstGeom>
          <a:solidFill>
            <a:srgbClr val="EFF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41300" indent="-241300" algn="ctr" defTabSz="1300163" eaLnBrk="1" hangingPunct="1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9C2A798-F86D-4704-90D2-3782CECD27AF}"/>
              </a:ext>
            </a:extLst>
          </p:cNvPr>
          <p:cNvSpPr txBox="1">
            <a:spLocks noChangeArrowheads="1"/>
          </p:cNvSpPr>
          <p:nvPr/>
        </p:nvSpPr>
        <p:spPr>
          <a:xfrm>
            <a:off x="3113954" y="850106"/>
            <a:ext cx="8899525" cy="5761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err="1">
                <a:latin typeface="SolaimanLipi" pitchFamily="65" charset="0"/>
                <a:cs typeface="SolaimanLipi" pitchFamily="65" charset="0"/>
              </a:rPr>
              <a:t>সিপিইউ’র</a:t>
            </a:r>
            <a:r>
              <a:rPr lang="bn-BD" dirty="0">
                <a:latin typeface="SolaimanLipi" pitchFamily="65" charset="0"/>
                <a:cs typeface="SolaimanLipi" pitchFamily="65" charset="0"/>
              </a:rPr>
              <a:t> তিনটি অংশের ডায়াগ্রাম-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A881E9-04D7-44B8-B068-846EB203B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997" y="125775"/>
            <a:ext cx="6899564" cy="592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 anchor="ctr"/>
          <a:lstStyle/>
          <a:p>
            <a:pPr marL="342900" indent="-342900" algn="ctr" defTabSz="642938" eaLnBrk="1" hangingPunct="1"/>
            <a:r>
              <a:rPr lang="bn-BD" sz="4800" b="1" dirty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কেন্দ্রীয় </a:t>
            </a:r>
            <a:r>
              <a:rPr lang="bn-BD" sz="4800" b="1" dirty="0" err="1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প্র</a:t>
            </a:r>
            <a:r>
              <a:rPr lang="en-US" sz="4800" b="1" dirty="0" err="1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ক্রি</a:t>
            </a:r>
            <a:r>
              <a:rPr lang="bn-BD" sz="4800" b="1" dirty="0" err="1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য়াকরণ</a:t>
            </a:r>
            <a:r>
              <a:rPr lang="bn-BD" sz="4800" b="1" dirty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অংশের সংগঠন</a:t>
            </a:r>
            <a:endParaRPr lang="en-US" sz="4800" b="1" dirty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965EED-CC58-4D92-B924-ABBE93E31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804" y="2013744"/>
            <a:ext cx="2592387" cy="576263"/>
          </a:xfrm>
          <a:prstGeom prst="rect">
            <a:avLst/>
          </a:prstGeom>
          <a:solidFill>
            <a:srgbClr val="FEFFF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41300" indent="-241300" algn="ctr" defTabSz="1300163" eaLnBrk="1" hangingPunct="1"/>
            <a:r>
              <a:rPr lang="en-US" sz="3000" b="1"/>
              <a:t>Status Flags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052C07-AC58-42F0-AA48-C741674B6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391" y="3598069"/>
            <a:ext cx="2592388" cy="576263"/>
          </a:xfrm>
          <a:prstGeom prst="rect">
            <a:avLst/>
          </a:prstGeom>
          <a:solidFill>
            <a:srgbClr val="FEFFF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41300" indent="-241300" algn="ctr" defTabSz="1300163" eaLnBrk="1" hangingPunct="1"/>
            <a:r>
              <a:rPr lang="en-US" sz="3000" b="1"/>
              <a:t>Complementer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3B8DC54-2ADB-44A0-9172-1CB4EDD08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979" y="2805907"/>
            <a:ext cx="2592387" cy="576262"/>
          </a:xfrm>
          <a:prstGeom prst="rect">
            <a:avLst/>
          </a:prstGeom>
          <a:solidFill>
            <a:srgbClr val="FEFFF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41300" indent="-241300" algn="ctr" defTabSz="1300163" eaLnBrk="1" hangingPunct="1"/>
            <a:r>
              <a:rPr lang="en-US" sz="3000" b="1"/>
              <a:t>Shifter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992A570-61DA-4CD8-B8E5-0A751C59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679" y="4277519"/>
            <a:ext cx="1295400" cy="1225550"/>
          </a:xfrm>
          <a:prstGeom prst="rect">
            <a:avLst/>
          </a:prstGeom>
          <a:solidFill>
            <a:srgbClr val="FEFFF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41300" indent="-241300" algn="ctr" defTabSz="1300163" eaLnBrk="1" hangingPunct="1"/>
            <a:r>
              <a:rPr lang="en-US" sz="2000" b="1"/>
              <a:t>Arithmetic</a:t>
            </a:r>
          </a:p>
          <a:p>
            <a:pPr marL="241300" indent="-241300" algn="ctr" defTabSz="1300163" eaLnBrk="1" hangingPunct="1"/>
            <a:r>
              <a:rPr lang="en-US" sz="2000" b="1"/>
              <a:t>And</a:t>
            </a:r>
          </a:p>
          <a:p>
            <a:pPr marL="241300" indent="-241300" algn="ctr" defTabSz="1300163" eaLnBrk="1" hangingPunct="1"/>
            <a:r>
              <a:rPr lang="en-US" sz="2000" b="1"/>
              <a:t>Boolean</a:t>
            </a:r>
          </a:p>
          <a:p>
            <a:pPr marL="241300" indent="-241300" algn="ctr" defTabSz="1300163" eaLnBrk="1" hangingPunct="1"/>
            <a:r>
              <a:rPr lang="en-US" sz="2000" b="1"/>
              <a:t>Logic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4CC654F9-FBEE-478A-ACB7-ACFFEA117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3591" y="2289969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26947557-F9F5-4631-8629-AAAC04EFD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3591" y="3124994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8DA12CCD-2D03-41A4-BBA7-2EE2F9410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3591" y="4925219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0FAD87B4-74FB-4743-86CF-937B8BA8E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3591" y="3917157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2C424B4-AC2D-40D7-A227-11FF9373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841" y="1312069"/>
            <a:ext cx="3671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300163" eaLnBrk="1" hangingPunct="1"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Arithmetic and Logic Unit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D756B42D-938E-421F-8F7E-3B9D6BC90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3591" y="2275682"/>
            <a:ext cx="0" cy="266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B67AE091-B272-45A1-A4F6-14603904303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785841" y="1354932"/>
            <a:ext cx="504825" cy="4608512"/>
          </a:xfrm>
          <a:prstGeom prst="rect">
            <a:avLst/>
          </a:prstGeom>
          <a:solidFill>
            <a:srgbClr val="E8FFA7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241300" indent="-241300" algn="ctr" defTabSz="1300163" eaLnBrk="1" hangingPunct="1"/>
            <a:r>
              <a:rPr lang="en-US" sz="2800" b="1">
                <a:solidFill>
                  <a:srgbClr val="990033"/>
                </a:solidFill>
              </a:rPr>
              <a:t>Internal CPU Bus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283DC5F-FDF5-48AC-8560-6C72DB965F7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27291" y="1397794"/>
            <a:ext cx="1008063" cy="2087563"/>
          </a:xfrm>
          <a:prstGeom prst="rect">
            <a:avLst/>
          </a:prstGeom>
          <a:solidFill>
            <a:srgbClr val="EFF9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241300" indent="-241300" algn="ctr" defTabSz="1300163" eaLnBrk="1" hangingPunct="1"/>
            <a:r>
              <a:rPr lang="en-US" sz="2800" b="1">
                <a:solidFill>
                  <a:srgbClr val="000066"/>
                </a:solidFill>
              </a:rPr>
              <a:t>Register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F73AA157-7AE4-45B2-AF8A-1FB139C36A0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28879" y="4564857"/>
            <a:ext cx="1008062" cy="1368425"/>
          </a:xfrm>
          <a:prstGeom prst="rect">
            <a:avLst/>
          </a:prstGeom>
          <a:solidFill>
            <a:srgbClr val="EFF9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241300" indent="-241300" algn="ctr" defTabSz="1300163" eaLnBrk="1" hangingPunct="1"/>
            <a:r>
              <a:rPr lang="en-US" sz="2800" b="1">
                <a:solidFill>
                  <a:srgbClr val="000066"/>
                </a:solidFill>
              </a:rPr>
              <a:t>Control </a:t>
            </a:r>
          </a:p>
          <a:p>
            <a:pPr marL="241300" indent="-241300" algn="ctr" defTabSz="1300163" eaLnBrk="1" hangingPunct="1"/>
            <a:r>
              <a:rPr lang="en-US" sz="2800" b="1">
                <a:solidFill>
                  <a:srgbClr val="000066"/>
                </a:solidFill>
              </a:rPr>
              <a:t>Unit</a:t>
            </a: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662B00BC-F717-4074-832F-D07933719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2254" y="1570832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C19155AF-4AD9-444B-B3FB-50D726ED1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3841" y="1886744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D7B69FFD-AEEB-49DF-9D16-4E9016562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5429" y="3059907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7C88EB2E-963E-4203-B789-5F413AE8F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4054" y="2074069"/>
            <a:ext cx="0" cy="792163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22C3E0B2-72B4-4163-A2E3-749CFD9F8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0679" y="3513932"/>
            <a:ext cx="0" cy="1008062"/>
          </a:xfrm>
          <a:prstGeom prst="line">
            <a:avLst/>
          </a:prstGeom>
          <a:noFill/>
          <a:ln w="101600">
            <a:solidFill>
              <a:srgbClr val="0099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2CC6E17F-3CE1-4D4B-8E9B-6E9A789A2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2254" y="5242719"/>
            <a:ext cx="936625" cy="0"/>
          </a:xfrm>
          <a:prstGeom prst="line">
            <a:avLst/>
          </a:prstGeom>
          <a:noFill/>
          <a:ln w="101600">
            <a:solidFill>
              <a:srgbClr val="0099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A8EAAB6B-AA7B-43C6-BCA0-E08C7E62BB88}"/>
              </a:ext>
            </a:extLst>
          </p:cNvPr>
          <p:cNvSpPr>
            <a:spLocks/>
          </p:cNvSpPr>
          <p:nvPr/>
        </p:nvSpPr>
        <p:spPr bwMode="auto">
          <a:xfrm>
            <a:off x="4282354" y="3082132"/>
            <a:ext cx="3498850" cy="3116262"/>
          </a:xfrm>
          <a:custGeom>
            <a:avLst/>
            <a:gdLst>
              <a:gd name="T0" fmla="*/ 2147483646 w 2204"/>
              <a:gd name="T1" fmla="*/ 0 h 1963"/>
              <a:gd name="T2" fmla="*/ 2147483646 w 2204"/>
              <a:gd name="T3" fmla="*/ 2147483646 h 1963"/>
              <a:gd name="T4" fmla="*/ 2147483646 w 2204"/>
              <a:gd name="T5" fmla="*/ 2147483646 h 1963"/>
              <a:gd name="T6" fmla="*/ 0 w 2204"/>
              <a:gd name="T7" fmla="*/ 2147483646 h 1963"/>
              <a:gd name="T8" fmla="*/ 0 60000 65536"/>
              <a:gd name="T9" fmla="*/ 0 60000 65536"/>
              <a:gd name="T10" fmla="*/ 0 60000 65536"/>
              <a:gd name="T11" fmla="*/ 0 60000 65536"/>
              <a:gd name="T12" fmla="*/ 0 w 2204"/>
              <a:gd name="T13" fmla="*/ 0 h 1963"/>
              <a:gd name="T14" fmla="*/ 2204 w 2204"/>
              <a:gd name="T15" fmla="*/ 1963 h 1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4" h="1963">
                <a:moveTo>
                  <a:pt x="2187" y="0"/>
                </a:moveTo>
                <a:lnTo>
                  <a:pt x="2204" y="1963"/>
                </a:lnTo>
                <a:lnTo>
                  <a:pt x="9" y="1954"/>
                </a:lnTo>
                <a:lnTo>
                  <a:pt x="0" y="1625"/>
                </a:lnTo>
              </a:path>
            </a:pathLst>
          </a:custGeom>
          <a:noFill/>
          <a:ln w="101600">
            <a:solidFill>
              <a:srgbClr val="0099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7">
            <a:extLst>
              <a:ext uri="{FF2B5EF4-FFF2-40B4-BE49-F238E27FC236}">
                <a16:creationId xmlns:a16="http://schemas.microsoft.com/office/drawing/2014/main" id="{89A61B76-BDDD-4CDC-BACB-637CD89D6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954" y="2289969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8">
            <a:extLst>
              <a:ext uri="{FF2B5EF4-FFF2-40B4-BE49-F238E27FC236}">
                <a16:creationId xmlns:a16="http://schemas.microsoft.com/office/drawing/2014/main" id="{C6FCF099-0248-494E-8115-3DEC76207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2541" y="3077369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9">
            <a:extLst>
              <a:ext uri="{FF2B5EF4-FFF2-40B4-BE49-F238E27FC236}">
                <a16:creationId xmlns:a16="http://schemas.microsoft.com/office/drawing/2014/main" id="{04A1E830-8D54-4461-A73F-01DA61C79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9841" y="3879057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0">
            <a:extLst>
              <a:ext uri="{FF2B5EF4-FFF2-40B4-BE49-F238E27FC236}">
                <a16:creationId xmlns:a16="http://schemas.microsoft.com/office/drawing/2014/main" id="{3952A5FD-2113-47E5-9D72-B37A59FD4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666" y="4882357"/>
            <a:ext cx="164782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31">
            <a:extLst>
              <a:ext uri="{FF2B5EF4-FFF2-40B4-BE49-F238E27FC236}">
                <a16:creationId xmlns:a16="http://schemas.microsoft.com/office/drawing/2014/main" id="{79D1295D-B1F9-4924-BE1E-C086A9054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891" y="5747544"/>
            <a:ext cx="1223963" cy="358775"/>
          </a:xfrm>
          <a:prstGeom prst="downArrowCallout">
            <a:avLst>
              <a:gd name="adj1" fmla="val 20690"/>
              <a:gd name="adj2" fmla="val 37369"/>
              <a:gd name="adj3" fmla="val 28759"/>
              <a:gd name="adj4" fmla="val 53542"/>
            </a:avLst>
          </a:prstGeom>
          <a:noFill/>
          <a:ln w="12700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241300" indent="-241300" algn="ctr" defTabSz="1300163" eaLnBrk="1" hangingPunct="1"/>
            <a:r>
              <a:rPr lang="en-US" sz="1600" b="1">
                <a:solidFill>
                  <a:schemeClr val="hlink"/>
                </a:solidFill>
              </a:rPr>
              <a:t>Control Paths</a:t>
            </a:r>
          </a:p>
        </p:txBody>
      </p:sp>
    </p:spTree>
    <p:extLst>
      <p:ext uri="{BB962C8B-B14F-4D97-AF65-F5344CB8AC3E}">
        <p14:creationId xmlns:p14="http://schemas.microsoft.com/office/powerpoint/2010/main" val="23034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561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SolaimanLipi</vt:lpstr>
      <vt:lpstr>Times New Roman</vt:lpstr>
      <vt:lpstr>Wingdings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Masum Ahmed</dc:creator>
  <cp:lastModifiedBy>Masum Ahmed</cp:lastModifiedBy>
  <cp:revision>7</cp:revision>
  <dcterms:created xsi:type="dcterms:W3CDTF">2019-10-20T14:05:33Z</dcterms:created>
  <dcterms:modified xsi:type="dcterms:W3CDTF">2019-10-20T14:44:13Z</dcterms:modified>
</cp:coreProperties>
</file>