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72" r:id="rId11"/>
    <p:sldId id="273" r:id="rId12"/>
    <p:sldId id="270" r:id="rId13"/>
    <p:sldId id="271" r:id="rId14"/>
    <p:sldId id="267" r:id="rId15"/>
    <p:sldId id="268" r:id="rId16"/>
    <p:sldId id="26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D13BB35-A89A-411A-B568-8220764D6693}">
          <p14:sldIdLst>
            <p14:sldId id="257"/>
            <p14:sldId id="258"/>
            <p14:sldId id="259"/>
            <p14:sldId id="260"/>
            <p14:sldId id="261"/>
            <p14:sldId id="262"/>
            <p14:sldId id="263"/>
          </p14:sldIdLst>
        </p14:section>
        <p14:section name="Untitled Section" id="{C3144D1C-5064-4B0A-9756-EAAECD4C1F0F}">
          <p14:sldIdLst>
            <p14:sldId id="264"/>
            <p14:sldId id="265"/>
            <p14:sldId id="272"/>
            <p14:sldId id="273"/>
            <p14:sldId id="270"/>
            <p14:sldId id="271"/>
            <p14:sldId id="267"/>
            <p14:sldId id="268"/>
            <p14:sldId id="26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FA45EA5-2FB8-4C61-9186-676DD90D20FC}" type="datetimeFigureOut">
              <a:rPr lang="en-US" smtClean="0"/>
              <a:t>3/31/2019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994B7-6906-4D7E-81F9-3011A01E8902}" type="slidenum">
              <a:rPr lang="en-US" smtClean="0"/>
              <a:t>‹#›</a:t>
            </a:fld>
            <a:endParaRPr lang="en-US"/>
          </a:p>
        </p:txBody>
      </p:sp>
    </p:spTree>
    <p:extLst>
      <p:ext uri="{BB962C8B-B14F-4D97-AF65-F5344CB8AC3E}">
        <p14:creationId xmlns:p14="http://schemas.microsoft.com/office/powerpoint/2010/main" val="3803946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A45EA5-2FB8-4C61-9186-676DD90D20FC}" type="datetimeFigureOut">
              <a:rPr lang="en-US" smtClean="0"/>
              <a:t>3/31/2019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994B7-6906-4D7E-81F9-3011A01E8902}" type="slidenum">
              <a:rPr lang="en-US" smtClean="0"/>
              <a:t>‹#›</a:t>
            </a:fld>
            <a:endParaRPr lang="en-US"/>
          </a:p>
        </p:txBody>
      </p:sp>
    </p:spTree>
    <p:extLst>
      <p:ext uri="{BB962C8B-B14F-4D97-AF65-F5344CB8AC3E}">
        <p14:creationId xmlns:p14="http://schemas.microsoft.com/office/powerpoint/2010/main" val="3951350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A45EA5-2FB8-4C61-9186-676DD90D20FC}" type="datetimeFigureOut">
              <a:rPr lang="en-US" smtClean="0"/>
              <a:t>3/31/2019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994B7-6906-4D7E-81F9-3011A01E8902}" type="slidenum">
              <a:rPr lang="en-US" smtClean="0"/>
              <a:t>‹#›</a:t>
            </a:fld>
            <a:endParaRPr lang="en-US"/>
          </a:p>
        </p:txBody>
      </p:sp>
    </p:spTree>
    <p:extLst>
      <p:ext uri="{BB962C8B-B14F-4D97-AF65-F5344CB8AC3E}">
        <p14:creationId xmlns:p14="http://schemas.microsoft.com/office/powerpoint/2010/main" val="980375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A45EA5-2FB8-4C61-9186-676DD90D20FC}" type="datetimeFigureOut">
              <a:rPr lang="en-US" smtClean="0"/>
              <a:t>3/31/2019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994B7-6906-4D7E-81F9-3011A01E8902}" type="slidenum">
              <a:rPr lang="en-US" smtClean="0"/>
              <a:t>‹#›</a:t>
            </a:fld>
            <a:endParaRPr lang="en-US"/>
          </a:p>
        </p:txBody>
      </p:sp>
    </p:spTree>
    <p:extLst>
      <p:ext uri="{BB962C8B-B14F-4D97-AF65-F5344CB8AC3E}">
        <p14:creationId xmlns:p14="http://schemas.microsoft.com/office/powerpoint/2010/main" val="3699693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FA45EA5-2FB8-4C61-9186-676DD90D20FC}" type="datetimeFigureOut">
              <a:rPr lang="en-US" smtClean="0"/>
              <a:t>3/31/2019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994B7-6906-4D7E-81F9-3011A01E8902}" type="slidenum">
              <a:rPr lang="en-US" smtClean="0"/>
              <a:t>‹#›</a:t>
            </a:fld>
            <a:endParaRPr lang="en-US"/>
          </a:p>
        </p:txBody>
      </p:sp>
    </p:spTree>
    <p:extLst>
      <p:ext uri="{BB962C8B-B14F-4D97-AF65-F5344CB8AC3E}">
        <p14:creationId xmlns:p14="http://schemas.microsoft.com/office/powerpoint/2010/main" val="2628817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FA45EA5-2FB8-4C61-9186-676DD90D20FC}" type="datetimeFigureOut">
              <a:rPr lang="en-US" smtClean="0"/>
              <a:t>3/31/2019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994B7-6906-4D7E-81F9-3011A01E8902}" type="slidenum">
              <a:rPr lang="en-US" smtClean="0"/>
              <a:t>‹#›</a:t>
            </a:fld>
            <a:endParaRPr lang="en-US"/>
          </a:p>
        </p:txBody>
      </p:sp>
    </p:spTree>
    <p:extLst>
      <p:ext uri="{BB962C8B-B14F-4D97-AF65-F5344CB8AC3E}">
        <p14:creationId xmlns:p14="http://schemas.microsoft.com/office/powerpoint/2010/main" val="3979143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FA45EA5-2FB8-4C61-9186-676DD90D20FC}" type="datetimeFigureOut">
              <a:rPr lang="en-US" smtClean="0"/>
              <a:t>3/31/2019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E994B7-6906-4D7E-81F9-3011A01E8902}" type="slidenum">
              <a:rPr lang="en-US" smtClean="0"/>
              <a:t>‹#›</a:t>
            </a:fld>
            <a:endParaRPr lang="en-US"/>
          </a:p>
        </p:txBody>
      </p:sp>
    </p:spTree>
    <p:extLst>
      <p:ext uri="{BB962C8B-B14F-4D97-AF65-F5344CB8AC3E}">
        <p14:creationId xmlns:p14="http://schemas.microsoft.com/office/powerpoint/2010/main" val="3890646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A45EA5-2FB8-4C61-9186-676DD90D20FC}" type="datetimeFigureOut">
              <a:rPr lang="en-US" smtClean="0"/>
              <a:t>3/31/2019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E994B7-6906-4D7E-81F9-3011A01E8902}" type="slidenum">
              <a:rPr lang="en-US" smtClean="0"/>
              <a:t>‹#›</a:t>
            </a:fld>
            <a:endParaRPr lang="en-US"/>
          </a:p>
        </p:txBody>
      </p:sp>
    </p:spTree>
    <p:extLst>
      <p:ext uri="{BB962C8B-B14F-4D97-AF65-F5344CB8AC3E}">
        <p14:creationId xmlns:p14="http://schemas.microsoft.com/office/powerpoint/2010/main" val="1414222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A45EA5-2FB8-4C61-9186-676DD90D20FC}" type="datetimeFigureOut">
              <a:rPr lang="en-US" smtClean="0"/>
              <a:t>3/31/2019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E994B7-6906-4D7E-81F9-3011A01E8902}" type="slidenum">
              <a:rPr lang="en-US" smtClean="0"/>
              <a:t>‹#›</a:t>
            </a:fld>
            <a:endParaRPr lang="en-US"/>
          </a:p>
        </p:txBody>
      </p:sp>
    </p:spTree>
    <p:extLst>
      <p:ext uri="{BB962C8B-B14F-4D97-AF65-F5344CB8AC3E}">
        <p14:creationId xmlns:p14="http://schemas.microsoft.com/office/powerpoint/2010/main" val="1816999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FA45EA5-2FB8-4C61-9186-676DD90D20FC}" type="datetimeFigureOut">
              <a:rPr lang="en-US" smtClean="0"/>
              <a:t>3/31/2019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994B7-6906-4D7E-81F9-3011A01E8902}" type="slidenum">
              <a:rPr lang="en-US" smtClean="0"/>
              <a:t>‹#›</a:t>
            </a:fld>
            <a:endParaRPr lang="en-US"/>
          </a:p>
        </p:txBody>
      </p:sp>
    </p:spTree>
    <p:extLst>
      <p:ext uri="{BB962C8B-B14F-4D97-AF65-F5344CB8AC3E}">
        <p14:creationId xmlns:p14="http://schemas.microsoft.com/office/powerpoint/2010/main" val="4032795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FA45EA5-2FB8-4C61-9186-676DD90D20FC}" type="datetimeFigureOut">
              <a:rPr lang="en-US" smtClean="0"/>
              <a:t>3/31/2019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994B7-6906-4D7E-81F9-3011A01E8902}" type="slidenum">
              <a:rPr lang="en-US" smtClean="0"/>
              <a:t>‹#›</a:t>
            </a:fld>
            <a:endParaRPr lang="en-US"/>
          </a:p>
        </p:txBody>
      </p:sp>
    </p:spTree>
    <p:extLst>
      <p:ext uri="{BB962C8B-B14F-4D97-AF65-F5344CB8AC3E}">
        <p14:creationId xmlns:p14="http://schemas.microsoft.com/office/powerpoint/2010/main" val="3418486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A45EA5-2FB8-4C61-9186-676DD90D20FC}" type="datetimeFigureOut">
              <a:rPr lang="en-US" smtClean="0"/>
              <a:t>3/31/2019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E994B7-6906-4D7E-81F9-3011A01E8902}" type="slidenum">
              <a:rPr lang="en-US" smtClean="0"/>
              <a:t>‹#›</a:t>
            </a:fld>
            <a:endParaRPr lang="en-US"/>
          </a:p>
        </p:txBody>
      </p:sp>
    </p:spTree>
    <p:extLst>
      <p:ext uri="{BB962C8B-B14F-4D97-AF65-F5344CB8AC3E}">
        <p14:creationId xmlns:p14="http://schemas.microsoft.com/office/powerpoint/2010/main" val="389486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slide" Target="slide11.xml"/></Relationships>
</file>

<file path=ppt/slides/_rels/slide11.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slide" Target="slide13.xml"/></Relationships>
</file>

<file path=ppt/slides/_rels/slide13.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7" Type="http://schemas.openxmlformats.org/officeDocument/2006/relationships/image" Target="../media/image9.jpg"/><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image" Target="../media/image8.jpg"/><Relationship Id="rId5" Type="http://schemas.openxmlformats.org/officeDocument/2006/relationships/image" Target="../media/image7.jpg"/><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9" name="TextBox 8"/>
          <p:cNvSpPr txBox="1"/>
          <p:nvPr/>
        </p:nvSpPr>
        <p:spPr>
          <a:xfrm>
            <a:off x="1203192" y="1219200"/>
            <a:ext cx="2568707" cy="769441"/>
          </a:xfrm>
          <a:prstGeom prst="rect">
            <a:avLst/>
          </a:prstGeom>
          <a:noFill/>
          <a:effectLst>
            <a:glow rad="228600">
              <a:schemeClr val="accent2">
                <a:satMod val="175000"/>
                <a:alpha val="40000"/>
              </a:schemeClr>
            </a:glow>
          </a:effectLst>
        </p:spPr>
        <p:txBody>
          <a:bodyPr wrap="square" rtlCol="0">
            <a:spAutoFit/>
          </a:bodyPr>
          <a:lstStyle/>
          <a:p>
            <a:pPr algn="ctr"/>
            <a:r>
              <a:rPr lang="en-US" sz="4400" dirty="0"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Welcome</a:t>
            </a:r>
            <a:endParaRPr lang="en-US" sz="44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2" name="Rectangle 1"/>
          <p:cNvSpPr/>
          <p:nvPr/>
        </p:nvSpPr>
        <p:spPr>
          <a:xfrm>
            <a:off x="7512067" y="1988641"/>
            <a:ext cx="2425664" cy="1446550"/>
          </a:xfrm>
          <a:prstGeom prst="rect">
            <a:avLst/>
          </a:prstGeom>
          <a:noFill/>
        </p:spPr>
        <p:txBody>
          <a:bodyPr wrap="none" lIns="91440" tIns="45720" rIns="91440" bIns="45720">
            <a:spAutoFit/>
          </a:bodyPr>
          <a:lstStyle/>
          <a:p>
            <a:pPr algn="ctr"/>
            <a:r>
              <a:rPr lang="en-US" sz="4400" b="0" cap="none" spc="0" dirty="0"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to </a:t>
            </a:r>
          </a:p>
          <a:p>
            <a:pPr algn="ctr"/>
            <a:r>
              <a:rPr lang="en-US" sz="4400" b="0" cap="none" spc="0" dirty="0"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Our Class</a:t>
            </a:r>
            <a:endParaRPr lang="en-US" sz="4400" b="0"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pic>
        <p:nvPicPr>
          <p:cNvPr id="10" name="Picture 9"/>
          <p:cNvPicPr>
            <a:picLocks noChangeAspect="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0" y="0"/>
            <a:ext cx="6096000" cy="6858000"/>
          </a:xfrm>
          <a:prstGeom prst="rect">
            <a:avLst/>
          </a:prstGeom>
        </p:spPr>
      </p:pic>
      <p:pic>
        <p:nvPicPr>
          <p:cNvPr id="11" name="Picture 10"/>
          <p:cNvPicPr>
            <a:picLocks noChangeAspect="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96000" y="0"/>
            <a:ext cx="6096000" cy="6858000"/>
          </a:xfrm>
          <a:prstGeom prst="rect">
            <a:avLst/>
          </a:prstGeom>
        </p:spPr>
      </p:pic>
    </p:spTree>
    <p:extLst>
      <p:ext uri="{BB962C8B-B14F-4D97-AF65-F5344CB8AC3E}">
        <p14:creationId xmlns:p14="http://schemas.microsoft.com/office/powerpoint/2010/main" val="42163867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nodeType="clickEffect">
                                  <p:stCondLst>
                                    <p:cond delay="0"/>
                                  </p:stCondLst>
                                  <p:childTnLst>
                                    <p:animMotion origin="layout" path="M 1.11022E-16 0 L 0.49688 0 " pathEditMode="relative" rAng="0" ptsTypes="AA">
                                      <p:cBhvr>
                                        <p:cTn id="6" dur="2000" fill="hold"/>
                                        <p:tgtEl>
                                          <p:spTgt spid="11"/>
                                        </p:tgtEl>
                                        <p:attrNameLst>
                                          <p:attrName>ppt_x</p:attrName>
                                          <p:attrName>ppt_y</p:attrName>
                                        </p:attrNameLst>
                                      </p:cBhvr>
                                      <p:rCtr x="24844" y="0"/>
                                    </p:animMotion>
                                  </p:childTnLst>
                                </p:cTn>
                              </p:par>
                              <p:par>
                                <p:cTn id="7" presetID="35" presetClass="path" presetSubtype="0" accel="50000" decel="50000" fill="hold" nodeType="withEffect">
                                  <p:stCondLst>
                                    <p:cond delay="0"/>
                                  </p:stCondLst>
                                  <p:childTnLst>
                                    <p:animMotion origin="layout" path="M 0 0 L -0.49701 0 " pathEditMode="relative" rAng="0" ptsTypes="AA">
                                      <p:cBhvr>
                                        <p:cTn id="8" dur="2000" fill="hold"/>
                                        <p:tgtEl>
                                          <p:spTgt spid="10"/>
                                        </p:tgtEl>
                                        <p:attrNameLst>
                                          <p:attrName>ppt_x</p:attrName>
                                          <p:attrName>ppt_y</p:attrName>
                                        </p:attrNameLst>
                                      </p:cBhvr>
                                      <p:rCtr x="-24857" y="0"/>
                                    </p:animMotion>
                                  </p:childTnLst>
                                </p:cTn>
                              </p:par>
                            </p:childTnLst>
                          </p:cTn>
                        </p:par>
                        <p:par>
                          <p:cTn id="9" fill="hold">
                            <p:stCondLst>
                              <p:cond delay="2000"/>
                            </p:stCondLst>
                            <p:childTnLst>
                              <p:par>
                                <p:cTn id="10" presetID="22" presetClass="entr" presetSubtype="1" fill="hold" nodeType="after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up)">
                                      <p:cBhvr>
                                        <p:cTn id="12" dur="2000"/>
                                        <p:tgtEl>
                                          <p:spTgt spid="8"/>
                                        </p:tgtEl>
                                      </p:cBhvr>
                                    </p:animEffect>
                                  </p:childTnLst>
                                </p:cTn>
                              </p:par>
                            </p:childTnLst>
                          </p:cTn>
                        </p:par>
                        <p:par>
                          <p:cTn id="13" fill="hold">
                            <p:stCondLst>
                              <p:cond delay="4000"/>
                            </p:stCondLst>
                            <p:childTnLst>
                              <p:par>
                                <p:cTn id="14" presetID="53" presetClass="entr" presetSubtype="16"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p:cTn id="16" dur="2000" fill="hold"/>
                                        <p:tgtEl>
                                          <p:spTgt spid="9"/>
                                        </p:tgtEl>
                                        <p:attrNameLst>
                                          <p:attrName>ppt_w</p:attrName>
                                        </p:attrNameLst>
                                      </p:cBhvr>
                                      <p:tavLst>
                                        <p:tav tm="0">
                                          <p:val>
                                            <p:fltVal val="0"/>
                                          </p:val>
                                        </p:tav>
                                        <p:tav tm="100000">
                                          <p:val>
                                            <p:strVal val="#ppt_w"/>
                                          </p:val>
                                        </p:tav>
                                      </p:tavLst>
                                    </p:anim>
                                    <p:anim calcmode="lin" valueType="num">
                                      <p:cBhvr>
                                        <p:cTn id="17" dur="2000" fill="hold"/>
                                        <p:tgtEl>
                                          <p:spTgt spid="9"/>
                                        </p:tgtEl>
                                        <p:attrNameLst>
                                          <p:attrName>ppt_h</p:attrName>
                                        </p:attrNameLst>
                                      </p:cBhvr>
                                      <p:tavLst>
                                        <p:tav tm="0">
                                          <p:val>
                                            <p:fltVal val="0"/>
                                          </p:val>
                                        </p:tav>
                                        <p:tav tm="100000">
                                          <p:val>
                                            <p:strVal val="#ppt_h"/>
                                          </p:val>
                                        </p:tav>
                                      </p:tavLst>
                                    </p:anim>
                                    <p:animEffect transition="in" filter="fade">
                                      <p:cBhvr>
                                        <p:cTn id="18" dur="2000"/>
                                        <p:tgtEl>
                                          <p:spTgt spid="9"/>
                                        </p:tgtEl>
                                      </p:cBhvr>
                                    </p:animEffect>
                                  </p:childTnLst>
                                </p:cTn>
                              </p:par>
                            </p:childTnLst>
                          </p:cTn>
                        </p:par>
                        <p:par>
                          <p:cTn id="19" fill="hold">
                            <p:stCondLst>
                              <p:cond delay="6000"/>
                            </p:stCondLst>
                            <p:childTnLst>
                              <p:par>
                                <p:cTn id="20" presetID="37" presetClass="path" presetSubtype="0" accel="50000" decel="50000" fill="hold" grpId="1" nodeType="afterEffect">
                                  <p:stCondLst>
                                    <p:cond delay="0"/>
                                  </p:stCondLst>
                                  <p:childTnLst>
                                    <p:animMotion origin="layout" path="M 3.54167E-6 1.11111E-6 L 0.13789 0.22639 C 0.16653 0.27755 0.20976 0.30555 0.25507 0.30555 C 0.30651 0.30555 0.34778 0.27755 0.37643 0.22639 L 0.51471 1.11111E-6 " pathEditMode="relative" rAng="0" ptsTypes="AAAAA">
                                      <p:cBhvr>
                                        <p:cTn id="21" dur="2000" fill="hold"/>
                                        <p:tgtEl>
                                          <p:spTgt spid="9"/>
                                        </p:tgtEl>
                                        <p:attrNameLst>
                                          <p:attrName>ppt_x</p:attrName>
                                          <p:attrName>ppt_y</p:attrName>
                                        </p:attrNameLst>
                                      </p:cBhvr>
                                      <p:rCtr x="25729" y="15278"/>
                                    </p:animMotion>
                                  </p:childTnLst>
                                </p:cTn>
                              </p:par>
                            </p:childTnLst>
                          </p:cTn>
                        </p:par>
                        <p:par>
                          <p:cTn id="22" fill="hold">
                            <p:stCondLst>
                              <p:cond delay="8000"/>
                            </p:stCondLst>
                            <p:childTnLst>
                              <p:par>
                                <p:cTn id="23" presetID="22" presetClass="entr" presetSubtype="8" fill="hold" grpId="0" nodeType="after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wipe(left)">
                                      <p:cBhvr>
                                        <p:cTn id="2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a:blipFill>
            <a:blip r:embed="rId2">
              <a:extLst>
                <a:ext uri="{BEBA8EAE-BF5A-486C-A8C5-ECC9F3942E4B}">
                  <a14:imgProps xmlns:a14="http://schemas.microsoft.com/office/drawing/2010/main">
                    <a14:imgLayer r:embed="rId3">
                      <a14:imgEffect>
                        <a14:artisticGlowDiffused/>
                      </a14:imgEffect>
                    </a14:imgLayer>
                  </a14:imgProps>
                </a:ext>
              </a:extLst>
            </a:blip>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3600" dirty="0">
              <a:solidFill>
                <a:schemeClr val="tx1"/>
              </a:solidFill>
              <a:latin typeface="Times New Roman" panose="02020603050405020304" pitchFamily="18" charset="0"/>
              <a:cs typeface="Times New Roman" panose="02020603050405020304" pitchFamily="18" charset="0"/>
            </a:endParaRPr>
          </a:p>
        </p:txBody>
      </p:sp>
      <p:sp>
        <p:nvSpPr>
          <p:cNvPr id="6" name="Action Button: Custom 5">
            <a:hlinkClick r:id="rId4" action="ppaction://hlinksldjump" highlightClick="1"/>
          </p:cNvPr>
          <p:cNvSpPr/>
          <p:nvPr/>
        </p:nvSpPr>
        <p:spPr>
          <a:xfrm>
            <a:off x="10825123" y="353832"/>
            <a:ext cx="1022888" cy="511444"/>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Text</a:t>
            </a:r>
            <a:endParaRPr lang="en-US" sz="3200" dirty="0"/>
          </a:p>
        </p:txBody>
      </p:sp>
      <p:sp>
        <p:nvSpPr>
          <p:cNvPr id="7" name="TextBox 6"/>
          <p:cNvSpPr txBox="1"/>
          <p:nvPr/>
        </p:nvSpPr>
        <p:spPr>
          <a:xfrm>
            <a:off x="381479" y="1055654"/>
            <a:ext cx="11466532" cy="646331"/>
          </a:xfrm>
          <a:prstGeom prst="rect">
            <a:avLst/>
          </a:prstGeom>
          <a:noFill/>
        </p:spPr>
        <p:txBody>
          <a:bodyPr wrap="square" rtlCol="0">
            <a:spAutoFit/>
          </a:bodyPr>
          <a:lstStyle/>
          <a:p>
            <a:pPr algn="just"/>
            <a:r>
              <a:rPr lang="en-US" sz="3600" dirty="0" smtClean="0">
                <a:latin typeface="Times New Roman" panose="02020603050405020304" pitchFamily="18" charset="0"/>
                <a:cs typeface="Times New Roman" panose="02020603050405020304" pitchFamily="18" charset="0"/>
              </a:rPr>
              <a:t>Read the text and Match </a:t>
            </a:r>
            <a:r>
              <a:rPr lang="en-US" sz="3600" dirty="0">
                <a:latin typeface="Times New Roman" panose="02020603050405020304" pitchFamily="18" charset="0"/>
                <a:cs typeface="Times New Roman" panose="02020603050405020304" pitchFamily="18" charset="0"/>
              </a:rPr>
              <a:t>the words with their meanings. </a:t>
            </a:r>
          </a:p>
        </p:txBody>
      </p:sp>
      <p:graphicFrame>
        <p:nvGraphicFramePr>
          <p:cNvPr id="8" name="Table 7"/>
          <p:cNvGraphicFramePr>
            <a:graphicFrameLocks noGrp="1"/>
          </p:cNvGraphicFramePr>
          <p:nvPr>
            <p:extLst>
              <p:ext uri="{D42A27DB-BD31-4B8C-83A1-F6EECF244321}">
                <p14:modId xmlns:p14="http://schemas.microsoft.com/office/powerpoint/2010/main" val="1182855534"/>
              </p:ext>
            </p:extLst>
          </p:nvPr>
        </p:nvGraphicFramePr>
        <p:xfrm>
          <a:off x="381479" y="2182930"/>
          <a:ext cx="11466532" cy="3870960"/>
        </p:xfrm>
        <a:graphic>
          <a:graphicData uri="http://schemas.openxmlformats.org/drawingml/2006/table">
            <a:tbl>
              <a:tblPr firstRow="1" bandRow="1">
                <a:tableStyleId>{5C22544A-7EE6-4342-B048-85BDC9FD1C3A}</a:tableStyleId>
              </a:tblPr>
              <a:tblGrid>
                <a:gridCol w="2296407">
                  <a:extLst>
                    <a:ext uri="{9D8B030D-6E8A-4147-A177-3AD203B41FA5}">
                      <a16:colId xmlns:a16="http://schemas.microsoft.com/office/drawing/2014/main" val="2192063198"/>
                    </a:ext>
                  </a:extLst>
                </a:gridCol>
                <a:gridCol w="9170125">
                  <a:extLst>
                    <a:ext uri="{9D8B030D-6E8A-4147-A177-3AD203B41FA5}">
                      <a16:colId xmlns:a16="http://schemas.microsoft.com/office/drawing/2014/main" val="1988480162"/>
                    </a:ext>
                  </a:extLst>
                </a:gridCol>
              </a:tblGrid>
              <a:tr h="370840">
                <a:tc>
                  <a:txBody>
                    <a:bodyPr/>
                    <a:lstStyle/>
                    <a:p>
                      <a:r>
                        <a:rPr lang="en-US" sz="2800" dirty="0" smtClean="0">
                          <a:latin typeface="Times New Roman" panose="02020603050405020304" pitchFamily="18" charset="0"/>
                          <a:cs typeface="Times New Roman" panose="02020603050405020304" pitchFamily="18" charset="0"/>
                        </a:rPr>
                        <a:t>Words</a:t>
                      </a:r>
                      <a:endParaRPr lang="en-US" sz="2800" dirty="0"/>
                    </a:p>
                  </a:txBody>
                  <a:tcPr/>
                </a:tc>
                <a:tc>
                  <a:txBody>
                    <a:bodyPr/>
                    <a:lstStyle/>
                    <a:p>
                      <a:r>
                        <a:rPr lang="en-US" sz="2800" dirty="0" smtClean="0">
                          <a:latin typeface="Times New Roman" panose="02020603050405020304" pitchFamily="18" charset="0"/>
                          <a:cs typeface="Times New Roman" panose="02020603050405020304" pitchFamily="18" charset="0"/>
                        </a:rPr>
                        <a:t>Meanings</a:t>
                      </a:r>
                      <a:endParaRPr lang="en-US" sz="2800" dirty="0"/>
                    </a:p>
                  </a:txBody>
                  <a:tcPr/>
                </a:tc>
                <a:extLst>
                  <a:ext uri="{0D108BD9-81ED-4DB2-BD59-A6C34878D82A}">
                    <a16:rowId xmlns:a16="http://schemas.microsoft.com/office/drawing/2014/main" val="549223207"/>
                  </a:ext>
                </a:extLst>
              </a:tr>
              <a:tr h="370840">
                <a:tc>
                  <a:txBody>
                    <a:bodyPr/>
                    <a:lstStyle/>
                    <a:p>
                      <a:r>
                        <a:rPr lang="en-US" sz="2800" dirty="0" smtClean="0">
                          <a:latin typeface="Times New Roman" panose="02020603050405020304" pitchFamily="18" charset="0"/>
                          <a:cs typeface="Times New Roman" panose="02020603050405020304" pitchFamily="18" charset="0"/>
                        </a:rPr>
                        <a:t>humanitarian</a:t>
                      </a:r>
                      <a:endParaRPr lang="en-US" sz="2800" dirty="0"/>
                    </a:p>
                  </a:txBody>
                  <a:tcPr/>
                </a:tc>
                <a:tc>
                  <a:txBody>
                    <a:bodyPr/>
                    <a:lstStyle/>
                    <a:p>
                      <a:r>
                        <a:rPr lang="en-US" sz="2800" dirty="0" smtClean="0">
                          <a:latin typeface="Times New Roman" panose="02020603050405020304" pitchFamily="18" charset="0"/>
                          <a:cs typeface="Times New Roman" panose="02020603050405020304" pitchFamily="18" charset="0"/>
                        </a:rPr>
                        <a:t>a large area of land where crops like sugar, banana, etc. are grown</a:t>
                      </a:r>
                      <a:endParaRPr lang="en-US" sz="2800" dirty="0"/>
                    </a:p>
                  </a:txBody>
                  <a:tcPr/>
                </a:tc>
                <a:extLst>
                  <a:ext uri="{0D108BD9-81ED-4DB2-BD59-A6C34878D82A}">
                    <a16:rowId xmlns:a16="http://schemas.microsoft.com/office/drawing/2014/main" val="2069146491"/>
                  </a:ext>
                </a:extLst>
              </a:tr>
              <a:tr h="370840">
                <a:tc>
                  <a:txBody>
                    <a:bodyPr/>
                    <a:lstStyle/>
                    <a:p>
                      <a:r>
                        <a:rPr lang="en-US" sz="2800" dirty="0" smtClean="0">
                          <a:latin typeface="Times New Roman" panose="02020603050405020304" pitchFamily="18" charset="0"/>
                          <a:cs typeface="Times New Roman" panose="02020603050405020304" pitchFamily="18" charset="0"/>
                        </a:rPr>
                        <a:t>disabled</a:t>
                      </a:r>
                      <a:endParaRPr lang="en-US" sz="2800" dirty="0"/>
                    </a:p>
                  </a:txBody>
                  <a:tcPr/>
                </a:tc>
                <a:tc>
                  <a:txBody>
                    <a:bodyPr/>
                    <a:lstStyle/>
                    <a:p>
                      <a:r>
                        <a:rPr lang="en-US" sz="2800" dirty="0" smtClean="0">
                          <a:latin typeface="Times New Roman" panose="02020603050405020304" pitchFamily="18" charset="0"/>
                          <a:cs typeface="Times New Roman" panose="02020603050405020304" pitchFamily="18" charset="0"/>
                        </a:rPr>
                        <a:t>a person who has discovered something </a:t>
                      </a:r>
                      <a:endParaRPr lang="en-US" sz="2800" dirty="0"/>
                    </a:p>
                  </a:txBody>
                  <a:tcPr/>
                </a:tc>
                <a:extLst>
                  <a:ext uri="{0D108BD9-81ED-4DB2-BD59-A6C34878D82A}">
                    <a16:rowId xmlns:a16="http://schemas.microsoft.com/office/drawing/2014/main" val="1078449265"/>
                  </a:ext>
                </a:extLst>
              </a:tr>
              <a:tr h="370840">
                <a:tc>
                  <a:txBody>
                    <a:bodyPr/>
                    <a:lstStyle/>
                    <a:p>
                      <a:r>
                        <a:rPr lang="en-US" sz="2800" dirty="0" smtClean="0">
                          <a:latin typeface="Times New Roman" panose="02020603050405020304" pitchFamily="18" charset="0"/>
                          <a:cs typeface="Times New Roman" panose="02020603050405020304" pitchFamily="18" charset="0"/>
                        </a:rPr>
                        <a:t>plantation</a:t>
                      </a:r>
                      <a:endParaRPr lang="en-US" sz="2800" dirty="0"/>
                    </a:p>
                  </a:txBody>
                  <a:tcPr/>
                </a:tc>
                <a:tc>
                  <a:txBody>
                    <a:bodyPr/>
                    <a:lstStyle/>
                    <a:p>
                      <a:r>
                        <a:rPr lang="en-US" sz="2800" dirty="0" smtClean="0">
                          <a:latin typeface="Times New Roman" panose="02020603050405020304" pitchFamily="18" charset="0"/>
                          <a:cs typeface="Times New Roman" panose="02020603050405020304" pitchFamily="18" charset="0"/>
                        </a:rPr>
                        <a:t>making people’s sufferings less and improving their living conditions</a:t>
                      </a:r>
                      <a:endParaRPr lang="en-US" sz="2800" dirty="0"/>
                    </a:p>
                  </a:txBody>
                  <a:tcPr/>
                </a:tc>
                <a:extLst>
                  <a:ext uri="{0D108BD9-81ED-4DB2-BD59-A6C34878D82A}">
                    <a16:rowId xmlns:a16="http://schemas.microsoft.com/office/drawing/2014/main" val="2089589505"/>
                  </a:ext>
                </a:extLst>
              </a:tr>
              <a:tr h="370840">
                <a:tc>
                  <a:txBody>
                    <a:bodyPr/>
                    <a:lstStyle/>
                    <a:p>
                      <a:r>
                        <a:rPr lang="en-US" sz="2800" dirty="0" smtClean="0">
                          <a:latin typeface="Times New Roman" panose="02020603050405020304" pitchFamily="18" charset="0"/>
                          <a:cs typeface="Times New Roman" panose="02020603050405020304" pitchFamily="18" charset="0"/>
                        </a:rPr>
                        <a:t>inventor</a:t>
                      </a:r>
                      <a:endParaRPr lang="en-US" sz="2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smtClean="0">
                          <a:latin typeface="Times New Roman" panose="02020603050405020304" pitchFamily="18" charset="0"/>
                          <a:cs typeface="Times New Roman" panose="02020603050405020304" pitchFamily="18" charset="0"/>
                        </a:rPr>
                        <a:t>unable to use a part of the body easily or completely because of illness, injury, etc. </a:t>
                      </a:r>
                    </a:p>
                  </a:txBody>
                  <a:tcPr/>
                </a:tc>
                <a:extLst>
                  <a:ext uri="{0D108BD9-81ED-4DB2-BD59-A6C34878D82A}">
                    <a16:rowId xmlns:a16="http://schemas.microsoft.com/office/drawing/2014/main" val="2076714000"/>
                  </a:ext>
                </a:extLst>
              </a:tr>
            </a:tbl>
          </a:graphicData>
        </a:graphic>
      </p:graphicFrame>
    </p:spTree>
    <p:extLst>
      <p:ext uri="{BB962C8B-B14F-4D97-AF65-F5344CB8AC3E}">
        <p14:creationId xmlns:p14="http://schemas.microsoft.com/office/powerpoint/2010/main" val="14451130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angle 1"/>
          <p:cNvSpPr/>
          <p:nvPr/>
        </p:nvSpPr>
        <p:spPr>
          <a:xfrm>
            <a:off x="650929" y="1166843"/>
            <a:ext cx="10988298" cy="4524315"/>
          </a:xfrm>
          <a:prstGeom prst="rect">
            <a:avLst/>
          </a:prstGeom>
        </p:spPr>
        <p:txBody>
          <a:bodyPr wrap="square">
            <a:spAutoFit/>
          </a:bodyPr>
          <a:lstStyle/>
          <a:p>
            <a:pPr algn="just"/>
            <a:r>
              <a:rPr lang="en-US" sz="2400" dirty="0">
                <a:latin typeface="Times New Roman" panose="02020603050405020304" pitchFamily="18" charset="0"/>
                <a:cs typeface="Times New Roman" panose="02020603050405020304" pitchFamily="18" charset="0"/>
              </a:rPr>
              <a:t>Helen Keller is a great humanitarian. She deeply cared for the people who were sick and injured. These disabled people could not use a part of their body. Helen worked for these disabled people all through her life.  Helen Keller was born in 1880 in Tuscumbia, Alabama. Her father was Captain Arthur Keller and mother Katherine Adams Keller. Her family was not rich and its main source of income was cotton plantation. Helen was quite healthy when she was born. But in 1882 she had a high fever and she became blind, deaf and dumb. At that time her father was a newspaper editor. He saw Alexander Graham Bell about Helen. Bell, the inventor of telephone, was working with deaf children at that time. Later Bell met Helen and her parents. He suggested Perkins School for the Blind in Boston for Helen. Captain Arthur went to the director of the school Michael </a:t>
            </a:r>
            <a:r>
              <a:rPr lang="en-US" sz="2400" dirty="0" err="1">
                <a:latin typeface="Times New Roman" panose="02020603050405020304" pitchFamily="18" charset="0"/>
                <a:cs typeface="Times New Roman" panose="02020603050405020304" pitchFamily="18" charset="0"/>
              </a:rPr>
              <a:t>Anaganos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Anaganos</a:t>
            </a:r>
            <a:r>
              <a:rPr lang="en-US" sz="2400" dirty="0">
                <a:latin typeface="Times New Roman" panose="02020603050405020304" pitchFamily="18" charset="0"/>
                <a:cs typeface="Times New Roman" panose="02020603050405020304" pitchFamily="18" charset="0"/>
              </a:rPr>
              <a:t> sent one of his best students called Annie Sullivan to help Helen in 1887. Annie greatly helped Helen to communicate. </a:t>
            </a:r>
          </a:p>
        </p:txBody>
      </p:sp>
      <p:sp>
        <p:nvSpPr>
          <p:cNvPr id="3" name="Action Button: Custom 2">
            <a:hlinkClick r:id="rId2" action="ppaction://hlinksldjump" highlightClick="1"/>
          </p:cNvPr>
          <p:cNvSpPr/>
          <p:nvPr/>
        </p:nvSpPr>
        <p:spPr>
          <a:xfrm>
            <a:off x="10647336" y="5703376"/>
            <a:ext cx="1317356" cy="511444"/>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Back</a:t>
            </a:r>
            <a:endParaRPr lang="en-US" sz="3200" dirty="0"/>
          </a:p>
        </p:txBody>
      </p:sp>
    </p:spTree>
    <p:extLst>
      <p:ext uri="{BB962C8B-B14F-4D97-AF65-F5344CB8AC3E}">
        <p14:creationId xmlns:p14="http://schemas.microsoft.com/office/powerpoint/2010/main" val="39544610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a:blipFill>
            <a:blip r:embed="rId2">
              <a:extLst>
                <a:ext uri="{BEBA8EAE-BF5A-486C-A8C5-ECC9F3942E4B}">
                  <a14:imgProps xmlns:a14="http://schemas.microsoft.com/office/drawing/2010/main">
                    <a14:imgLayer r:embed="rId3">
                      <a14:imgEffect>
                        <a14:artisticGlowDiffused/>
                      </a14:imgEffect>
                    </a14:imgLayer>
                  </a14:imgProps>
                </a:ext>
              </a:extLst>
            </a:blip>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3600" dirty="0">
              <a:solidFill>
                <a:schemeClr val="tx1"/>
              </a:solidFill>
              <a:latin typeface="Times New Roman" panose="02020603050405020304" pitchFamily="18" charset="0"/>
              <a:cs typeface="Times New Roman" panose="02020603050405020304" pitchFamily="18" charset="0"/>
            </a:endParaRPr>
          </a:p>
        </p:txBody>
      </p:sp>
      <p:sp>
        <p:nvSpPr>
          <p:cNvPr id="2" name="Rectangle 1"/>
          <p:cNvSpPr/>
          <p:nvPr/>
        </p:nvSpPr>
        <p:spPr>
          <a:xfrm>
            <a:off x="603704" y="766371"/>
            <a:ext cx="10830231" cy="1569660"/>
          </a:xfrm>
          <a:prstGeom prst="rect">
            <a:avLst/>
          </a:prstGeom>
        </p:spPr>
        <p:txBody>
          <a:bodyPr wrap="square">
            <a:spAutoFit/>
          </a:bodyPr>
          <a:lstStyle/>
          <a:p>
            <a:r>
              <a:rPr lang="en-US" sz="4800" dirty="0" smtClean="0">
                <a:solidFill>
                  <a:srgbClr val="7030A0"/>
                </a:solidFill>
                <a:latin typeface="Times New Roman" panose="02020603050405020304" pitchFamily="18" charset="0"/>
                <a:cs typeface="Times New Roman" panose="02020603050405020304" pitchFamily="18" charset="0"/>
              </a:rPr>
              <a:t>Read the texts ‍and answer True or false? </a:t>
            </a:r>
            <a:r>
              <a:rPr lang="en-US" sz="4800" dirty="0">
                <a:solidFill>
                  <a:srgbClr val="7030A0"/>
                </a:solidFill>
                <a:latin typeface="Times New Roman" panose="02020603050405020304" pitchFamily="18" charset="0"/>
                <a:cs typeface="Times New Roman" panose="02020603050405020304" pitchFamily="18" charset="0"/>
              </a:rPr>
              <a:t>If false, </a:t>
            </a:r>
            <a:r>
              <a:rPr lang="en-US" sz="4800" dirty="0" smtClean="0">
                <a:solidFill>
                  <a:srgbClr val="7030A0"/>
                </a:solidFill>
                <a:latin typeface="Times New Roman" panose="02020603050405020304" pitchFamily="18" charset="0"/>
                <a:cs typeface="Times New Roman" panose="02020603050405020304" pitchFamily="18" charset="0"/>
              </a:rPr>
              <a:t>give </a:t>
            </a:r>
            <a:r>
              <a:rPr lang="en-US" sz="4800" dirty="0">
                <a:solidFill>
                  <a:srgbClr val="7030A0"/>
                </a:solidFill>
                <a:latin typeface="Times New Roman" panose="02020603050405020304" pitchFamily="18" charset="0"/>
                <a:cs typeface="Times New Roman" panose="02020603050405020304" pitchFamily="18" charset="0"/>
              </a:rPr>
              <a:t>the correct answer</a:t>
            </a:r>
            <a:r>
              <a:rPr lang="en-US" sz="4800" dirty="0" smtClean="0">
                <a:solidFill>
                  <a:srgbClr val="7030A0"/>
                </a:solidFill>
                <a:latin typeface="Times New Roman" panose="02020603050405020304" pitchFamily="18" charset="0"/>
                <a:cs typeface="Times New Roman" panose="02020603050405020304" pitchFamily="18" charset="0"/>
              </a:rPr>
              <a:t>.</a:t>
            </a:r>
            <a:endParaRPr lang="en-US" sz="4800" dirty="0">
              <a:solidFill>
                <a:srgbClr val="7030A0"/>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603704" y="2556457"/>
            <a:ext cx="10926235" cy="4081117"/>
          </a:xfrm>
          <a:prstGeom prst="rect">
            <a:avLst/>
          </a:prstGeom>
          <a:noFill/>
        </p:spPr>
        <p:txBody>
          <a:bodyPr wrap="square" rtlCol="0">
            <a:spAutoFit/>
          </a:bodyPr>
          <a:lstStyle/>
          <a:p>
            <a:pPr>
              <a:lnSpc>
                <a:spcPct val="120000"/>
              </a:lnSpc>
            </a:pPr>
            <a:r>
              <a:rPr lang="en-US" sz="3600" dirty="0" smtClean="0">
                <a:latin typeface="Times New Roman" panose="02020603050405020304" pitchFamily="18" charset="0"/>
                <a:cs typeface="Times New Roman" panose="02020603050405020304" pitchFamily="18" charset="0"/>
              </a:rPr>
              <a:t>1. </a:t>
            </a:r>
            <a:r>
              <a:rPr lang="en-US" sz="3600" dirty="0">
                <a:latin typeface="Times New Roman" panose="02020603050405020304" pitchFamily="18" charset="0"/>
                <a:cs typeface="Times New Roman" panose="02020603050405020304" pitchFamily="18" charset="0"/>
              </a:rPr>
              <a:t>Helen always helped the suffering people.  </a:t>
            </a:r>
            <a:endParaRPr lang="en-US" sz="3600" dirty="0" smtClean="0">
              <a:latin typeface="Times New Roman" panose="02020603050405020304" pitchFamily="18" charset="0"/>
              <a:cs typeface="Times New Roman" panose="02020603050405020304" pitchFamily="18" charset="0"/>
            </a:endParaRPr>
          </a:p>
          <a:p>
            <a:pPr>
              <a:lnSpc>
                <a:spcPct val="120000"/>
              </a:lnSpc>
            </a:pPr>
            <a:r>
              <a:rPr lang="en-US" sz="3600" dirty="0" smtClean="0">
                <a:latin typeface="Times New Roman" panose="02020603050405020304" pitchFamily="18" charset="0"/>
                <a:cs typeface="Times New Roman" panose="02020603050405020304" pitchFamily="18" charset="0"/>
              </a:rPr>
              <a:t>2.  </a:t>
            </a:r>
            <a:r>
              <a:rPr lang="en-US" sz="3600" dirty="0">
                <a:latin typeface="Times New Roman" panose="02020603050405020304" pitchFamily="18" charset="0"/>
                <a:cs typeface="Times New Roman" panose="02020603050405020304" pitchFamily="18" charset="0"/>
              </a:rPr>
              <a:t>She came from a rich family.  </a:t>
            </a:r>
            <a:endParaRPr lang="en-US" sz="3600" dirty="0" smtClean="0">
              <a:latin typeface="Times New Roman" panose="02020603050405020304" pitchFamily="18" charset="0"/>
              <a:cs typeface="Times New Roman" panose="02020603050405020304" pitchFamily="18" charset="0"/>
            </a:endParaRPr>
          </a:p>
          <a:p>
            <a:pPr>
              <a:lnSpc>
                <a:spcPct val="120000"/>
              </a:lnSpc>
            </a:pPr>
            <a:r>
              <a:rPr lang="en-US" sz="3600" dirty="0" smtClean="0">
                <a:latin typeface="Times New Roman" panose="02020603050405020304" pitchFamily="18" charset="0"/>
                <a:cs typeface="Times New Roman" panose="02020603050405020304" pitchFamily="18" charset="0"/>
              </a:rPr>
              <a:t>3. </a:t>
            </a:r>
            <a:r>
              <a:rPr lang="en-US" sz="3600" dirty="0">
                <a:latin typeface="Times New Roman" panose="02020603050405020304" pitchFamily="18" charset="0"/>
                <a:cs typeface="Times New Roman" panose="02020603050405020304" pitchFamily="18" charset="0"/>
              </a:rPr>
              <a:t>She was born blind, deaf and dumb.  </a:t>
            </a:r>
            <a:endParaRPr lang="en-US" sz="3600" dirty="0" smtClean="0">
              <a:latin typeface="Times New Roman" panose="02020603050405020304" pitchFamily="18" charset="0"/>
              <a:cs typeface="Times New Roman" panose="02020603050405020304" pitchFamily="18" charset="0"/>
            </a:endParaRPr>
          </a:p>
          <a:p>
            <a:pPr>
              <a:lnSpc>
                <a:spcPct val="120000"/>
              </a:lnSpc>
            </a:pPr>
            <a:r>
              <a:rPr lang="en-US" sz="3600" dirty="0" smtClean="0">
                <a:latin typeface="Times New Roman" panose="02020603050405020304" pitchFamily="18" charset="0"/>
                <a:cs typeface="Times New Roman" panose="02020603050405020304" pitchFamily="18" charset="0"/>
              </a:rPr>
              <a:t>4. </a:t>
            </a:r>
            <a:r>
              <a:rPr lang="en-US" sz="3600" dirty="0">
                <a:latin typeface="Times New Roman" panose="02020603050405020304" pitchFamily="18" charset="0"/>
                <a:cs typeface="Times New Roman" panose="02020603050405020304" pitchFamily="18" charset="0"/>
              </a:rPr>
              <a:t>Alexander Graham Bell was both an inventor and a social worker.  </a:t>
            </a:r>
            <a:endParaRPr lang="en-US" sz="3600" dirty="0" smtClean="0">
              <a:latin typeface="Times New Roman" panose="02020603050405020304" pitchFamily="18" charset="0"/>
              <a:cs typeface="Times New Roman" panose="02020603050405020304" pitchFamily="18" charset="0"/>
            </a:endParaRPr>
          </a:p>
          <a:p>
            <a:pPr>
              <a:lnSpc>
                <a:spcPct val="120000"/>
              </a:lnSpc>
            </a:pPr>
            <a:r>
              <a:rPr lang="en-US" sz="3600" dirty="0" smtClean="0">
                <a:latin typeface="Times New Roman" panose="02020603050405020304" pitchFamily="18" charset="0"/>
                <a:cs typeface="Times New Roman" panose="02020603050405020304" pitchFamily="18" charset="0"/>
              </a:rPr>
              <a:t>5. </a:t>
            </a:r>
            <a:r>
              <a:rPr lang="en-US" sz="3600" dirty="0">
                <a:latin typeface="Times New Roman" panose="02020603050405020304" pitchFamily="18" charset="0"/>
                <a:cs typeface="Times New Roman" panose="02020603050405020304" pitchFamily="18" charset="0"/>
              </a:rPr>
              <a:t>Annie Sullivan was a good teacher of Helen Keller. </a:t>
            </a:r>
          </a:p>
        </p:txBody>
      </p:sp>
      <p:sp>
        <p:nvSpPr>
          <p:cNvPr id="6" name="Action Button: Custom 5">
            <a:hlinkClick r:id="rId4" action="ppaction://hlinksldjump" highlightClick="1"/>
          </p:cNvPr>
          <p:cNvSpPr/>
          <p:nvPr/>
        </p:nvSpPr>
        <p:spPr>
          <a:xfrm>
            <a:off x="10507051" y="289780"/>
            <a:ext cx="1022888" cy="511444"/>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Text</a:t>
            </a:r>
            <a:endParaRPr lang="en-US" sz="3200" dirty="0"/>
          </a:p>
        </p:txBody>
      </p:sp>
    </p:spTree>
    <p:extLst>
      <p:ext uri="{BB962C8B-B14F-4D97-AF65-F5344CB8AC3E}">
        <p14:creationId xmlns:p14="http://schemas.microsoft.com/office/powerpoint/2010/main" val="2449693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angle 1"/>
          <p:cNvSpPr/>
          <p:nvPr/>
        </p:nvSpPr>
        <p:spPr>
          <a:xfrm>
            <a:off x="650929" y="1166843"/>
            <a:ext cx="10988298" cy="4524315"/>
          </a:xfrm>
          <a:prstGeom prst="rect">
            <a:avLst/>
          </a:prstGeom>
        </p:spPr>
        <p:txBody>
          <a:bodyPr wrap="square">
            <a:spAutoFit/>
          </a:bodyPr>
          <a:lstStyle/>
          <a:p>
            <a:pPr algn="just"/>
            <a:r>
              <a:rPr lang="en-US" sz="2400" dirty="0">
                <a:latin typeface="Times New Roman" panose="02020603050405020304" pitchFamily="18" charset="0"/>
                <a:cs typeface="Times New Roman" panose="02020603050405020304" pitchFamily="18" charset="0"/>
              </a:rPr>
              <a:t>Helen Keller is a great humanitarian. She deeply cared for the people who were sick and injured. These disabled people could not use a part of their body. Helen worked for these disabled people all through her life.  Helen Keller was born in 1880 in Tuscumbia, Alabama. Her father was Captain Arthur Keller and mother Katherine Adams Keller. Her family was not rich and its main source of income was cotton plantation. Helen was quite healthy when she was born. But in 1882 she had a high fever and she became blind, deaf and dumb. At that time her father was a newspaper editor. He saw Alexander Graham Bell about Helen. Bell, the inventor of telephone, was working with deaf children at that time. Later Bell met Helen and her parents. He suggested Perkins School for the Blind in Boston for Helen. Captain Arthur went to the director of the school Michael </a:t>
            </a:r>
            <a:r>
              <a:rPr lang="en-US" sz="2400" dirty="0" err="1">
                <a:latin typeface="Times New Roman" panose="02020603050405020304" pitchFamily="18" charset="0"/>
                <a:cs typeface="Times New Roman" panose="02020603050405020304" pitchFamily="18" charset="0"/>
              </a:rPr>
              <a:t>Anaganos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Anaganos</a:t>
            </a:r>
            <a:r>
              <a:rPr lang="en-US" sz="2400" dirty="0">
                <a:latin typeface="Times New Roman" panose="02020603050405020304" pitchFamily="18" charset="0"/>
                <a:cs typeface="Times New Roman" panose="02020603050405020304" pitchFamily="18" charset="0"/>
              </a:rPr>
              <a:t> sent one of his best students called Annie Sullivan to help Helen in 1887. Annie greatly helped Helen to communicate. </a:t>
            </a:r>
          </a:p>
        </p:txBody>
      </p:sp>
      <p:sp>
        <p:nvSpPr>
          <p:cNvPr id="3" name="Action Button: Custom 2">
            <a:hlinkClick r:id="rId2" action="ppaction://hlinksldjump" highlightClick="1"/>
          </p:cNvPr>
          <p:cNvSpPr/>
          <p:nvPr/>
        </p:nvSpPr>
        <p:spPr>
          <a:xfrm>
            <a:off x="10647336" y="5703376"/>
            <a:ext cx="1317356" cy="511444"/>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Back</a:t>
            </a:r>
            <a:endParaRPr lang="en-US" sz="3200" dirty="0"/>
          </a:p>
        </p:txBody>
      </p:sp>
    </p:spTree>
    <p:extLst>
      <p:ext uri="{BB962C8B-B14F-4D97-AF65-F5344CB8AC3E}">
        <p14:creationId xmlns:p14="http://schemas.microsoft.com/office/powerpoint/2010/main" val="23544297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blipFill>
            <a:blip r:embed="rId2">
              <a:extLst>
                <a:ext uri="{BEBA8EAE-BF5A-486C-A8C5-ECC9F3942E4B}">
                  <a14:imgProps xmlns:a14="http://schemas.microsoft.com/office/drawing/2010/main">
                    <a14:imgLayer r:embed="rId3">
                      <a14:imgEffect>
                        <a14:artisticPencilSketch/>
                      </a14:imgEffect>
                    </a14:imgLayer>
                  </a14:imgProps>
                </a:ext>
              </a:extLst>
            </a:blip>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848067" y="1841585"/>
            <a:ext cx="10912524" cy="4062651"/>
          </a:xfrm>
          <a:prstGeom prst="rect">
            <a:avLst/>
          </a:prstGeom>
        </p:spPr>
        <p:txBody>
          <a:bodyPr wrap="square">
            <a:spAutoFit/>
          </a:bodyPr>
          <a:lstStyle/>
          <a:p>
            <a:pPr marL="457200" indent="-457200">
              <a:lnSpc>
                <a:spcPct val="200000"/>
              </a:lnSpc>
              <a:buFont typeface="Wingdings" panose="05000000000000000000" pitchFamily="2" charset="2"/>
              <a:buChar char="ü"/>
            </a:pPr>
            <a:r>
              <a:rPr lang="en-US" sz="4000" dirty="0" smtClean="0">
                <a:latin typeface="Times New Roman" panose="02020603050405020304" pitchFamily="18" charset="0"/>
                <a:cs typeface="Times New Roman" panose="02020603050405020304" pitchFamily="18" charset="0"/>
              </a:rPr>
              <a:t>What did Helen Keller do for the disable people?</a:t>
            </a:r>
          </a:p>
          <a:p>
            <a:pPr marL="457200" indent="-457200">
              <a:lnSpc>
                <a:spcPct val="200000"/>
              </a:lnSpc>
              <a:buFont typeface="Wingdings" panose="05000000000000000000" pitchFamily="2" charset="2"/>
              <a:buChar char="ü"/>
            </a:pPr>
            <a:r>
              <a:rPr lang="en-US" sz="4000" dirty="0" smtClean="0">
                <a:latin typeface="Times New Roman" panose="02020603050405020304" pitchFamily="18" charset="0"/>
                <a:cs typeface="Times New Roman" panose="02020603050405020304" pitchFamily="18" charset="0"/>
              </a:rPr>
              <a:t>Why did she become blind?</a:t>
            </a:r>
          </a:p>
          <a:p>
            <a:pPr marL="457200" indent="-457200">
              <a:lnSpc>
                <a:spcPct val="200000"/>
              </a:lnSpc>
              <a:buFont typeface="Wingdings" panose="05000000000000000000" pitchFamily="2" charset="2"/>
              <a:buChar char="ü"/>
            </a:pPr>
            <a:r>
              <a:rPr lang="en-US" sz="4000" dirty="0" smtClean="0">
                <a:latin typeface="Times New Roman" panose="02020603050405020304" pitchFamily="18" charset="0"/>
                <a:cs typeface="Times New Roman" panose="02020603050405020304" pitchFamily="18" charset="0"/>
              </a:rPr>
              <a:t>Who is the inventor of telephone? </a:t>
            </a:r>
          </a:p>
          <a:p>
            <a:pPr marL="457200" indent="-457200">
              <a:buFont typeface="Wingdings" panose="05000000000000000000" pitchFamily="2" charset="2"/>
              <a:buChar char="ü"/>
            </a:pPr>
            <a:endParaRPr lang="en-US" dirty="0"/>
          </a:p>
        </p:txBody>
      </p:sp>
      <p:sp>
        <p:nvSpPr>
          <p:cNvPr id="3" name="Rectangle 2"/>
          <p:cNvSpPr/>
          <p:nvPr/>
        </p:nvSpPr>
        <p:spPr>
          <a:xfrm>
            <a:off x="4432724" y="671957"/>
            <a:ext cx="3326552" cy="923330"/>
          </a:xfrm>
          <a:prstGeom prst="rect">
            <a:avLst/>
          </a:prstGeom>
        </p:spPr>
        <p:txBody>
          <a:bodyPr wrap="none">
            <a:spAutoFit/>
          </a:bodyPr>
          <a:lstStyle/>
          <a:p>
            <a:r>
              <a:rPr lang="en-US" sz="5400" dirty="0" smtClean="0">
                <a:latin typeface="Times New Roman" panose="02020603050405020304" pitchFamily="18" charset="0"/>
                <a:cs typeface="Times New Roman" panose="02020603050405020304" pitchFamily="18" charset="0"/>
              </a:rPr>
              <a:t>Evaluation</a:t>
            </a:r>
            <a:r>
              <a:rPr lang="en-US" sz="4400" dirty="0" smtClean="0">
                <a:latin typeface="Times New Roman" panose="02020603050405020304" pitchFamily="18" charset="0"/>
                <a:cs typeface="Times New Roman" panose="02020603050405020304" pitchFamily="18" charset="0"/>
              </a:rPr>
              <a:t> </a:t>
            </a:r>
            <a:endParaRPr lang="en-US" sz="4400" dirty="0"/>
          </a:p>
        </p:txBody>
      </p:sp>
    </p:spTree>
    <p:extLst>
      <p:ext uri="{BB962C8B-B14F-4D97-AF65-F5344CB8AC3E}">
        <p14:creationId xmlns:p14="http://schemas.microsoft.com/office/powerpoint/2010/main" val="116756593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out)">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left)">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wipe(left)">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wipe(left)">
                                      <p:cBhvr>
                                        <p:cTn id="2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Rectangle 1"/>
          <p:cNvSpPr/>
          <p:nvPr/>
        </p:nvSpPr>
        <p:spPr>
          <a:xfrm>
            <a:off x="4266517" y="1428597"/>
            <a:ext cx="3106941" cy="830997"/>
          </a:xfrm>
          <a:prstGeom prst="rect">
            <a:avLst/>
          </a:prstGeom>
        </p:spPr>
        <p:txBody>
          <a:bodyPr wrap="none">
            <a:spAutoFit/>
          </a:bodyPr>
          <a:lstStyle/>
          <a:p>
            <a:r>
              <a:rPr lang="en-US" sz="4800" dirty="0" smtClean="0">
                <a:solidFill>
                  <a:schemeClr val="accent5">
                    <a:lumMod val="75000"/>
                  </a:schemeClr>
                </a:solidFill>
                <a:latin typeface="Times New Roman" panose="02020603050405020304" pitchFamily="18" charset="0"/>
                <a:cs typeface="Times New Roman" panose="02020603050405020304" pitchFamily="18" charset="0"/>
              </a:rPr>
              <a:t>Home work</a:t>
            </a:r>
            <a:endParaRPr lang="en-US" sz="4800" dirty="0">
              <a:solidFill>
                <a:schemeClr val="accent5">
                  <a:lumMod val="75000"/>
                </a:schemeClr>
              </a:solidFill>
            </a:endParaRPr>
          </a:p>
        </p:txBody>
      </p:sp>
      <p:sp>
        <p:nvSpPr>
          <p:cNvPr id="3" name="Rectangle 2"/>
          <p:cNvSpPr/>
          <p:nvPr/>
        </p:nvSpPr>
        <p:spPr>
          <a:xfrm>
            <a:off x="430644" y="3334857"/>
            <a:ext cx="11299760" cy="769441"/>
          </a:xfrm>
          <a:prstGeom prst="rect">
            <a:avLst/>
          </a:prstGeom>
        </p:spPr>
        <p:txBody>
          <a:bodyPr wrap="none">
            <a:spAutoFit/>
          </a:bodyPr>
          <a:lstStyle/>
          <a:p>
            <a:r>
              <a:rPr lang="en-US" sz="4400" dirty="0" smtClean="0">
                <a:latin typeface="Times New Roman" panose="02020603050405020304" pitchFamily="18" charset="0"/>
                <a:cs typeface="Times New Roman" panose="02020603050405020304" pitchFamily="18" charset="0"/>
              </a:rPr>
              <a:t>Write five sentence about a blind man or woman.</a:t>
            </a:r>
            <a:endParaRPr lang="en-US" sz="4400" dirty="0"/>
          </a:p>
        </p:txBody>
      </p:sp>
    </p:spTree>
    <p:extLst>
      <p:ext uri="{BB962C8B-B14F-4D97-AF65-F5344CB8AC3E}">
        <p14:creationId xmlns:p14="http://schemas.microsoft.com/office/powerpoint/2010/main" val="3706768791"/>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out)">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78424" y="1253022"/>
            <a:ext cx="7893424" cy="4435084"/>
          </a:xfrm>
          <a:prstGeom prst="rect">
            <a:avLst/>
          </a:prstGeom>
        </p:spPr>
      </p:pic>
      <p:pic>
        <p:nvPicPr>
          <p:cNvPr id="3" name="Picture 2"/>
          <p:cNvPicPr>
            <a:picLocks noChangeAspect="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2250272" y="0"/>
            <a:ext cx="6342528" cy="6858000"/>
          </a:xfrm>
          <a:prstGeom prst="rect">
            <a:avLst/>
          </a:prstGeom>
        </p:spPr>
      </p:pic>
      <p:pic>
        <p:nvPicPr>
          <p:cNvPr id="4" name="Picture 3"/>
          <p:cNvPicPr>
            <a:picLocks noChangeAspect="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0800" y="0"/>
            <a:ext cx="6400800" cy="6858000"/>
          </a:xfrm>
          <a:prstGeom prst="rect">
            <a:avLst/>
          </a:prstGeom>
        </p:spPr>
      </p:pic>
    </p:spTree>
    <p:extLst>
      <p:ext uri="{BB962C8B-B14F-4D97-AF65-F5344CB8AC3E}">
        <p14:creationId xmlns:p14="http://schemas.microsoft.com/office/powerpoint/2010/main" val="47530013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out)">
                                      <p:cBhvr>
                                        <p:cTn id="7" dur="2000"/>
                                        <p:tgtEl>
                                          <p:spTgt spid="2"/>
                                        </p:tgtEl>
                                      </p:cBhvr>
                                    </p:animEffect>
                                  </p:childTnLst>
                                </p:cTn>
                              </p:par>
                            </p:childTnLst>
                          </p:cTn>
                        </p:par>
                        <p:par>
                          <p:cTn id="8" fill="hold">
                            <p:stCondLst>
                              <p:cond delay="2000"/>
                            </p:stCondLst>
                            <p:childTnLst>
                              <p:par>
                                <p:cTn id="9" presetID="63" presetClass="path" presetSubtype="0" accel="50000" decel="50000" fill="hold" nodeType="afterEffect">
                                  <p:stCondLst>
                                    <p:cond delay="0"/>
                                  </p:stCondLst>
                                  <p:childTnLst>
                                    <p:animMotion origin="layout" path="M 0 0 L 0.525 0 " pathEditMode="relative" rAng="0" ptsTypes="AA">
                                      <p:cBhvr>
                                        <p:cTn id="10" dur="2000" fill="hold"/>
                                        <p:tgtEl>
                                          <p:spTgt spid="4"/>
                                        </p:tgtEl>
                                        <p:attrNameLst>
                                          <p:attrName>ppt_x</p:attrName>
                                          <p:attrName>ppt_y</p:attrName>
                                        </p:attrNameLst>
                                      </p:cBhvr>
                                      <p:rCtr x="26250" y="0"/>
                                    </p:animMotion>
                                  </p:childTnLst>
                                </p:cTn>
                              </p:par>
                              <p:par>
                                <p:cTn id="11" presetID="35" presetClass="path" presetSubtype="0" accel="50000" decel="50000" fill="hold" nodeType="withEffect">
                                  <p:stCondLst>
                                    <p:cond delay="100"/>
                                  </p:stCondLst>
                                  <p:childTnLst>
                                    <p:animMotion origin="layout" path="M -3.75E-6 0 L -0.49544 0 " pathEditMode="relative" rAng="0" ptsTypes="AA">
                                      <p:cBhvr>
                                        <p:cTn id="12" dur="2000" fill="hold"/>
                                        <p:tgtEl>
                                          <p:spTgt spid="3"/>
                                        </p:tgtEl>
                                        <p:attrNameLst>
                                          <p:attrName>ppt_x</p:attrName>
                                          <p:attrName>ppt_y</p:attrName>
                                        </p:attrNameLst>
                                      </p:cBhvr>
                                      <p:rCtr x="-24779"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20914" y="246075"/>
            <a:ext cx="11393715" cy="1015663"/>
          </a:xfrm>
          <a:prstGeom prst="rect">
            <a:avLst/>
          </a:prstGeom>
          <a:noFill/>
          <a:ln w="28575">
            <a:solidFill>
              <a:schemeClr val="tx1"/>
            </a:solidFill>
          </a:ln>
        </p:spPr>
        <p:txBody>
          <a:bodyPr wrap="square" rtlCol="0">
            <a:spAutoFit/>
          </a:bodyPr>
          <a:lstStyle/>
          <a:p>
            <a:pPr algn="ctr"/>
            <a:r>
              <a:rPr lang="en-US" sz="6000" dirty="0" smtClean="0">
                <a:latin typeface="Times New Roman" panose="02020603050405020304" pitchFamily="18" charset="0"/>
                <a:cs typeface="Times New Roman" panose="02020603050405020304" pitchFamily="18" charset="0"/>
              </a:rPr>
              <a:t>Conducted by </a:t>
            </a:r>
            <a:endParaRPr lang="en-US" sz="6000" dirty="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0559" y="1497425"/>
            <a:ext cx="4148333" cy="5184095"/>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6" name="TextBox 5"/>
          <p:cNvSpPr txBox="1"/>
          <p:nvPr/>
        </p:nvSpPr>
        <p:spPr>
          <a:xfrm>
            <a:off x="4862286" y="1501722"/>
            <a:ext cx="6952343" cy="3862596"/>
          </a:xfrm>
          <a:prstGeom prst="rect">
            <a:avLst/>
          </a:prstGeom>
          <a:noFill/>
          <a:ln w="28575">
            <a:solidFill>
              <a:schemeClr val="tx1"/>
            </a:solidFill>
          </a:ln>
        </p:spPr>
        <p:txBody>
          <a:bodyPr wrap="square" rtlCol="0">
            <a:spAutoFit/>
          </a:bodyPr>
          <a:lstStyle/>
          <a:p>
            <a:r>
              <a:rPr lang="en-US" sz="6600" dirty="0" smtClean="0">
                <a:latin typeface="Times New Roman" panose="02020603050405020304" pitchFamily="18" charset="0"/>
                <a:cs typeface="Times New Roman" panose="02020603050405020304" pitchFamily="18" charset="0"/>
              </a:rPr>
              <a:t>S. M. </a:t>
            </a:r>
            <a:r>
              <a:rPr lang="en-US" sz="6600" dirty="0" err="1" smtClean="0">
                <a:latin typeface="Times New Roman" panose="02020603050405020304" pitchFamily="18" charset="0"/>
                <a:cs typeface="Times New Roman" panose="02020603050405020304" pitchFamily="18" charset="0"/>
              </a:rPr>
              <a:t>Saraful</a:t>
            </a:r>
            <a:r>
              <a:rPr lang="en-US" sz="6600" dirty="0" smtClean="0">
                <a:latin typeface="Times New Roman" panose="02020603050405020304" pitchFamily="18" charset="0"/>
                <a:cs typeface="Times New Roman" panose="02020603050405020304" pitchFamily="18" charset="0"/>
              </a:rPr>
              <a:t> Islam</a:t>
            </a:r>
          </a:p>
          <a:p>
            <a:r>
              <a:rPr lang="en-US" sz="3200" dirty="0" smtClean="0">
                <a:latin typeface="Times New Roman" panose="02020603050405020304" pitchFamily="18" charset="0"/>
                <a:cs typeface="Times New Roman" panose="02020603050405020304" pitchFamily="18" charset="0"/>
              </a:rPr>
              <a:t>Assistant teacher</a:t>
            </a:r>
          </a:p>
          <a:p>
            <a:r>
              <a:rPr lang="en-US" sz="3200" dirty="0" err="1" smtClean="0">
                <a:latin typeface="Times New Roman" panose="02020603050405020304" pitchFamily="18" charset="0"/>
                <a:cs typeface="Times New Roman" panose="02020603050405020304" pitchFamily="18" charset="0"/>
              </a:rPr>
              <a:t>Shiromoni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Alim</a:t>
            </a:r>
            <a:r>
              <a:rPr lang="en-US" sz="3200" dirty="0" smtClean="0">
                <a:latin typeface="Times New Roman" panose="02020603050405020304" pitchFamily="18" charset="0"/>
                <a:cs typeface="Times New Roman" panose="02020603050405020304" pitchFamily="18" charset="0"/>
              </a:rPr>
              <a:t> Madrasah, </a:t>
            </a:r>
          </a:p>
          <a:p>
            <a:r>
              <a:rPr lang="en-US" sz="3200" dirty="0" err="1" smtClean="0">
                <a:latin typeface="Times New Roman" panose="02020603050405020304" pitchFamily="18" charset="0"/>
                <a:cs typeface="Times New Roman" panose="02020603050405020304" pitchFamily="18" charset="0"/>
              </a:rPr>
              <a:t>Fultala</a:t>
            </a:r>
            <a:r>
              <a:rPr lang="en-US" sz="3200" dirty="0" smtClean="0">
                <a:latin typeface="Times New Roman" panose="02020603050405020304" pitchFamily="18" charset="0"/>
                <a:cs typeface="Times New Roman" panose="02020603050405020304" pitchFamily="18" charset="0"/>
              </a:rPr>
              <a:t>, Khulna.</a:t>
            </a:r>
          </a:p>
          <a:p>
            <a:r>
              <a:rPr lang="en-US" sz="3200" dirty="0" smtClean="0">
                <a:latin typeface="Times New Roman" panose="02020603050405020304" pitchFamily="18" charset="0"/>
                <a:cs typeface="Times New Roman" panose="02020603050405020304" pitchFamily="18" charset="0"/>
              </a:rPr>
              <a:t>Phone </a:t>
            </a:r>
            <a:r>
              <a:rPr lang="en-US" sz="3200" dirty="0">
                <a:latin typeface="Times New Roman" panose="02020603050405020304" pitchFamily="18" charset="0"/>
                <a:cs typeface="Times New Roman" panose="02020603050405020304" pitchFamily="18" charset="0"/>
              </a:rPr>
              <a:t>– 01915455262</a:t>
            </a:r>
          </a:p>
          <a:p>
            <a:r>
              <a:rPr lang="en-US" sz="3200" dirty="0">
                <a:latin typeface="Times New Roman" panose="02020603050405020304" pitchFamily="18" charset="0"/>
                <a:cs typeface="Times New Roman" panose="02020603050405020304" pitchFamily="18" charset="0"/>
              </a:rPr>
              <a:t>E-mail: sarafuli31@gmail.com</a:t>
            </a:r>
            <a:endParaRPr lang="en-US" dirty="0">
              <a:latin typeface="Times New Roman" panose="02020603050405020304" pitchFamily="18" charset="0"/>
              <a:cs typeface="Times New Roman" panose="02020603050405020304" pitchFamily="18" charset="0"/>
            </a:endParaRPr>
          </a:p>
          <a:p>
            <a:endParaRPr lang="en-US" sz="11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4862286" y="5604302"/>
            <a:ext cx="6952343" cy="1077218"/>
          </a:xfrm>
          <a:prstGeom prst="rect">
            <a:avLst/>
          </a:prstGeom>
          <a:noFill/>
          <a:ln w="28575">
            <a:solidFill>
              <a:schemeClr val="tx1"/>
            </a:solidFill>
          </a:ln>
        </p:spPr>
        <p:txBody>
          <a:bodyPr wrap="square" rtlCol="0">
            <a:spAutoFit/>
          </a:bodyPr>
          <a:lstStyle/>
          <a:p>
            <a:r>
              <a:rPr lang="en-US" sz="3200" dirty="0" smtClean="0">
                <a:latin typeface="Times New Roman" panose="02020603050405020304" pitchFamily="18" charset="0"/>
                <a:cs typeface="Times New Roman" panose="02020603050405020304" pitchFamily="18" charset="0"/>
              </a:rPr>
              <a:t>Subject : English 1</a:t>
            </a:r>
            <a:r>
              <a:rPr lang="en-US" sz="3200" baseline="30000" dirty="0" smtClean="0">
                <a:latin typeface="Times New Roman" panose="02020603050405020304" pitchFamily="18" charset="0"/>
                <a:cs typeface="Times New Roman" panose="02020603050405020304" pitchFamily="18" charset="0"/>
              </a:rPr>
              <a:t>st</a:t>
            </a:r>
            <a:r>
              <a:rPr lang="en-US" sz="3200" dirty="0" smtClean="0">
                <a:latin typeface="Times New Roman" panose="02020603050405020304" pitchFamily="18" charset="0"/>
                <a:cs typeface="Times New Roman" panose="02020603050405020304" pitchFamily="18" charset="0"/>
              </a:rPr>
              <a:t> Paper</a:t>
            </a:r>
          </a:p>
          <a:p>
            <a:r>
              <a:rPr lang="en-US" sz="3200" dirty="0" smtClean="0">
                <a:latin typeface="Times New Roman" panose="02020603050405020304" pitchFamily="18" charset="0"/>
                <a:cs typeface="Times New Roman" panose="02020603050405020304" pitchFamily="18" charset="0"/>
              </a:rPr>
              <a:t>Class – 7, Unit – 5, Lesson - </a:t>
            </a:r>
            <a:r>
              <a:rPr lang="en-US" sz="3200" dirty="0">
                <a:latin typeface="Times New Roman" panose="02020603050405020304" pitchFamily="18" charset="0"/>
                <a:cs typeface="Times New Roman" panose="02020603050405020304" pitchFamily="18" charset="0"/>
              </a:rPr>
              <a:t>3</a:t>
            </a:r>
          </a:p>
        </p:txBody>
      </p:sp>
    </p:spTree>
    <p:extLst>
      <p:ext uri="{BB962C8B-B14F-4D97-AF65-F5344CB8AC3E}">
        <p14:creationId xmlns:p14="http://schemas.microsoft.com/office/powerpoint/2010/main" val="183550203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extBox 1"/>
          <p:cNvSpPr txBox="1"/>
          <p:nvPr/>
        </p:nvSpPr>
        <p:spPr>
          <a:xfrm>
            <a:off x="3489423" y="156754"/>
            <a:ext cx="5274521" cy="769441"/>
          </a:xfrm>
          <a:prstGeom prst="rect">
            <a:avLst/>
          </a:prstGeom>
          <a:noFill/>
        </p:spPr>
        <p:txBody>
          <a:bodyPr wrap="none" rtlCol="0">
            <a:spAutoFit/>
          </a:bodyPr>
          <a:lstStyle/>
          <a:p>
            <a:r>
              <a:rPr lang="en-US" sz="4400" dirty="0" smtClean="0">
                <a:latin typeface="Times New Roman" panose="02020603050405020304" pitchFamily="18" charset="0"/>
                <a:cs typeface="Times New Roman" panose="02020603050405020304" pitchFamily="18" charset="0"/>
              </a:rPr>
              <a:t>Let’s see some picture</a:t>
            </a:r>
            <a:endParaRPr lang="en-US" sz="4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5986" y="1280160"/>
            <a:ext cx="11181397" cy="5095333"/>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5985" y="1280160"/>
            <a:ext cx="11181397" cy="509431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5984" y="1279136"/>
            <a:ext cx="11181398" cy="5127727"/>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5982" y="1279136"/>
            <a:ext cx="3970703" cy="5113784"/>
          </a:xfrm>
          <a:prstGeom prst="rect">
            <a:avLst/>
          </a:prstGeom>
        </p:spPr>
      </p:pic>
      <p:sp>
        <p:nvSpPr>
          <p:cNvPr id="11" name="Rectangle 10"/>
          <p:cNvSpPr/>
          <p:nvPr/>
        </p:nvSpPr>
        <p:spPr>
          <a:xfrm>
            <a:off x="4506685" y="1279135"/>
            <a:ext cx="7210697" cy="5127727"/>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1500" indent="-571500">
              <a:buFont typeface="Wingdings" panose="05000000000000000000" pitchFamily="2" charset="2"/>
              <a:buChar char="Ø"/>
            </a:pPr>
            <a:r>
              <a:rPr lang="en-US" sz="4400" dirty="0" smtClean="0">
                <a:latin typeface="Times New Roman" panose="02020603050405020304" pitchFamily="18" charset="0"/>
                <a:cs typeface="Times New Roman" panose="02020603050405020304" pitchFamily="18" charset="0"/>
              </a:rPr>
              <a:t>Do you know the woman?</a:t>
            </a:r>
          </a:p>
          <a:p>
            <a:pPr marL="571500" indent="-571500">
              <a:buFont typeface="Wingdings" panose="05000000000000000000" pitchFamily="2" charset="2"/>
              <a:buChar char="Ø"/>
            </a:pPr>
            <a:r>
              <a:rPr lang="en-US" sz="4400" dirty="0" smtClean="0">
                <a:latin typeface="Times New Roman" panose="02020603050405020304" pitchFamily="18" charset="0"/>
                <a:cs typeface="Times New Roman" panose="02020603050405020304" pitchFamily="18" charset="0"/>
              </a:rPr>
              <a:t>Who is she?</a:t>
            </a:r>
            <a:endParaRPr lang="en-US" sz="4400" dirty="0">
              <a:latin typeface="Times New Roman" panose="02020603050405020304" pitchFamily="18" charset="0"/>
              <a:cs typeface="Times New Roman" panose="02020603050405020304" pitchFamily="18" charset="0"/>
            </a:endParaRPr>
          </a:p>
        </p:txBody>
      </p:sp>
      <p:pic>
        <p:nvPicPr>
          <p:cNvPr id="12" name="Picture 1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35981" y="1278113"/>
            <a:ext cx="11181401" cy="5109998"/>
          </a:xfrm>
          <a:prstGeom prst="rect">
            <a:avLst/>
          </a:prstGeom>
        </p:spPr>
      </p:pic>
    </p:spTree>
    <p:extLst>
      <p:ext uri="{BB962C8B-B14F-4D97-AF65-F5344CB8AC3E}">
        <p14:creationId xmlns:p14="http://schemas.microsoft.com/office/powerpoint/2010/main" val="18740118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32"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out)">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ircle(in)">
                                      <p:cBhvr>
                                        <p:cTn id="22" dur="2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left)">
                                      <p:cBhvr>
                                        <p:cTn id="27" dur="500"/>
                                        <p:tgtEl>
                                          <p:spTgt spid="10"/>
                                        </p:tgtEl>
                                      </p:cBhvr>
                                    </p:animEffect>
                                  </p:childTnLst>
                                </p:cTn>
                              </p:par>
                            </p:childTnLst>
                          </p:cTn>
                        </p:par>
                        <p:par>
                          <p:cTn id="28" fill="hold">
                            <p:stCondLst>
                              <p:cond delay="500"/>
                            </p:stCondLst>
                            <p:childTnLst>
                              <p:par>
                                <p:cTn id="29" presetID="22" presetClass="entr" presetSubtype="8" fill="hold" grpId="0" nodeType="after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wipe(left)">
                                      <p:cBhvr>
                                        <p:cTn id="31" dur="500"/>
                                        <p:tgtEl>
                                          <p:spTgt spid="11"/>
                                        </p:tgtEl>
                                      </p:cBhvr>
                                    </p:animEffect>
                                  </p:childTnLst>
                                </p:cTn>
                              </p:par>
                            </p:childTnLst>
                          </p:cTn>
                        </p:par>
                      </p:childTnLst>
                    </p:cTn>
                  </p:par>
                  <p:par>
                    <p:cTn id="32" fill="hold">
                      <p:stCondLst>
                        <p:cond delay="indefinite"/>
                      </p:stCondLst>
                      <p:childTnLst>
                        <p:par>
                          <p:cTn id="33" fill="hold">
                            <p:stCondLst>
                              <p:cond delay="0"/>
                            </p:stCondLst>
                            <p:childTnLst>
                              <p:par>
                                <p:cTn id="34" presetID="21" presetClass="entr" presetSubtype="1" fill="hold"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wheel(1)">
                                      <p:cBhvr>
                                        <p:cTn id="36"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Rectangle 1"/>
          <p:cNvSpPr/>
          <p:nvPr/>
        </p:nvSpPr>
        <p:spPr>
          <a:xfrm>
            <a:off x="3171689" y="955655"/>
            <a:ext cx="5935920" cy="923330"/>
          </a:xfrm>
          <a:prstGeom prst="rect">
            <a:avLst/>
          </a:prstGeom>
          <a:noFill/>
        </p:spPr>
        <p:txBody>
          <a:bodyPr wrap="none" lIns="91440" tIns="45720" rIns="91440" bIns="45720">
            <a:spAutoFit/>
          </a:bodyPr>
          <a:lstStyle/>
          <a:p>
            <a:pPr algn="ctr"/>
            <a:r>
              <a:rPr lang="en-US" sz="5400" b="0" cap="none" spc="0" dirty="0"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Our today's lesson is</a:t>
            </a:r>
            <a:endParaRPr lang="en-US" sz="5400" b="0"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3" name="Rectangle 2"/>
          <p:cNvSpPr/>
          <p:nvPr/>
        </p:nvSpPr>
        <p:spPr>
          <a:xfrm>
            <a:off x="2230566" y="2877910"/>
            <a:ext cx="8068234" cy="1446550"/>
          </a:xfrm>
          <a:prstGeom prst="rect">
            <a:avLst/>
          </a:prstGeom>
        </p:spPr>
        <p:txBody>
          <a:bodyPr wrap="none">
            <a:spAutoFit/>
          </a:bodyPr>
          <a:lstStyle/>
          <a:p>
            <a:r>
              <a:rPr lang="en-US" sz="66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8800" dirty="0" smtClean="0">
                <a:ln w="0"/>
                <a:solidFill>
                  <a:schemeClr val="accent1">
                    <a:lumMod val="50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Helen Keller (1</a:t>
            </a:r>
            <a:r>
              <a:rPr lang="en-US" sz="8800" dirty="0">
                <a:ln w="0"/>
                <a:solidFill>
                  <a:schemeClr val="accent1">
                    <a:lumMod val="50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endParaRPr lang="en-US" sz="8800" dirty="0">
              <a:solidFill>
                <a:schemeClr val="accent1">
                  <a:lumMod val="50000"/>
                </a:schemeClr>
              </a:solidFill>
            </a:endParaRPr>
          </a:p>
        </p:txBody>
      </p:sp>
    </p:spTree>
    <p:extLst>
      <p:ext uri="{BB962C8B-B14F-4D97-AF65-F5344CB8AC3E}">
        <p14:creationId xmlns:p14="http://schemas.microsoft.com/office/powerpoint/2010/main" val="3239954332"/>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fltVal val="0"/>
                                          </p:val>
                                        </p:tav>
                                        <p:tav tm="100000">
                                          <p:val>
                                            <p:strVal val="#ppt_w"/>
                                          </p:val>
                                        </p:tav>
                                      </p:tavLst>
                                    </p:anim>
                                    <p:anim calcmode="lin" valueType="num">
                                      <p:cBhvr>
                                        <p:cTn id="13" dur="1000" fill="hold"/>
                                        <p:tgtEl>
                                          <p:spTgt spid="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extBox 1"/>
          <p:cNvSpPr txBox="1"/>
          <p:nvPr/>
        </p:nvSpPr>
        <p:spPr>
          <a:xfrm>
            <a:off x="679268" y="2740981"/>
            <a:ext cx="11273245" cy="2554545"/>
          </a:xfrm>
          <a:prstGeom prst="rect">
            <a:avLst/>
          </a:prstGeom>
          <a:noFill/>
        </p:spPr>
        <p:txBody>
          <a:bodyPr wrap="square" rtlCol="0">
            <a:spAutoFit/>
          </a:bodyPr>
          <a:lstStyle/>
          <a:p>
            <a:r>
              <a:rPr lang="en-US" sz="4000" b="1" dirty="0" smtClean="0">
                <a:latin typeface="Times New Roman" panose="02020603050405020304" pitchFamily="18" charset="0"/>
                <a:cs typeface="Times New Roman" panose="02020603050405020304" pitchFamily="18" charset="0"/>
              </a:rPr>
              <a:t>After the end of the lesson, students will be able to...</a:t>
            </a:r>
          </a:p>
          <a:p>
            <a:pPr marL="571500" indent="-571500">
              <a:buFont typeface="Wingdings" panose="05000000000000000000" pitchFamily="2" charset="2"/>
              <a:buChar char="Ø"/>
            </a:pPr>
            <a:r>
              <a:rPr lang="en-US" sz="4000" b="1" dirty="0" smtClean="0">
                <a:latin typeface="Times New Roman" panose="02020603050405020304" pitchFamily="18" charset="0"/>
                <a:cs typeface="Times New Roman" panose="02020603050405020304" pitchFamily="18" charset="0"/>
              </a:rPr>
              <a:t>ask and answer questions</a:t>
            </a:r>
          </a:p>
          <a:p>
            <a:pPr marL="571500" indent="-571500">
              <a:buFont typeface="Wingdings" panose="05000000000000000000" pitchFamily="2" charset="2"/>
              <a:buChar char="Ø"/>
            </a:pPr>
            <a:r>
              <a:rPr lang="en-US" sz="4000" b="1" dirty="0" smtClean="0">
                <a:latin typeface="Times New Roman" panose="02020603050405020304" pitchFamily="18" charset="0"/>
                <a:cs typeface="Times New Roman" panose="02020603050405020304" pitchFamily="18" charset="0"/>
              </a:rPr>
              <a:t>read and understand texts</a:t>
            </a:r>
          </a:p>
        </p:txBody>
      </p:sp>
      <p:sp>
        <p:nvSpPr>
          <p:cNvPr id="4" name="Rectangle 3"/>
          <p:cNvSpPr/>
          <p:nvPr/>
        </p:nvSpPr>
        <p:spPr>
          <a:xfrm>
            <a:off x="3231908" y="631763"/>
            <a:ext cx="5859296" cy="923330"/>
          </a:xfrm>
          <a:prstGeom prst="rect">
            <a:avLst/>
          </a:prstGeom>
        </p:spPr>
        <p:txBody>
          <a:bodyPr wrap="none">
            <a:spAutoFit/>
          </a:bodyPr>
          <a:lstStyle/>
          <a:p>
            <a:r>
              <a:rPr lang="en-US" sz="5400" b="1" dirty="0" smtClean="0">
                <a:solidFill>
                  <a:srgbClr val="0070C0"/>
                </a:solidFill>
                <a:latin typeface="Times New Roman" panose="02020603050405020304" pitchFamily="18" charset="0"/>
                <a:cs typeface="Times New Roman" panose="02020603050405020304" pitchFamily="18" charset="0"/>
              </a:rPr>
              <a:t>Learning outcomes</a:t>
            </a:r>
            <a:endParaRPr lang="en-US" sz="54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4876385"/>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left)">
                                      <p:cBhvr>
                                        <p:cTn id="12" dur="500"/>
                                        <p:tgtEl>
                                          <p:spTgt spid="2">
                                            <p:txEl>
                                              <p:pRg st="0" end="0"/>
                                            </p:txEl>
                                          </p:spTgt>
                                        </p:tgtEl>
                                      </p:cBhvr>
                                    </p:animEffect>
                                  </p:childTnLst>
                                </p:cTn>
                              </p:par>
                            </p:childTnLst>
                          </p:cTn>
                        </p:par>
                        <p:par>
                          <p:cTn id="13" fill="hold">
                            <p:stCondLst>
                              <p:cond delay="500"/>
                            </p:stCondLst>
                            <p:childTnLst>
                              <p:par>
                                <p:cTn id="14" presetID="22" presetClass="entr" presetSubtype="8" fill="hold" nodeType="afterEffect">
                                  <p:stCondLst>
                                    <p:cond delay="0"/>
                                  </p:stCondLst>
                                  <p:childTnLst>
                                    <p:set>
                                      <p:cBhvr>
                                        <p:cTn id="15" dur="1" fill="hold">
                                          <p:stCondLst>
                                            <p:cond delay="0"/>
                                          </p:stCondLst>
                                        </p:cTn>
                                        <p:tgtEl>
                                          <p:spTgt spid="2">
                                            <p:txEl>
                                              <p:pRg st="1" end="1"/>
                                            </p:txEl>
                                          </p:spTgt>
                                        </p:tgtEl>
                                        <p:attrNameLst>
                                          <p:attrName>style.visibility</p:attrName>
                                        </p:attrNameLst>
                                      </p:cBhvr>
                                      <p:to>
                                        <p:strVal val="visible"/>
                                      </p:to>
                                    </p:set>
                                    <p:animEffect transition="in" filter="wipe(left)">
                                      <p:cBhvr>
                                        <p:cTn id="16" dur="500"/>
                                        <p:tgtEl>
                                          <p:spTgt spid="2">
                                            <p:txEl>
                                              <p:pRg st="1" end="1"/>
                                            </p:txEl>
                                          </p:spTgt>
                                        </p:tgtEl>
                                      </p:cBhvr>
                                    </p:animEffect>
                                  </p:childTnLst>
                                </p:cTn>
                              </p:par>
                            </p:childTnLst>
                          </p:cTn>
                        </p:par>
                        <p:par>
                          <p:cTn id="17" fill="hold">
                            <p:stCondLst>
                              <p:cond delay="1000"/>
                            </p:stCondLst>
                            <p:childTnLst>
                              <p:par>
                                <p:cTn id="18" presetID="22" presetClass="entr" presetSubtype="8" fill="hold" nodeType="after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wipe(left)">
                                      <p:cBhvr>
                                        <p:cTn id="20"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02753" y="395785"/>
            <a:ext cx="11409528" cy="83099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US" sz="4800" b="1" dirty="0" smtClean="0">
                <a:latin typeface="Times New Roman" panose="02020603050405020304" pitchFamily="18" charset="0"/>
                <a:cs typeface="Times New Roman" panose="02020603050405020304" pitchFamily="18" charset="0"/>
              </a:rPr>
              <a:t>Vocabulary </a:t>
            </a:r>
            <a:endParaRPr lang="en-US" sz="4800" dirty="0">
              <a:latin typeface="Times New Roman" panose="02020603050405020304" pitchFamily="18" charset="0"/>
              <a:cs typeface="Times New Roman" panose="02020603050405020304" pitchFamily="18" charset="0"/>
            </a:endParaRPr>
          </a:p>
        </p:txBody>
      </p:sp>
      <p:sp>
        <p:nvSpPr>
          <p:cNvPr id="2" name="Rectangle 1"/>
          <p:cNvSpPr/>
          <p:nvPr/>
        </p:nvSpPr>
        <p:spPr>
          <a:xfrm>
            <a:off x="408848" y="395785"/>
            <a:ext cx="11409528" cy="83099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US" sz="4800" b="1" dirty="0">
                <a:latin typeface="Times New Roman" panose="02020603050405020304" pitchFamily="18" charset="0"/>
                <a:cs typeface="Times New Roman" panose="02020603050405020304" pitchFamily="18" charset="0"/>
              </a:rPr>
              <a:t> </a:t>
            </a:r>
            <a:r>
              <a:rPr lang="en-US" sz="4800" b="1" dirty="0" smtClean="0">
                <a:latin typeface="Times New Roman" panose="02020603050405020304" pitchFamily="18" charset="0"/>
                <a:cs typeface="Times New Roman" panose="02020603050405020304" pitchFamily="18" charset="0"/>
              </a:rPr>
              <a:t>Humanitarian (n) </a:t>
            </a:r>
            <a:endParaRPr lang="en-US" sz="4800" dirty="0">
              <a:latin typeface="Times New Roman" panose="02020603050405020304" pitchFamily="18" charset="0"/>
              <a:cs typeface="Times New Roman" panose="02020603050405020304" pitchFamily="18" charset="0"/>
            </a:endParaRPr>
          </a:p>
        </p:txBody>
      </p:sp>
      <p:sp>
        <p:nvSpPr>
          <p:cNvPr id="3" name="Striped Right Arrow 2"/>
          <p:cNvSpPr/>
          <p:nvPr/>
        </p:nvSpPr>
        <p:spPr>
          <a:xfrm>
            <a:off x="395784" y="1546412"/>
            <a:ext cx="4835123" cy="3980329"/>
          </a:xfrm>
          <a:prstGeom prst="stripedRightArrow">
            <a:avLst>
              <a:gd name="adj1" fmla="val 100000"/>
              <a:gd name="adj2" fmla="val 3587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1074890" y="1761315"/>
            <a:ext cx="3653863" cy="3293209"/>
          </a:xfrm>
          <a:prstGeom prst="rect">
            <a:avLst/>
          </a:prstGeom>
        </p:spPr>
        <p:txBody>
          <a:bodyPr wrap="square">
            <a:spAutoFit/>
          </a:bodyPr>
          <a:lstStyle/>
          <a:p>
            <a:r>
              <a:rPr lang="en-US" sz="4000" dirty="0" smtClean="0">
                <a:latin typeface="Times New Roman" panose="02020603050405020304" pitchFamily="18" charset="0"/>
                <a:cs typeface="Times New Roman" panose="02020603050405020304" pitchFamily="18" charset="0"/>
              </a:rPr>
              <a:t>Meaning : </a:t>
            </a:r>
          </a:p>
          <a:p>
            <a:pPr lvl="0"/>
            <a:r>
              <a:rPr lang="en-US" altLang="en-US" sz="2800" dirty="0">
                <a:latin typeface="Times New Roman" panose="02020603050405020304" pitchFamily="18" charset="0"/>
                <a:cs typeface="Times New Roman" panose="02020603050405020304" pitchFamily="18" charset="0"/>
              </a:rPr>
              <a:t>a person who </a:t>
            </a:r>
            <a:r>
              <a:rPr lang="en-US" altLang="en-US" sz="2800" dirty="0" smtClean="0">
                <a:latin typeface="Times New Roman" panose="02020603050405020304" pitchFamily="18" charset="0"/>
                <a:cs typeface="Times New Roman" panose="02020603050405020304" pitchFamily="18" charset="0"/>
              </a:rPr>
              <a:t>is </a:t>
            </a:r>
            <a:r>
              <a:rPr lang="en-US" altLang="en-US" sz="2800" dirty="0">
                <a:latin typeface="Times New Roman" panose="02020603050405020304" pitchFamily="18" charset="0"/>
                <a:cs typeface="Times New Roman" panose="02020603050405020304" pitchFamily="18" charset="0"/>
              </a:rPr>
              <a:t>involved in or connected with improving people's lives and reducing </a:t>
            </a:r>
            <a:r>
              <a:rPr lang="en-US" altLang="en-US" sz="2800" dirty="0" smtClean="0">
                <a:latin typeface="Times New Roman" panose="02020603050405020304" pitchFamily="18" charset="0"/>
                <a:cs typeface="Times New Roman" panose="02020603050405020304" pitchFamily="18" charset="0"/>
              </a:rPr>
              <a:t>suffering</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5" name="Rectangle 4"/>
          <p:cNvSpPr/>
          <p:nvPr/>
        </p:nvSpPr>
        <p:spPr>
          <a:xfrm>
            <a:off x="395784" y="5846371"/>
            <a:ext cx="11416497" cy="58477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sz="3200" b="1" dirty="0" smtClean="0">
                <a:latin typeface="Book Antiqua" pitchFamily="18" charset="0"/>
              </a:rPr>
              <a:t>The woman is </a:t>
            </a:r>
            <a:r>
              <a:rPr lang="en-US" sz="3200" b="1" dirty="0">
                <a:latin typeface="Book Antiqua" pitchFamily="18" charset="0"/>
              </a:rPr>
              <a:t>a </a:t>
            </a:r>
            <a:r>
              <a:rPr lang="en-US" sz="3200" b="1" dirty="0" smtClean="0">
                <a:latin typeface="Book Antiqua" pitchFamily="18" charset="0"/>
              </a:rPr>
              <a:t>humanitarian</a:t>
            </a:r>
            <a:r>
              <a:rPr lang="en-US" sz="3200" b="1" dirty="0">
                <a:latin typeface="Book Antiqua" pitchFamily="18" charset="0"/>
              </a:rPr>
              <a:t>.</a:t>
            </a:r>
            <a:endParaRPr lang="en-US" sz="3200" dirty="0">
              <a:latin typeface="Times New Roman" panose="02020603050405020304" pitchFamily="18" charset="0"/>
              <a:cs typeface="Times New Roman" panose="02020603050405020304" pitchFamily="18"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30912" y="1546412"/>
            <a:ext cx="5981369" cy="3980329"/>
          </a:xfrm>
          <a:prstGeom prst="rect">
            <a:avLst/>
          </a:prstGeom>
        </p:spPr>
      </p:pic>
    </p:spTree>
    <p:extLst>
      <p:ext uri="{BB962C8B-B14F-4D97-AF65-F5344CB8AC3E}">
        <p14:creationId xmlns:p14="http://schemas.microsoft.com/office/powerpoint/2010/main" val="114883606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right)">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left)">
                                      <p:cBhvr>
                                        <p:cTn id="22" dur="20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ipe(left)">
                                      <p:cBhvr>
                                        <p:cTn id="27" dur="500"/>
                                        <p:tgtEl>
                                          <p:spTgt spid="4"/>
                                        </p:tgtEl>
                                      </p:cBhvr>
                                    </p:animEffect>
                                  </p:childTnLst>
                                </p:cTn>
                              </p:par>
                              <p:par>
                                <p:cTn id="28" presetID="22" presetClass="entr" presetSubtype="8" fill="hold" grpId="0" nodeType="with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wipe(left)">
                                      <p:cBhvr>
                                        <p:cTn id="3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 grpId="0" animBg="1"/>
      <p:bldP spid="3" grpId="0" animBg="1"/>
      <p:bldP spid="4" grpId="0"/>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784" y="395784"/>
            <a:ext cx="11409528" cy="83099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US" sz="4800" b="1" dirty="0" smtClean="0">
                <a:latin typeface="Times New Roman" panose="02020603050405020304" pitchFamily="18" charset="0"/>
                <a:cs typeface="Times New Roman" panose="02020603050405020304" pitchFamily="18" charset="0"/>
              </a:rPr>
              <a:t>disabled (n, </a:t>
            </a:r>
            <a:r>
              <a:rPr lang="en-US" sz="4800" b="1" dirty="0" err="1" smtClean="0">
                <a:latin typeface="Times New Roman" panose="02020603050405020304" pitchFamily="18" charset="0"/>
                <a:cs typeface="Times New Roman" panose="02020603050405020304" pitchFamily="18" charset="0"/>
              </a:rPr>
              <a:t>Adj</a:t>
            </a:r>
            <a:r>
              <a:rPr lang="en-US" sz="4800" b="1" dirty="0" smtClean="0">
                <a:latin typeface="Times New Roman" panose="02020603050405020304" pitchFamily="18" charset="0"/>
                <a:cs typeface="Times New Roman" panose="02020603050405020304" pitchFamily="18" charset="0"/>
              </a:rPr>
              <a:t>, v)</a:t>
            </a:r>
            <a:endParaRPr lang="en-US" sz="4800" b="1" dirty="0">
              <a:latin typeface="Times New Roman" panose="02020603050405020304" pitchFamily="18" charset="0"/>
              <a:cs typeface="Times New Roman" panose="02020603050405020304" pitchFamily="18" charset="0"/>
            </a:endParaRPr>
          </a:p>
        </p:txBody>
      </p:sp>
      <p:sp>
        <p:nvSpPr>
          <p:cNvPr id="3" name="Striped Right Arrow 2"/>
          <p:cNvSpPr/>
          <p:nvPr/>
        </p:nvSpPr>
        <p:spPr>
          <a:xfrm>
            <a:off x="395784" y="1546412"/>
            <a:ext cx="4835123" cy="3980329"/>
          </a:xfrm>
          <a:prstGeom prst="stripedRightArrow">
            <a:avLst>
              <a:gd name="adj1" fmla="val 100000"/>
              <a:gd name="adj2" fmla="val 3587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1181510" y="1951526"/>
            <a:ext cx="3476908" cy="3170099"/>
          </a:xfrm>
          <a:prstGeom prst="rect">
            <a:avLst/>
          </a:prstGeom>
        </p:spPr>
        <p:txBody>
          <a:bodyPr wrap="square">
            <a:spAutoFit/>
          </a:bodyPr>
          <a:lstStyle/>
          <a:p>
            <a:r>
              <a:rPr lang="en-US" sz="4000" dirty="0" smtClean="0">
                <a:latin typeface="Times New Roman" panose="02020603050405020304" pitchFamily="18" charset="0"/>
                <a:cs typeface="Times New Roman" panose="02020603050405020304" pitchFamily="18" charset="0"/>
              </a:rPr>
              <a:t>Meaning : </a:t>
            </a:r>
          </a:p>
          <a:p>
            <a:pPr lvl="0"/>
            <a:r>
              <a:rPr lang="en-US" altLang="en-US" sz="3200" dirty="0">
                <a:latin typeface="Times New Roman" panose="02020603050405020304" pitchFamily="18" charset="0"/>
                <a:cs typeface="Times New Roman" panose="02020603050405020304" pitchFamily="18" charset="0"/>
              </a:rPr>
              <a:t>not having one or more of the physical or mental abilities that most people </a:t>
            </a:r>
            <a:r>
              <a:rPr lang="en-US" altLang="en-US" sz="3200" dirty="0" smtClean="0">
                <a:latin typeface="Times New Roman" panose="02020603050405020304" pitchFamily="18" charset="0"/>
                <a:cs typeface="Times New Roman" panose="02020603050405020304" pitchFamily="18" charset="0"/>
              </a:rPr>
              <a:t>have</a:t>
            </a:r>
            <a:r>
              <a:rPr lang="en-US" sz="3200"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
        <p:nvSpPr>
          <p:cNvPr id="5" name="Rectangle 4"/>
          <p:cNvSpPr/>
          <p:nvPr/>
        </p:nvSpPr>
        <p:spPr>
          <a:xfrm>
            <a:off x="395784" y="5846371"/>
            <a:ext cx="11416497" cy="58477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sz="3200" dirty="0" smtClean="0">
                <a:latin typeface="Times New Roman" panose="02020603050405020304" pitchFamily="18" charset="0"/>
                <a:cs typeface="Times New Roman" panose="02020603050405020304" pitchFamily="18" charset="0"/>
              </a:rPr>
              <a:t>Though he is disable he tries to do.</a:t>
            </a:r>
            <a:endParaRPr lang="en-US" sz="3200" dirty="0">
              <a:latin typeface="Times New Roman" panose="02020603050405020304" pitchFamily="18" charset="0"/>
              <a:cs typeface="Times New Roman" panose="02020603050405020304" pitchFamily="18"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48773" y="1546411"/>
            <a:ext cx="5156540" cy="3980330"/>
          </a:xfrm>
          <a:prstGeom prst="rect">
            <a:avLst/>
          </a:prstGeom>
        </p:spPr>
      </p:pic>
    </p:spTree>
    <p:extLst>
      <p:ext uri="{BB962C8B-B14F-4D97-AF65-F5344CB8AC3E}">
        <p14:creationId xmlns:p14="http://schemas.microsoft.com/office/powerpoint/2010/main" val="1490436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right)">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left)">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left)">
                                      <p:cBhvr>
                                        <p:cTn id="22" dur="500"/>
                                        <p:tgtEl>
                                          <p:spTgt spid="4"/>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left)">
                                      <p:cBhvr>
                                        <p:cTn id="2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784" y="395784"/>
            <a:ext cx="11409528" cy="83099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US" sz="4800" b="1" dirty="0" smtClean="0">
                <a:latin typeface="Times New Roman" panose="02020603050405020304" pitchFamily="18" charset="0"/>
                <a:cs typeface="Times New Roman" panose="02020603050405020304" pitchFamily="18" charset="0"/>
              </a:rPr>
              <a:t>plantation (N)</a:t>
            </a:r>
            <a:endParaRPr lang="en-US" sz="4800" b="1" dirty="0">
              <a:latin typeface="Times New Roman" panose="02020603050405020304" pitchFamily="18" charset="0"/>
              <a:cs typeface="Times New Roman" panose="02020603050405020304" pitchFamily="18" charset="0"/>
            </a:endParaRPr>
          </a:p>
        </p:txBody>
      </p:sp>
      <p:sp>
        <p:nvSpPr>
          <p:cNvPr id="3" name="Striped Right Arrow 2"/>
          <p:cNvSpPr/>
          <p:nvPr/>
        </p:nvSpPr>
        <p:spPr>
          <a:xfrm>
            <a:off x="395784" y="1546412"/>
            <a:ext cx="4835123" cy="3980329"/>
          </a:xfrm>
          <a:prstGeom prst="stripedRightArrow">
            <a:avLst>
              <a:gd name="adj1" fmla="val 100000"/>
              <a:gd name="adj2" fmla="val 3587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1074891" y="2105415"/>
            <a:ext cx="3476908" cy="2862322"/>
          </a:xfrm>
          <a:prstGeom prst="rect">
            <a:avLst/>
          </a:prstGeom>
        </p:spPr>
        <p:txBody>
          <a:bodyPr wrap="square">
            <a:spAutoFit/>
          </a:bodyPr>
          <a:lstStyle/>
          <a:p>
            <a:r>
              <a:rPr lang="en-US" sz="3600" dirty="0" smtClean="0">
                <a:latin typeface="Times New Roman" panose="02020603050405020304" pitchFamily="18" charset="0"/>
                <a:cs typeface="Times New Roman" panose="02020603050405020304" pitchFamily="18" charset="0"/>
              </a:rPr>
              <a:t>Meaning : </a:t>
            </a:r>
          </a:p>
          <a:p>
            <a:pPr lvl="0" eaLnBrk="0" fontAlgn="base" hangingPunct="0">
              <a:spcBef>
                <a:spcPct val="0"/>
              </a:spcBef>
              <a:spcAft>
                <a:spcPct val="0"/>
              </a:spcAft>
            </a:pPr>
            <a:r>
              <a:rPr lang="en-US" altLang="en-US" sz="2400" dirty="0">
                <a:solidFill>
                  <a:srgbClr val="000000"/>
                </a:solidFill>
                <a:latin typeface="Times New Roman" panose="02020603050405020304" pitchFamily="18" charset="0"/>
                <a:cs typeface="Times New Roman" panose="02020603050405020304" pitchFamily="18" charset="0"/>
              </a:rPr>
              <a:t>a large farm, especially in a hot part of the world, on which a particular type of crop is grown </a:t>
            </a:r>
            <a:endParaRPr lang="en-US" altLang="en-US" sz="2400" dirty="0">
              <a:latin typeface="Times New Roman" panose="02020603050405020304" pitchFamily="18" charset="0"/>
              <a:cs typeface="Times New Roman" panose="02020603050405020304" pitchFamily="18" charset="0"/>
            </a:endParaRPr>
          </a:p>
          <a:p>
            <a:pPr lvl="0" eaLnBrk="0" fontAlgn="base" hangingPunct="0">
              <a:spcBef>
                <a:spcPct val="0"/>
              </a:spcBef>
              <a:spcAft>
                <a:spcPct val="0"/>
              </a:spcAft>
            </a:pPr>
            <a:r>
              <a:rPr lang="en-US" altLang="en-US" sz="2400" i="1" dirty="0">
                <a:solidFill>
                  <a:srgbClr val="000000"/>
                </a:solidFill>
                <a:latin typeface="Times New Roman" panose="02020603050405020304" pitchFamily="18" charset="0"/>
                <a:cs typeface="Times New Roman" panose="02020603050405020304" pitchFamily="18" charset="0"/>
              </a:rPr>
              <a:t>a tea/cotton/rubber </a:t>
            </a:r>
            <a:r>
              <a:rPr lang="en-US" altLang="en-US" sz="2400" i="1" dirty="0" smtClean="0">
                <a:solidFill>
                  <a:srgbClr val="000000"/>
                </a:solidFill>
                <a:latin typeface="Times New Roman" panose="02020603050405020304" pitchFamily="18" charset="0"/>
                <a:cs typeface="Times New Roman" panose="02020603050405020304" pitchFamily="18" charset="0"/>
              </a:rPr>
              <a:t>plantation</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
        <p:nvSpPr>
          <p:cNvPr id="5" name="Rectangle 4"/>
          <p:cNvSpPr/>
          <p:nvPr/>
        </p:nvSpPr>
        <p:spPr>
          <a:xfrm>
            <a:off x="395784" y="5846371"/>
            <a:ext cx="11416497" cy="58477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sz="3200" dirty="0" smtClean="0">
                <a:latin typeface="Times New Roman" panose="02020603050405020304" pitchFamily="18" charset="0"/>
                <a:cs typeface="Times New Roman" panose="02020603050405020304" pitchFamily="18" charset="0"/>
              </a:rPr>
              <a:t>Plantation drive to increase green world.</a:t>
            </a:r>
            <a:endParaRPr lang="en-US" sz="3200" dirty="0">
              <a:latin typeface="Times New Roman" panose="02020603050405020304" pitchFamily="18" charset="0"/>
              <a:cs typeface="Times New Roman" panose="02020603050405020304" pitchFamily="18"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63891" y="1546411"/>
            <a:ext cx="6248389" cy="3980330"/>
          </a:xfrm>
          <a:prstGeom prst="rect">
            <a:avLst/>
          </a:prstGeom>
        </p:spPr>
      </p:pic>
    </p:spTree>
    <p:extLst>
      <p:ext uri="{BB962C8B-B14F-4D97-AF65-F5344CB8AC3E}">
        <p14:creationId xmlns:p14="http://schemas.microsoft.com/office/powerpoint/2010/main" val="1073656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right)">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left)">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left)">
                                      <p:cBhvr>
                                        <p:cTn id="22" dur="500"/>
                                        <p:tgtEl>
                                          <p:spTgt spid="4"/>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left)">
                                      <p:cBhvr>
                                        <p:cTn id="2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984464"/>
            <a:ext cx="8074617" cy="530429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0" y="0"/>
            <a:ext cx="12192000" cy="707886"/>
          </a:xfrm>
          <a:prstGeom prst="rect">
            <a:avLst/>
          </a:prstGeom>
          <a:solidFill>
            <a:schemeClr val="bg2">
              <a:lumMod val="9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4000" dirty="0" smtClean="0">
                <a:latin typeface="Times New Roman" panose="02020603050405020304" pitchFamily="18" charset="0"/>
                <a:cs typeface="Times New Roman" panose="02020603050405020304" pitchFamily="18" charset="0"/>
              </a:rPr>
              <a:t>Look at the pictures and discuss the following in pairs.</a:t>
            </a:r>
            <a:endParaRPr lang="en-US" sz="4000" dirty="0">
              <a:latin typeface="Times New Roman" panose="02020603050405020304" pitchFamily="18" charset="0"/>
              <a:cs typeface="Times New Roman" panose="02020603050405020304" pitchFamily="18" charset="0"/>
            </a:endParaRPr>
          </a:p>
        </p:txBody>
      </p:sp>
      <p:sp>
        <p:nvSpPr>
          <p:cNvPr id="3" name="Rectangle 2"/>
          <p:cNvSpPr/>
          <p:nvPr/>
        </p:nvSpPr>
        <p:spPr>
          <a:xfrm>
            <a:off x="76127" y="1911480"/>
            <a:ext cx="7613303" cy="2366995"/>
          </a:xfrm>
          <a:prstGeom prst="rect">
            <a:avLst/>
          </a:prstGeom>
        </p:spPr>
        <p:txBody>
          <a:bodyPr wrap="none">
            <a:spAutoFit/>
          </a:bodyPr>
          <a:lstStyle/>
          <a:p>
            <a:pPr>
              <a:lnSpc>
                <a:spcPct val="200000"/>
              </a:lnSpc>
            </a:pPr>
            <a:r>
              <a:rPr lang="en-US" sz="4000" dirty="0" smtClean="0">
                <a:latin typeface="Times New Roman" panose="02020603050405020304" pitchFamily="18" charset="0"/>
                <a:cs typeface="Times New Roman" panose="02020603050405020304" pitchFamily="18" charset="0"/>
              </a:rPr>
              <a:t>1 </a:t>
            </a:r>
            <a:r>
              <a:rPr lang="en-US" sz="4000" dirty="0">
                <a:latin typeface="Times New Roman" panose="02020603050405020304" pitchFamily="18" charset="0"/>
                <a:cs typeface="Times New Roman" panose="02020603050405020304" pitchFamily="18" charset="0"/>
              </a:rPr>
              <a:t>Who is the woman in the picture? </a:t>
            </a:r>
            <a:endParaRPr lang="en-US" sz="4000" dirty="0" smtClean="0">
              <a:latin typeface="Times New Roman" panose="02020603050405020304" pitchFamily="18" charset="0"/>
              <a:cs typeface="Times New Roman" panose="02020603050405020304" pitchFamily="18" charset="0"/>
            </a:endParaRPr>
          </a:p>
          <a:p>
            <a:pPr>
              <a:lnSpc>
                <a:spcPct val="200000"/>
              </a:lnSpc>
            </a:pPr>
            <a:r>
              <a:rPr lang="en-US" sz="4000" dirty="0" smtClean="0">
                <a:latin typeface="Times New Roman" panose="02020603050405020304" pitchFamily="18" charset="0"/>
                <a:cs typeface="Times New Roman" panose="02020603050405020304" pitchFamily="18" charset="0"/>
              </a:rPr>
              <a:t>2 </a:t>
            </a:r>
            <a:r>
              <a:rPr lang="en-US" sz="4000" dirty="0">
                <a:latin typeface="Times New Roman" panose="02020603050405020304" pitchFamily="18" charset="0"/>
                <a:cs typeface="Times New Roman" panose="02020603050405020304" pitchFamily="18" charset="0"/>
              </a:rPr>
              <a:t>What is she famous for?</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24998" y="984463"/>
            <a:ext cx="4467001" cy="5304297"/>
          </a:xfrm>
          <a:prstGeom prst="rect">
            <a:avLst/>
          </a:prstGeom>
        </p:spPr>
      </p:pic>
    </p:spTree>
    <p:extLst>
      <p:ext uri="{BB962C8B-B14F-4D97-AF65-F5344CB8AC3E}">
        <p14:creationId xmlns:p14="http://schemas.microsoft.com/office/powerpoint/2010/main" val="32204100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par>
                          <p:cTn id="13" fill="hold">
                            <p:stCondLst>
                              <p:cond delay="500"/>
                            </p:stCondLst>
                            <p:childTnLst>
                              <p:par>
                                <p:cTn id="14" presetID="22" presetClass="entr" presetSubtype="8" fill="hold" nodeType="after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left)">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460</TotalTime>
  <Words>793</Words>
  <Application>Microsoft Office PowerPoint</Application>
  <PresentationFormat>Widescreen</PresentationFormat>
  <Paragraphs>67</Paragraphs>
  <Slides>16</Slides>
  <Notes>0</Notes>
  <HiddenSlides>2</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Book Antiqua</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saraful1974@outlook.com</dc:creator>
  <cp:lastModifiedBy>Micro Computers</cp:lastModifiedBy>
  <cp:revision>153</cp:revision>
  <dcterms:created xsi:type="dcterms:W3CDTF">2018-08-30T12:00:22Z</dcterms:created>
  <dcterms:modified xsi:type="dcterms:W3CDTF">2019-03-31T17:59:43Z</dcterms:modified>
</cp:coreProperties>
</file>