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78" r:id="rId2"/>
    <p:sldId id="258" r:id="rId3"/>
    <p:sldId id="259" r:id="rId4"/>
    <p:sldId id="260" r:id="rId5"/>
    <p:sldId id="309" r:id="rId6"/>
    <p:sldId id="286" r:id="rId7"/>
    <p:sldId id="285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313" r:id="rId18"/>
    <p:sldId id="311" r:id="rId19"/>
    <p:sldId id="304" r:id="rId20"/>
    <p:sldId id="297" r:id="rId21"/>
    <p:sldId id="298" r:id="rId22"/>
    <p:sldId id="305" r:id="rId23"/>
    <p:sldId id="299" r:id="rId24"/>
    <p:sldId id="306" r:id="rId25"/>
    <p:sldId id="300" r:id="rId26"/>
    <p:sldId id="301" r:id="rId27"/>
    <p:sldId id="302" r:id="rId28"/>
    <p:sldId id="308" r:id="rId29"/>
    <p:sldId id="303" r:id="rId30"/>
    <p:sldId id="307" r:id="rId31"/>
    <p:sldId id="282" r:id="rId32"/>
    <p:sldId id="312" r:id="rId33"/>
    <p:sldId id="284" r:id="rId34"/>
    <p:sldId id="275" r:id="rId35"/>
    <p:sldId id="276" r:id="rId36"/>
    <p:sldId id="277" r:id="rId37"/>
  </p:sldIdLst>
  <p:sldSz cx="8778875" cy="6858000"/>
  <p:notesSz cx="6858000" cy="9144000"/>
  <p:defaultTextStyle>
    <a:defPPr>
      <a:defRPr lang="en-US"/>
    </a:defPPr>
    <a:lvl1pPr marL="0" algn="l" defTabSz="9143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4" algn="l" defTabSz="9143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0" algn="l" defTabSz="9143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54" algn="l" defTabSz="9143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40" algn="l" defTabSz="9143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24" algn="l" defTabSz="9143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10" algn="l" defTabSz="9143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95" algn="l" defTabSz="9143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80" algn="l" defTabSz="9143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bib" initials="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548" autoAdjust="0"/>
  </p:normalViewPr>
  <p:slideViewPr>
    <p:cSldViewPr>
      <p:cViewPr>
        <p:scale>
          <a:sx n="73" d="100"/>
          <a:sy n="73" d="100"/>
        </p:scale>
        <p:origin x="-1380" y="6"/>
      </p:cViewPr>
      <p:guideLst>
        <p:guide orient="horz" pos="2160"/>
        <p:guide pos="27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0E02CA-203C-48FA-9032-4DF23336FDA2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35075" y="685800"/>
            <a:ext cx="43878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9CA7E-3A82-4F8B-B4F4-05EA32F2C5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84371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4" algn="l" defTabSz="9143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0" algn="l" defTabSz="9143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54" algn="l" defTabSz="9143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40" algn="l" defTabSz="9143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24" algn="l" defTabSz="9143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10" algn="l" defTabSz="9143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95" algn="l" defTabSz="9143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80" algn="l" defTabSz="9143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35075" y="685800"/>
            <a:ext cx="43878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9CA7E-3A82-4F8B-B4F4-05EA32F2C50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416" y="2130427"/>
            <a:ext cx="7462044" cy="14700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6831" y="3886200"/>
            <a:ext cx="614521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4684" y="274642"/>
            <a:ext cx="1975247" cy="585152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8944" y="274642"/>
            <a:ext cx="5779426" cy="585152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86" y="1295400"/>
            <a:ext cx="7974145" cy="4525965"/>
          </a:xfrm>
        </p:spPr>
        <p:txBody>
          <a:bodyPr/>
          <a:lstStyle>
            <a:lvl1pPr marL="173032" indent="-173032">
              <a:lnSpc>
                <a:spcPts val="2601"/>
              </a:lnSpc>
              <a:buFont typeface="Arial" pitchFamily="34" charset="0"/>
              <a:buChar char="•"/>
              <a:defRPr sz="2400" b="0"/>
            </a:lvl1pPr>
            <a:lvl2pPr marL="684191" indent="-227005">
              <a:lnSpc>
                <a:spcPts val="2601"/>
              </a:lnSpc>
              <a:defRPr sz="2000"/>
            </a:lvl2pPr>
            <a:lvl3pPr marL="1087402" indent="-173032">
              <a:lnSpc>
                <a:spcPts val="2601"/>
              </a:lnSpc>
              <a:defRPr sz="1800"/>
            </a:lvl3pPr>
            <a:lvl4pPr marL="1541412" indent="-169858">
              <a:lnSpc>
                <a:spcPts val="2601"/>
              </a:lnSpc>
              <a:defRPr sz="1600"/>
            </a:lvl4pPr>
            <a:lvl5pPr marL="2001772" indent="-173032">
              <a:lnSpc>
                <a:spcPts val="2601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65786" y="669600"/>
            <a:ext cx="7921725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98898" y="6653839"/>
            <a:ext cx="2779977" cy="365126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57" y="6638077"/>
            <a:ext cx="2048404" cy="365126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46314" y="152403"/>
            <a:ext cx="7900988" cy="6397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60322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471" y="4406901"/>
            <a:ext cx="7462044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471" y="2906716"/>
            <a:ext cx="7462044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8944" y="1600204"/>
            <a:ext cx="3877336" cy="45259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62595" y="1600204"/>
            <a:ext cx="3877336" cy="45259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946" y="1535113"/>
            <a:ext cx="387886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4" indent="0">
              <a:buNone/>
              <a:defRPr sz="2000" b="1"/>
            </a:lvl2pPr>
            <a:lvl3pPr marL="914370" indent="0">
              <a:buNone/>
              <a:defRPr sz="1800" b="1"/>
            </a:lvl3pPr>
            <a:lvl4pPr marL="1371554" indent="0">
              <a:buNone/>
              <a:defRPr sz="1600" b="1"/>
            </a:lvl4pPr>
            <a:lvl5pPr marL="1828740" indent="0">
              <a:buNone/>
              <a:defRPr sz="1600" b="1"/>
            </a:lvl5pPr>
            <a:lvl6pPr marL="2285924" indent="0">
              <a:buNone/>
              <a:defRPr sz="1600" b="1"/>
            </a:lvl6pPr>
            <a:lvl7pPr marL="2743110" indent="0">
              <a:buNone/>
              <a:defRPr sz="1600" b="1"/>
            </a:lvl7pPr>
            <a:lvl8pPr marL="3200295" indent="0">
              <a:buNone/>
              <a:defRPr sz="1600" b="1"/>
            </a:lvl8pPr>
            <a:lvl9pPr marL="365748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946" y="2174875"/>
            <a:ext cx="387886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9547" y="1535113"/>
            <a:ext cx="388038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4" indent="0">
              <a:buNone/>
              <a:defRPr sz="2000" b="1"/>
            </a:lvl2pPr>
            <a:lvl3pPr marL="914370" indent="0">
              <a:buNone/>
              <a:defRPr sz="1800" b="1"/>
            </a:lvl3pPr>
            <a:lvl4pPr marL="1371554" indent="0">
              <a:buNone/>
              <a:defRPr sz="1600" b="1"/>
            </a:lvl4pPr>
            <a:lvl5pPr marL="1828740" indent="0">
              <a:buNone/>
              <a:defRPr sz="1600" b="1"/>
            </a:lvl5pPr>
            <a:lvl6pPr marL="2285924" indent="0">
              <a:buNone/>
              <a:defRPr sz="1600" b="1"/>
            </a:lvl6pPr>
            <a:lvl7pPr marL="2743110" indent="0">
              <a:buNone/>
              <a:defRPr sz="1600" b="1"/>
            </a:lvl7pPr>
            <a:lvl8pPr marL="3200295" indent="0">
              <a:buNone/>
              <a:defRPr sz="1600" b="1"/>
            </a:lvl8pPr>
            <a:lvl9pPr marL="365748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59547" y="2174875"/>
            <a:ext cx="388038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45" y="273050"/>
            <a:ext cx="28881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2297" y="273053"/>
            <a:ext cx="490763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8945" y="1435103"/>
            <a:ext cx="28881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4" indent="0">
              <a:buNone/>
              <a:defRPr sz="1200"/>
            </a:lvl2pPr>
            <a:lvl3pPr marL="914370" indent="0">
              <a:buNone/>
              <a:defRPr sz="1100"/>
            </a:lvl3pPr>
            <a:lvl4pPr marL="1371554" indent="0">
              <a:buNone/>
              <a:defRPr sz="900"/>
            </a:lvl4pPr>
            <a:lvl5pPr marL="1828740" indent="0">
              <a:buNone/>
              <a:defRPr sz="900"/>
            </a:lvl5pPr>
            <a:lvl6pPr marL="2285924" indent="0">
              <a:buNone/>
              <a:defRPr sz="900"/>
            </a:lvl6pPr>
            <a:lvl7pPr marL="2743110" indent="0">
              <a:buNone/>
              <a:defRPr sz="900"/>
            </a:lvl7pPr>
            <a:lvl8pPr marL="3200295" indent="0">
              <a:buNone/>
              <a:defRPr sz="900"/>
            </a:lvl8pPr>
            <a:lvl9pPr marL="365748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0722" y="4800602"/>
            <a:ext cx="526732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20722" y="612776"/>
            <a:ext cx="526732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4" indent="0">
              <a:buNone/>
              <a:defRPr sz="2800"/>
            </a:lvl2pPr>
            <a:lvl3pPr marL="914370" indent="0">
              <a:buNone/>
              <a:defRPr sz="2400"/>
            </a:lvl3pPr>
            <a:lvl4pPr marL="1371554" indent="0">
              <a:buNone/>
              <a:defRPr sz="2000"/>
            </a:lvl4pPr>
            <a:lvl5pPr marL="1828740" indent="0">
              <a:buNone/>
              <a:defRPr sz="2000"/>
            </a:lvl5pPr>
            <a:lvl6pPr marL="2285924" indent="0">
              <a:buNone/>
              <a:defRPr sz="2000"/>
            </a:lvl6pPr>
            <a:lvl7pPr marL="2743110" indent="0">
              <a:buNone/>
              <a:defRPr sz="2000"/>
            </a:lvl7pPr>
            <a:lvl8pPr marL="3200295" indent="0">
              <a:buNone/>
              <a:defRPr sz="2000"/>
            </a:lvl8pPr>
            <a:lvl9pPr marL="365748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0722" y="5367338"/>
            <a:ext cx="5267325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4" indent="0">
              <a:buNone/>
              <a:defRPr sz="1200"/>
            </a:lvl2pPr>
            <a:lvl3pPr marL="914370" indent="0">
              <a:buNone/>
              <a:defRPr sz="1100"/>
            </a:lvl3pPr>
            <a:lvl4pPr marL="1371554" indent="0">
              <a:buNone/>
              <a:defRPr sz="900"/>
            </a:lvl4pPr>
            <a:lvl5pPr marL="1828740" indent="0">
              <a:buNone/>
              <a:defRPr sz="900"/>
            </a:lvl5pPr>
            <a:lvl6pPr marL="2285924" indent="0">
              <a:buNone/>
              <a:defRPr sz="900"/>
            </a:lvl6pPr>
            <a:lvl7pPr marL="2743110" indent="0">
              <a:buNone/>
              <a:defRPr sz="900"/>
            </a:lvl7pPr>
            <a:lvl8pPr marL="3200295" indent="0">
              <a:buNone/>
              <a:defRPr sz="900"/>
            </a:lvl8pPr>
            <a:lvl9pPr marL="365748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8944" y="274638"/>
            <a:ext cx="7900988" cy="1143000"/>
          </a:xfrm>
          <a:prstGeom prst="rect">
            <a:avLst/>
          </a:prstGeom>
        </p:spPr>
        <p:txBody>
          <a:bodyPr vert="horz" lIns="91437" tIns="45718" rIns="91437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944" y="1600204"/>
            <a:ext cx="7900988" cy="4525964"/>
          </a:xfrm>
          <a:prstGeom prst="rect">
            <a:avLst/>
          </a:prstGeom>
        </p:spPr>
        <p:txBody>
          <a:bodyPr vert="horz" lIns="91437" tIns="45718" rIns="91437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8944" y="6356353"/>
            <a:ext cx="2048404" cy="365126"/>
          </a:xfrm>
          <a:prstGeom prst="rect">
            <a:avLst/>
          </a:prstGeom>
        </p:spPr>
        <p:txBody>
          <a:bodyPr vert="horz" lIns="91437" tIns="45718" rIns="91437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99449" y="6356353"/>
            <a:ext cx="2779977" cy="365126"/>
          </a:xfrm>
          <a:prstGeom prst="rect">
            <a:avLst/>
          </a:prstGeom>
        </p:spPr>
        <p:txBody>
          <a:bodyPr vert="horz" lIns="91437" tIns="45718" rIns="91437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91527" y="6356353"/>
            <a:ext cx="2048404" cy="365126"/>
          </a:xfrm>
          <a:prstGeom prst="rect">
            <a:avLst/>
          </a:prstGeom>
        </p:spPr>
        <p:txBody>
          <a:bodyPr vert="horz" lIns="91437" tIns="45718" rIns="91437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370" rtl="0" eaLnBrk="1" latinLnBrk="0" hangingPunct="1"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9" indent="-342889" algn="l" defTabSz="9143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26" indent="-285740" algn="l" defTabSz="91437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3" indent="-228593" algn="l" defTabSz="91437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47" indent="-228593" algn="l" defTabSz="91437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2" indent="-228593" algn="l" defTabSz="91437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7" indent="-228593" algn="l" defTabSz="9143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2" indent="-228593" algn="l" defTabSz="9143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7" indent="-228593" algn="l" defTabSz="9143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72" indent="-228593" algn="l" defTabSz="9143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4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0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4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0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4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0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5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80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ahid1991@yahoo.com" TargetMode="Externa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5237" y="304800"/>
            <a:ext cx="5943600" cy="11731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9600" dirty="0" smtClean="0">
                <a:latin typeface="NikoshLight" pitchFamily="2" charset="0"/>
                <a:cs typeface="NikoshLight" pitchFamily="2" charset="0"/>
              </a:rPr>
              <a:t>স্বাগতম </a:t>
            </a:r>
            <a:endParaRPr lang="en-US" sz="9600" dirty="0">
              <a:latin typeface="NikoshLight" pitchFamily="2" charset="0"/>
              <a:cs typeface="NikoshLight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7" y="2192428"/>
            <a:ext cx="5867400" cy="4284572"/>
          </a:xfrm>
        </p:spPr>
      </p:pic>
    </p:spTree>
    <p:extLst>
      <p:ext uri="{BB962C8B-B14F-4D97-AF65-F5344CB8AC3E}">
        <p14:creationId xmlns="" xmlns:p14="http://schemas.microsoft.com/office/powerpoint/2010/main" val="410103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9863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837" y="762000"/>
            <a:ext cx="4846415" cy="32325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Rectangle 2"/>
          <p:cNvSpPr/>
          <p:nvPr/>
        </p:nvSpPr>
        <p:spPr>
          <a:xfrm rot="19581491">
            <a:off x="218385" y="1881133"/>
            <a:ext cx="3195105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r>
              <a:rPr lang="bn-IN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LightBAN" pitchFamily="2" charset="0"/>
                <a:cs typeface="NikoshLightBAN" pitchFamily="2" charset="0"/>
              </a:rPr>
              <a:t>উন্নতমানের </a:t>
            </a:r>
          </a:p>
          <a:p>
            <a:pPr algn="ctr"/>
            <a:r>
              <a:rPr lang="bn-IN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LightBAN" pitchFamily="2" charset="0"/>
                <a:cs typeface="NikoshLightBAN" pitchFamily="2" charset="0"/>
              </a:rPr>
              <a:t>নাগরিক সেবা 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NikoshLightBAN" pitchFamily="2" charset="0"/>
              <a:cs typeface="NikoshLight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288e38d12322d3907c9be2dff55e7-5736844a8a5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2637" y="2286000"/>
            <a:ext cx="4946721" cy="3657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Rectangle 2"/>
          <p:cNvSpPr/>
          <p:nvPr/>
        </p:nvSpPr>
        <p:spPr>
          <a:xfrm rot="19793813">
            <a:off x="167223" y="986172"/>
            <a:ext cx="4044095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ব্যবসা বানিজ্য ও </a:t>
            </a:r>
          </a:p>
          <a:p>
            <a:r>
              <a:rPr lang="bn-IN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শিল্পের প্রসার 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LightBAN" pitchFamily="2" charset="0"/>
              <a:cs typeface="NikoshLightBAN" pitchFamily="2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G:\আআআআ\image-219539-15682427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9237" y="2895600"/>
            <a:ext cx="5833022" cy="3657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Rectangle 2"/>
          <p:cNvSpPr/>
          <p:nvPr/>
        </p:nvSpPr>
        <p:spPr>
          <a:xfrm rot="19416267">
            <a:off x="-30997" y="1646031"/>
            <a:ext cx="4836513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bn-IN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LightBAN" pitchFamily="2" charset="0"/>
                <a:cs typeface="NikoshLightBAN" pitchFamily="2" charset="0"/>
              </a:rPr>
              <a:t>দুর্নীতিমুক্ত দেশ গড়া</a:t>
            </a:r>
            <a:endParaRPr lang="en-US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LightBAN" pitchFamily="2" charset="0"/>
              <a:cs typeface="NikoshLight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nabbandon-pic.-05-03-2019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37037" y="914400"/>
            <a:ext cx="4380946" cy="35585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4" name="Rectangle 3"/>
          <p:cNvSpPr/>
          <p:nvPr/>
        </p:nvSpPr>
        <p:spPr>
          <a:xfrm rot="19676122">
            <a:off x="245509" y="1546093"/>
            <a:ext cx="3392081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LightBAN" pitchFamily="2" charset="0"/>
                <a:cs typeface="NikoshLightBAN" pitchFamily="2" charset="0"/>
              </a:rPr>
              <a:t>স্বজনপ্রীতি প্রতিরোধ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LightBAN" pitchFamily="2" charset="0"/>
              <a:cs typeface="NikoshLightBAN" pitchFamily="2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468320">
            <a:off x="2744032" y="1868414"/>
            <a:ext cx="5451151" cy="37553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Rectangle 3"/>
          <p:cNvSpPr/>
          <p:nvPr/>
        </p:nvSpPr>
        <p:spPr>
          <a:xfrm>
            <a:off x="198437" y="838200"/>
            <a:ext cx="4225837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NikoshLightBAN" pitchFamily="2" charset="0"/>
                <a:cs typeface="NikoshLightBAN" pitchFamily="2" charset="0"/>
              </a:rPr>
              <a:t>সকল ক্ষেত্রে স্বচ্ছতা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77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237" y="2743200"/>
            <a:ext cx="7732422" cy="39959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55837" y="1219200"/>
            <a:ext cx="3810000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জবাবদিহিতা </a:t>
            </a:r>
            <a:endParaRPr lang="en-US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LightBAN" pitchFamily="2" charset="0"/>
              <a:cs typeface="NikoshLightBAN" pitchFamily="2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99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037" y="2286000"/>
            <a:ext cx="5881687" cy="41343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Rectangle 2"/>
          <p:cNvSpPr/>
          <p:nvPr/>
        </p:nvSpPr>
        <p:spPr>
          <a:xfrm rot="19947781">
            <a:off x="26354" y="1103518"/>
            <a:ext cx="4056395" cy="11079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সুসম্পর্ক তৈরী</a:t>
            </a:r>
            <a:endParaRPr lang="en-US" sz="6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8047037" y="6477000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15310" y="152400"/>
            <a:ext cx="7997781" cy="12954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7200" dirty="0" smtClean="0">
                <a:latin typeface="SutonnyMJ" pitchFamily="2" charset="0"/>
                <a:cs typeface="SutonnyMJ" pitchFamily="2" charset="0"/>
              </a:rPr>
              <a:t>GKK </a:t>
            </a:r>
            <a:r>
              <a:rPr lang="en-US" sz="7200" dirty="0" err="1" smtClean="0">
                <a:latin typeface="SutonnyMJ" pitchFamily="2" charset="0"/>
                <a:cs typeface="SutonnyMJ" pitchFamily="2" charset="0"/>
              </a:rPr>
              <a:t>KvR</a:t>
            </a:r>
            <a:endParaRPr lang="en-US" sz="7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27037" y="1981200"/>
            <a:ext cx="7900988" cy="137160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lvl="0">
              <a:buNone/>
            </a:pPr>
            <a:endParaRPr lang="bn-IN" sz="3900" dirty="0" smtClean="0">
              <a:latin typeface="NikoshLightBAN" pitchFamily="2" charset="0"/>
              <a:cs typeface="NikoshLightBAN" pitchFamily="2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bn-IN" sz="6000" dirty="0" smtClean="0">
                <a:latin typeface="NikoshLight" pitchFamily="2" charset="0"/>
                <a:cs typeface="NikoshLight" pitchFamily="2" charset="0"/>
              </a:rPr>
              <a:t>   </a:t>
            </a:r>
            <a:r>
              <a:rPr lang="bn-BD" sz="6000" dirty="0" smtClean="0">
                <a:latin typeface="NikoshLight" pitchFamily="2" charset="0"/>
                <a:cs typeface="NikoshLight" pitchFamily="2" charset="0"/>
              </a:rPr>
              <a:t>ই-গভর্ন্যা</a:t>
            </a:r>
            <a:r>
              <a:rPr lang="bn-IN" sz="6000" dirty="0" smtClean="0">
                <a:latin typeface="NikoshLight" pitchFamily="2" charset="0"/>
                <a:cs typeface="NikoshLight" pitchFamily="2" charset="0"/>
              </a:rPr>
              <a:t>ন্সের সংজ্ঞা লিখ। </a:t>
            </a:r>
            <a:r>
              <a:rPr lang="bn-BD" sz="6000" dirty="0" smtClean="0">
                <a:latin typeface="NikoshLight" pitchFamily="2" charset="0"/>
                <a:cs typeface="NikoshLight" pitchFamily="2" charset="0"/>
              </a:rPr>
              <a:t> </a:t>
            </a:r>
            <a:endParaRPr lang="en-US" sz="6000" dirty="0"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7037" y="3733800"/>
            <a:ext cx="7924800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IN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LightBAN" pitchFamily="2" charset="0"/>
                <a:cs typeface="NikoshLightBAN" pitchFamily="2" charset="0"/>
              </a:rPr>
              <a:t>   ই-গভর্নেন্সের ২টি উদ্দেশ্য লিখ।</a:t>
            </a:r>
            <a:endParaRPr lang="en-US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LightBAN" pitchFamily="2" charset="0"/>
              <a:cs typeface="NikoshLight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824732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1837" y="762000"/>
            <a:ext cx="784860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 typeface="Wingdings" pitchFamily="2" charset="2"/>
              <a:buChar char="v"/>
            </a:pPr>
            <a:r>
              <a:rPr lang="en-US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bn-IN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ই-গভর্ন্যান্সের </a:t>
            </a:r>
            <a:r>
              <a:rPr lang="bn-IN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সেবাসমূহ</a:t>
            </a:r>
            <a:endParaRPr lang="en-US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LightBAN" pitchFamily="2" charset="0"/>
              <a:cs typeface="NikoshLightBAN" pitchFamily="2" charset="0"/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258" y="152400"/>
            <a:ext cx="7681516" cy="9144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7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700" dirty="0">
              <a:solidFill>
                <a:schemeClr val="tx1"/>
              </a:solidFill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585258" y="1143002"/>
            <a:ext cx="3292078" cy="6397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3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চিতি</a:t>
            </a:r>
            <a:endParaRPr lang="en-US" sz="43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22237" y="4343402"/>
            <a:ext cx="5562600" cy="243839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bn-IN" sz="2800" b="1" dirty="0" smtClean="0">
                <a:solidFill>
                  <a:srgbClr val="002060"/>
                </a:solidFill>
                <a:latin typeface="NikoshLightBAN" pitchFamily="2" charset="0"/>
                <a:cs typeface="NikoshLightBAN" pitchFamily="2" charset="0"/>
              </a:rPr>
              <a:t>         </a:t>
            </a:r>
            <a:r>
              <a:rPr lang="bn-BD" sz="2800" b="1" dirty="0" smtClean="0">
                <a:solidFill>
                  <a:srgbClr val="002060"/>
                </a:solidFill>
                <a:latin typeface="NikoshLightBAN" pitchFamily="2" charset="0"/>
                <a:cs typeface="NikoshLightBAN" pitchFamily="2" charset="0"/>
              </a:rPr>
              <a:t>মোহাম্মদ</a:t>
            </a:r>
            <a:r>
              <a:rPr lang="en-US" sz="2800" b="1" dirty="0" smtClean="0">
                <a:solidFill>
                  <a:srgbClr val="00206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bn-BD" sz="2800" b="1" dirty="0" smtClean="0">
                <a:solidFill>
                  <a:srgbClr val="002060"/>
                </a:solidFill>
                <a:latin typeface="NikoshLightBAN" pitchFamily="2" charset="0"/>
                <a:cs typeface="NikoshLightBAN" pitchFamily="2" charset="0"/>
              </a:rPr>
              <a:t>অহিদুজ্জামান</a:t>
            </a:r>
            <a:r>
              <a:rPr lang="bn-BD" sz="3200" b="1" dirty="0" smtClean="0">
                <a:solidFill>
                  <a:srgbClr val="00206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NikoshLightBAN" pitchFamily="2" charset="0"/>
                <a:cs typeface="NikoshLightBAN" pitchFamily="2" charset="0"/>
              </a:rPr>
              <a:t>   </a:t>
            </a:r>
            <a:r>
              <a:rPr lang="bn-IN" sz="3200" b="1" dirty="0" smtClean="0">
                <a:solidFill>
                  <a:srgbClr val="002060"/>
                </a:solidFill>
                <a:latin typeface="NikoshLightBAN" pitchFamily="2" charset="0"/>
                <a:cs typeface="NikoshLightBAN" pitchFamily="2" charset="0"/>
              </a:rPr>
              <a:t>                     	</a:t>
            </a:r>
            <a:r>
              <a:rPr lang="bn-BD" sz="2400" dirty="0" smtClean="0">
                <a:latin typeface="NikoshLightBAN" pitchFamily="2" charset="0"/>
                <a:cs typeface="NikoshLightBAN" pitchFamily="2" charset="0"/>
              </a:rPr>
              <a:t>প্রভাষক</a:t>
            </a:r>
            <a:r>
              <a:rPr lang="en-US" sz="2400" dirty="0" smtClean="0">
                <a:latin typeface="NikoshLightBAN" pitchFamily="2" charset="0"/>
                <a:cs typeface="NikoshLightBAN" pitchFamily="2" charset="0"/>
              </a:rPr>
              <a:t>,</a:t>
            </a:r>
            <a:r>
              <a:rPr lang="bn-BD" sz="2400" dirty="0" smtClean="0">
                <a:latin typeface="NikoshLightBAN" pitchFamily="2" charset="0"/>
                <a:cs typeface="NikoshLightBAN" pitchFamily="2" charset="0"/>
              </a:rPr>
              <a:t> রাষ্ট্রবিজ্ঞান </a:t>
            </a:r>
          </a:p>
          <a:p>
            <a:pPr lvl="1">
              <a:buNone/>
            </a:pPr>
            <a:r>
              <a:rPr lang="bn-BD" sz="2800" dirty="0" smtClean="0">
                <a:latin typeface="NikoshLightBAN" pitchFamily="2" charset="0"/>
                <a:cs typeface="NikoshLightBAN" pitchFamily="2" charset="0"/>
              </a:rPr>
              <a:t>গাজীপুর খান সরকারি মডেল স্কুল এণ্ড কলেজ</a:t>
            </a:r>
          </a:p>
          <a:p>
            <a:pPr lvl="1">
              <a:buNone/>
            </a:pPr>
            <a:r>
              <a:rPr lang="bn-IN" dirty="0" smtClean="0">
                <a:latin typeface="NikoshLightBAN" pitchFamily="2" charset="0"/>
                <a:cs typeface="NikoshLightBAN" pitchFamily="2" charset="0"/>
              </a:rPr>
              <a:t>     </a:t>
            </a:r>
            <a:r>
              <a:rPr lang="bn-BD" dirty="0" smtClean="0">
                <a:latin typeface="NikoshLightBAN" pitchFamily="2" charset="0"/>
                <a:cs typeface="NikoshLightBAN" pitchFamily="2" charset="0"/>
              </a:rPr>
              <a:t>মোবাইল</a:t>
            </a:r>
            <a:r>
              <a:rPr lang="bn-IN" dirty="0" smtClean="0">
                <a:latin typeface="NikoshLightBAN" pitchFamily="2" charset="0"/>
                <a:cs typeface="NikoshLightBAN" pitchFamily="2" charset="0"/>
              </a:rPr>
              <a:t>   </a:t>
            </a:r>
            <a:r>
              <a:rPr lang="bn-BD" dirty="0" smtClean="0">
                <a:latin typeface="NikoshLightBAN" pitchFamily="2" charset="0"/>
                <a:cs typeface="NikoshLightBAN" pitchFamily="2" charset="0"/>
              </a:rPr>
              <a:t> ০১৭১৭৪২৫৮২৬ </a:t>
            </a:r>
            <a:r>
              <a:rPr lang="bn-BD" dirty="0" smtClean="0">
                <a:solidFill>
                  <a:srgbClr val="00B0F0"/>
                </a:solidFill>
                <a:latin typeface="NikoshLightBAN" pitchFamily="2" charset="0"/>
                <a:cs typeface="NikoshLightBAN" pitchFamily="2" charset="0"/>
              </a:rPr>
              <a:t> </a:t>
            </a:r>
            <a:endParaRPr lang="en-US" dirty="0" smtClean="0">
              <a:solidFill>
                <a:srgbClr val="00B0F0"/>
              </a:solidFill>
              <a:latin typeface="NikoshLightBAN" pitchFamily="2" charset="0"/>
              <a:cs typeface="NikoshLightBAN" pitchFamily="2" charset="0"/>
            </a:endParaRPr>
          </a:p>
          <a:p>
            <a:pPr>
              <a:buNone/>
            </a:pPr>
            <a:r>
              <a:rPr lang="bn-IN" sz="2000" i="1" dirty="0" smtClean="0"/>
              <a:t>	   </a:t>
            </a:r>
            <a:r>
              <a:rPr lang="en-US" sz="2000" i="1" dirty="0" smtClean="0"/>
              <a:t>Email</a:t>
            </a:r>
            <a:r>
              <a:rPr lang="en-US" sz="2000" dirty="0" smtClean="0"/>
              <a:t>- </a:t>
            </a:r>
            <a:r>
              <a:rPr lang="en-US" sz="2000" dirty="0" smtClean="0">
                <a:hlinkClick r:id="rId2"/>
              </a:rPr>
              <a:t>ahid1991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@yahoo.com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 smtClean="0"/>
          </a:p>
          <a:p>
            <a:pPr>
              <a:buNone/>
            </a:pPr>
            <a:endParaRPr lang="en-US" dirty="0" smtClean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endParaRPr lang="en-US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</a:t>
            </a:r>
            <a:endParaRPr lang="en-US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389437" y="1143002"/>
            <a:ext cx="3913916" cy="63976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9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389437" y="2133600"/>
            <a:ext cx="3950494" cy="24384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bn-BD" sz="3200" dirty="0" smtClean="0">
                <a:latin typeface="NikoshLight" pitchFamily="2" charset="0"/>
                <a:cs typeface="NikoshLight" pitchFamily="2" charset="0"/>
              </a:rPr>
              <a:t>শ্রেণি- একাদশ</a:t>
            </a:r>
            <a:endParaRPr lang="en-US" sz="3200" dirty="0">
              <a:latin typeface="NikoshLight" pitchFamily="2" charset="0"/>
              <a:cs typeface="NikoshLight" pitchFamily="2" charset="0"/>
            </a:endParaRPr>
          </a:p>
          <a:p>
            <a:pPr>
              <a:buFont typeface="Wingdings" pitchFamily="2" charset="2"/>
              <a:buChar char="ü"/>
            </a:pPr>
            <a:r>
              <a:rPr lang="bn-IN" sz="3200" dirty="0" smtClean="0">
                <a:latin typeface="NikoshLight" pitchFamily="2" charset="0"/>
                <a:cs typeface="NikoshLight" pitchFamily="2" charset="0"/>
              </a:rPr>
              <a:t>বিষয়ঃ পৌরনীতি ও সুশাসন </a:t>
            </a:r>
            <a:endParaRPr lang="en-US" sz="3200" dirty="0">
              <a:latin typeface="NikoshLight" pitchFamily="2" charset="0"/>
              <a:cs typeface="NikoshLight" pitchFamily="2" charset="0"/>
            </a:endParaRPr>
          </a:p>
          <a:p>
            <a:pPr>
              <a:buFont typeface="Wingdings" pitchFamily="2" charset="2"/>
              <a:buChar char="ü"/>
            </a:pPr>
            <a:r>
              <a:rPr lang="bn-BD" sz="3200" dirty="0">
                <a:latin typeface="NikoshLight" pitchFamily="2" charset="0"/>
                <a:cs typeface="NikoshLight" pitchFamily="2" charset="0"/>
              </a:rPr>
              <a:t>সময়- ৬০ মিনিট</a:t>
            </a:r>
            <a:endParaRPr lang="en-US" sz="3200" dirty="0">
              <a:latin typeface="NikoshLight" pitchFamily="2" charset="0"/>
              <a:cs typeface="NikoshLight" pitchFamily="2" charset="0"/>
            </a:endParaRPr>
          </a:p>
          <a:p>
            <a:pPr>
              <a:buFont typeface="Wingdings" pitchFamily="2" charset="2"/>
              <a:buChar char="ü"/>
            </a:pPr>
            <a:r>
              <a:rPr lang="bn-BD" sz="3200" dirty="0" smtClean="0">
                <a:latin typeface="NikoshLight" pitchFamily="2" charset="0"/>
                <a:cs typeface="NikoshLight" pitchFamily="2" charset="0"/>
              </a:rPr>
              <a:t>তারিখ-১৭/১০/২০১৯ </a:t>
            </a:r>
            <a:endParaRPr lang="en-US" sz="3200" dirty="0">
              <a:latin typeface="NikoshLight" pitchFamily="2" charset="0"/>
              <a:cs typeface="NikoshLight" pitchFamily="2" charset="0"/>
            </a:endParaRPr>
          </a:p>
          <a:p>
            <a:pPr marL="0" indent="0">
              <a:buNone/>
            </a:pPr>
            <a:r>
              <a:rPr lang="bn-BD" sz="3200" dirty="0"/>
              <a:t> </a:t>
            </a:r>
            <a:endParaRPr lang="en-US" sz="3200" dirty="0"/>
          </a:p>
          <a:p>
            <a:pPr>
              <a:buNone/>
            </a:pP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37" y="1828800"/>
            <a:ext cx="2487348" cy="26392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75495242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03437" y="4724400"/>
            <a:ext cx="472440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অফিস ব্যবস্থাপনা 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4" descr="thumbnail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037" y="304800"/>
            <a:ext cx="6407727" cy="381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-commerce-bg201802240941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837" y="457200"/>
            <a:ext cx="6905625" cy="3810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32037" y="4800600"/>
            <a:ext cx="4687502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marL="571481" indent="-571481"/>
            <a:r>
              <a:rPr lang="bn-B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Light" pitchFamily="2" charset="0"/>
                <a:cs typeface="NikoshLight" pitchFamily="2" charset="0"/>
              </a:rPr>
              <a:t>ব্যবসা-বানিজ্য ক্ষে</a:t>
            </a:r>
            <a:r>
              <a:rPr lang="bn-IN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Light" pitchFamily="2" charset="0"/>
                <a:cs typeface="NikoshLight" pitchFamily="2" charset="0"/>
              </a:rPr>
              <a:t>ত্রে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Light" pitchFamily="2" charset="0"/>
                <a:cs typeface="NikoshLight" pitchFamily="2" charset="0"/>
              </a:rPr>
              <a:t> 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Light" pitchFamily="2" charset="0"/>
              <a:cs typeface="NikoshLight" pitchFamily="2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umbnail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836" y="457200"/>
            <a:ext cx="6553201" cy="3581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Rectangle 2"/>
          <p:cNvSpPr/>
          <p:nvPr/>
        </p:nvSpPr>
        <p:spPr>
          <a:xfrm>
            <a:off x="2179637" y="4572000"/>
            <a:ext cx="4114800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ই-টেন্ডার 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LightBAN" pitchFamily="2" charset="0"/>
              <a:cs typeface="NikoshLightBAN" pitchFamily="2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08237" y="4800600"/>
            <a:ext cx="381000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শিক্ষাক্ষেত্রে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5" descr="hq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637" y="457200"/>
            <a:ext cx="7010400" cy="40005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umbnai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37" y="533400"/>
            <a:ext cx="2667000" cy="2780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" name="Picture 2" descr="48899-ebook3-2-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6037" y="533400"/>
            <a:ext cx="4235824" cy="2667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" name="Picture 5" descr="এইচএসসি-রেজাল্ট-২০১৯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9837" y="3733800"/>
            <a:ext cx="4762499" cy="2590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5" name="Rectangle 4"/>
          <p:cNvSpPr/>
          <p:nvPr/>
        </p:nvSpPr>
        <p:spPr>
          <a:xfrm rot="20277472">
            <a:off x="65898" y="4347627"/>
            <a:ext cx="35125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বিভিন্ন ধরণের সেবা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LightBAN" pitchFamily="2" charset="0"/>
              <a:cs typeface="NikoshLightBAN" pitchFamily="2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55837" y="4038600"/>
            <a:ext cx="3512501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চিকিৎসা সেবা  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LightBAN" pitchFamily="2" charset="0"/>
              <a:cs typeface="NikoshLightBAN" pitchFamily="2" charset="0"/>
            </a:endParaRPr>
          </a:p>
        </p:txBody>
      </p:sp>
      <p:pic>
        <p:nvPicPr>
          <p:cNvPr id="6" name="Picture 5" descr="214155KK_Sashto_Seba_19-05-04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237" y="304800"/>
            <a:ext cx="5553293" cy="3352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22437" y="4648200"/>
            <a:ext cx="5211684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LightBAN" pitchFamily="2" charset="0"/>
                <a:cs typeface="NikoshLightBAN" pitchFamily="2" charset="0"/>
              </a:rPr>
              <a:t>কাজকে গতিশীল করতে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LightBAN" pitchFamily="2" charset="0"/>
              <a:cs typeface="NikoshLightBAN" pitchFamily="2" charset="0"/>
            </a:endParaRPr>
          </a:p>
        </p:txBody>
      </p:sp>
      <p:pic>
        <p:nvPicPr>
          <p:cNvPr id="5" name="Picture 4" descr="xe-governance.jpg.pagespeed.ic.deENnUlSyv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037" y="609600"/>
            <a:ext cx="5969000" cy="35814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1abd002aef6e0561978d53c87ebcfca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237" y="533400"/>
            <a:ext cx="6172200" cy="347186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55837" y="4419600"/>
            <a:ext cx="4326826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নাগরিক সেবা প্রদান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LightBAN" pitchFamily="2" charset="0"/>
              <a:cs typeface="NikoshLightBAN" pitchFamily="2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-216877-156752399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637" y="990600"/>
            <a:ext cx="6218237" cy="350024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Rectangle 2"/>
          <p:cNvSpPr/>
          <p:nvPr/>
        </p:nvSpPr>
        <p:spPr>
          <a:xfrm>
            <a:off x="2027237" y="4876800"/>
            <a:ext cx="3810000" cy="92333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LightBAN" pitchFamily="2" charset="0"/>
                <a:cs typeface="NikoshLightBAN" pitchFamily="2" charset="0"/>
              </a:rPr>
              <a:t>ই-পাসপোর্ট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LightBAN" pitchFamily="2" charset="0"/>
              <a:cs typeface="NikoshLight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cfc5705625bfc328c4f5b7e40fb9f5-57622d0c644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237" y="685800"/>
            <a:ext cx="6096000" cy="40614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32037" y="5181600"/>
            <a:ext cx="4168129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LightBAN" pitchFamily="2" charset="0"/>
                <a:cs typeface="NikoshLightBAN" pitchFamily="2" charset="0"/>
              </a:rPr>
              <a:t>দূরশি</a:t>
            </a:r>
            <a:r>
              <a:rPr lang="bn-IN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LightBAN" pitchFamily="2" charset="0"/>
                <a:cs typeface="NikoshLightBAN" pitchFamily="2" charset="0"/>
              </a:rPr>
              <a:t>ক্ষণের ক্ষেত্রে 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LightBAN" pitchFamily="2" charset="0"/>
              <a:cs typeface="NikoshLightBAN" pitchFamily="2" charset="0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mages (16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4638" y="3840481"/>
            <a:ext cx="3895330" cy="263536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1" name="Picture 10" descr="images (1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637" y="762000"/>
            <a:ext cx="3886200" cy="25110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2" name="Picture 11" descr="images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94237" y="685800"/>
            <a:ext cx="3886200" cy="2514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437" y="3810000"/>
            <a:ext cx="3810000" cy="2667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="" xmlns:p14="http://schemas.microsoft.com/office/powerpoint/2010/main" val="132465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-kris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237" y="1219200"/>
            <a:ext cx="4876800" cy="3022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79637" y="4648200"/>
            <a:ext cx="3429000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LightBAN" pitchFamily="2" charset="0"/>
                <a:cs typeface="NikoshLightBAN" pitchFamily="2" charset="0"/>
              </a:rPr>
              <a:t>কৃষিক্ষেত্রে 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LightBAN" pitchFamily="2" charset="0"/>
              <a:cs typeface="NikoshLightBAN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785" y="3124200"/>
            <a:ext cx="8138452" cy="129265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91437" tIns="45718" rIns="91437" bIns="45718">
            <a:spAutoFit/>
          </a:bodyPr>
          <a:lstStyle/>
          <a:p>
            <a:pPr marL="571481" indent="-571481">
              <a:buFont typeface="Wingdings" pitchFamily="2" charset="2"/>
              <a:buChar char="q"/>
            </a:pPr>
            <a:r>
              <a:rPr lang="bn-BD" sz="3900" dirty="0" smtClean="0">
                <a:latin typeface="NikoshLight" pitchFamily="2" charset="0"/>
                <a:cs typeface="NikoshLight" pitchFamily="2" charset="0"/>
              </a:rPr>
              <a:t>  ই-গভর্ন্যান্সের </a:t>
            </a:r>
            <a:r>
              <a:rPr lang="bn-IN" sz="3900" dirty="0" smtClean="0">
                <a:latin typeface="NikoshLight" pitchFamily="2" charset="0"/>
                <a:cs typeface="NikoshLight" pitchFamily="2" charset="0"/>
              </a:rPr>
              <a:t>মাধ্যমে জনগণ কী কী সুবিধা</a:t>
            </a:r>
          </a:p>
          <a:p>
            <a:pPr marL="571481" indent="-571481"/>
            <a:r>
              <a:rPr lang="bn-IN" sz="3900" dirty="0" smtClean="0">
                <a:latin typeface="NikoshLight" pitchFamily="2" charset="0"/>
                <a:cs typeface="NikoshLight" pitchFamily="2" charset="0"/>
              </a:rPr>
              <a:t>        ভোগ করে তা লিখ। </a:t>
            </a:r>
            <a:endParaRPr lang="en-US" sz="3900" b="1" dirty="0"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38944" y="274638"/>
            <a:ext cx="7900988" cy="1143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7" tIns="45718" rIns="91437" bIns="45718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72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জোড়ায় কাজ </a:t>
            </a:r>
            <a:endParaRPr lang="en-US" sz="7200" b="1" dirty="0">
              <a:solidFill>
                <a:schemeClr val="tx1"/>
              </a:solidFill>
              <a:latin typeface="NikoshLight" pitchFamily="2" charset="0"/>
              <a:cs typeface="NikoshLight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787382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41437" y="1447800"/>
            <a:ext cx="6057852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সারসংক্ষেপ </a:t>
            </a:r>
            <a:endParaRPr lang="en-US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LightBAN" pitchFamily="2" charset="0"/>
              <a:cs typeface="NikoshLight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3237" y="1600200"/>
            <a:ext cx="7696200" cy="340092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37" tIns="45718" rIns="91437" bIns="45718">
            <a:spAutoFit/>
          </a:bodyPr>
          <a:lstStyle/>
          <a:p>
            <a:pPr marL="457184" indent="-457184"/>
            <a:r>
              <a:rPr lang="bn-BD" sz="32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bn-IN" sz="3200" dirty="0" smtClean="0">
              <a:solidFill>
                <a:prstClr val="black"/>
              </a:solidFill>
              <a:latin typeface="SutonnyMJ" pitchFamily="2" charset="0"/>
              <a:cs typeface="SutonnyMJ" pitchFamily="2" charset="0"/>
            </a:endParaRPr>
          </a:p>
          <a:p>
            <a:pPr marL="457184" indent="-457184">
              <a:buFont typeface="Wingdings" pitchFamily="2" charset="2"/>
              <a:buChar char="q"/>
            </a:pPr>
            <a:r>
              <a:rPr lang="bn-IN" sz="3900" dirty="0" smtClean="0">
                <a:solidFill>
                  <a:prstClr val="black"/>
                </a:solidFill>
                <a:latin typeface="NikoshLight" pitchFamily="2" charset="0"/>
                <a:cs typeface="NikoshLight" pitchFamily="2" charset="0"/>
              </a:rPr>
              <a:t>  </a:t>
            </a:r>
            <a:r>
              <a:rPr lang="bn-BD" sz="3900" dirty="0" smtClean="0">
                <a:solidFill>
                  <a:prstClr val="black"/>
                </a:solidFill>
                <a:latin typeface="NikoshLight" pitchFamily="2" charset="0"/>
                <a:cs typeface="NikoshLight" pitchFamily="2" charset="0"/>
              </a:rPr>
              <a:t>আজকের ক্লাসে </a:t>
            </a:r>
            <a:r>
              <a:rPr lang="bn-IN" sz="3900" dirty="0" smtClean="0">
                <a:solidFill>
                  <a:prstClr val="black"/>
                </a:solidFill>
                <a:latin typeface="NikoshLight" pitchFamily="2" charset="0"/>
                <a:cs typeface="NikoshLight" pitchFamily="2" charset="0"/>
              </a:rPr>
              <a:t>আলোচিত হয়েছে </a:t>
            </a:r>
            <a:r>
              <a:rPr lang="bn-BD" sz="3900" dirty="0" smtClean="0">
                <a:solidFill>
                  <a:prstClr val="black"/>
                </a:solidFill>
                <a:latin typeface="NikoshLight" pitchFamily="2" charset="0"/>
                <a:cs typeface="NikoshLight" pitchFamily="2" charset="0"/>
              </a:rPr>
              <a:t>– </a:t>
            </a:r>
            <a:r>
              <a:rPr lang="en-US" sz="39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           </a:t>
            </a:r>
            <a:r>
              <a:rPr lang="en-US" sz="39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bn-BD" sz="3900" b="1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 marL="571481" indent="-571481">
              <a:buFont typeface="Wingdings" pitchFamily="2" charset="2"/>
              <a:buChar char="§"/>
            </a:pPr>
            <a:r>
              <a:rPr lang="bn-BD" sz="3600" dirty="0" smtClean="0">
                <a:solidFill>
                  <a:srgbClr val="C00000"/>
                </a:solidFill>
                <a:latin typeface="NikoshLight" pitchFamily="2" charset="0"/>
                <a:cs typeface="NikoshLight" pitchFamily="2" charset="0"/>
              </a:rPr>
              <a:t>ই-গভর্নেন্সের অর্থ </a:t>
            </a:r>
            <a:endParaRPr lang="en-US" sz="3600" dirty="0">
              <a:solidFill>
                <a:srgbClr val="C00000"/>
              </a:solidFill>
              <a:latin typeface="NikoshLight" pitchFamily="2" charset="0"/>
              <a:cs typeface="NikoshLight" pitchFamily="2" charset="0"/>
            </a:endParaRPr>
          </a:p>
          <a:p>
            <a:pPr marL="571481" indent="-571481">
              <a:buFont typeface="Wingdings" pitchFamily="2" charset="2"/>
              <a:buChar char="§"/>
            </a:pPr>
            <a:r>
              <a:rPr lang="bn-BD" sz="3600" dirty="0" smtClean="0">
                <a:solidFill>
                  <a:srgbClr val="C00000"/>
                </a:solidFill>
                <a:latin typeface="NikoshLight" pitchFamily="2" charset="0"/>
                <a:cs typeface="NikoshLight" pitchFamily="2" charset="0"/>
              </a:rPr>
              <a:t>ই-গভর্নেন্সের উদ্দেশ্য </a:t>
            </a:r>
            <a:r>
              <a:rPr lang="en-US" sz="36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 </a:t>
            </a:r>
            <a:endParaRPr lang="bn-BD" sz="3600" dirty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  <a:p>
            <a:pPr marL="571481" indent="-571481">
              <a:buFont typeface="Wingdings" pitchFamily="2" charset="2"/>
              <a:buChar char="§"/>
            </a:pPr>
            <a:r>
              <a:rPr lang="bn-BD" sz="3600" dirty="0" smtClean="0">
                <a:solidFill>
                  <a:srgbClr val="C00000"/>
                </a:solidFill>
                <a:latin typeface="NikoshLight" pitchFamily="2" charset="0"/>
                <a:cs typeface="NikoshLight" pitchFamily="2" charset="0"/>
              </a:rPr>
              <a:t>ই-গভর্নেন্সের সেবাসমূহ </a:t>
            </a:r>
            <a:endParaRPr lang="bn-BD" sz="3600" b="1" dirty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  <a:p>
            <a:pPr lvl="0"/>
            <a:endParaRPr lang="en-US" sz="3600" dirty="0">
              <a:solidFill>
                <a:srgbClr val="002060"/>
              </a:solidFill>
              <a:latin typeface="NikoshLight" pitchFamily="2" charset="0"/>
              <a:cs typeface="NikoshLight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879044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04730" y="762002"/>
            <a:ext cx="7827830" cy="56015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37" tIns="45718" rIns="91437" bIns="45718">
            <a:spAutoFit/>
          </a:bodyPr>
          <a:lstStyle/>
          <a:p>
            <a:endParaRPr lang="en-US" sz="4300" dirty="0" smtClean="0">
              <a:latin typeface="SutonnyMJ" pitchFamily="2" charset="0"/>
              <a:cs typeface="SutonnyMJ" pitchFamily="2" charset="0"/>
            </a:endParaRPr>
          </a:p>
          <a:p>
            <a:endParaRPr lang="bn-BD" sz="4300" b="1" dirty="0" smtClean="0">
              <a:latin typeface="SutonnyMJ" pitchFamily="2" charset="0"/>
              <a:cs typeface="SutonnyMJ" pitchFamily="2" charset="0"/>
            </a:endParaRPr>
          </a:p>
          <a:p>
            <a:pPr algn="ctr"/>
            <a:endParaRPr lang="bn-BD" sz="4300" b="1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bn-BD" sz="6100" b="1" dirty="0" smtClean="0">
                <a:latin typeface="NikoshLight" pitchFamily="2" charset="0"/>
                <a:cs typeface="NikoshLight" pitchFamily="2" charset="0"/>
              </a:rPr>
              <a:t>মূল্যায়ন </a:t>
            </a:r>
            <a:endParaRPr lang="en-US" sz="6100" b="1" dirty="0" smtClean="0">
              <a:latin typeface="NikoshLight" pitchFamily="2" charset="0"/>
              <a:cs typeface="NikoshLight" pitchFamily="2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bn-IN" sz="4400" dirty="0" smtClean="0">
                <a:solidFill>
                  <a:srgbClr val="C0000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bn-BD" sz="4400" dirty="0" smtClean="0">
                <a:solidFill>
                  <a:srgbClr val="C00000"/>
                </a:solidFill>
                <a:latin typeface="NikoshLightBAN" pitchFamily="2" charset="0"/>
                <a:cs typeface="NikoshLightBAN" pitchFamily="2" charset="0"/>
              </a:rPr>
              <a:t>ই-গভর্ন্যান্স </a:t>
            </a:r>
            <a:r>
              <a:rPr lang="bn-BD" sz="4400" dirty="0">
                <a:solidFill>
                  <a:srgbClr val="C00000"/>
                </a:solidFill>
                <a:latin typeface="NikoshLightBAN" pitchFamily="2" charset="0"/>
                <a:cs typeface="NikoshLightBAN" pitchFamily="2" charset="0"/>
              </a:rPr>
              <a:t>এর পূর্ণরূপ কি</a:t>
            </a:r>
            <a:r>
              <a:rPr lang="en-US" sz="4400" dirty="0" smtClean="0">
                <a:solidFill>
                  <a:srgbClr val="C00000"/>
                </a:solidFill>
                <a:latin typeface="NikoshLightBAN" pitchFamily="2" charset="0"/>
                <a:cs typeface="NikoshLightBAN" pitchFamily="2" charset="0"/>
              </a:rPr>
              <a:t>?</a:t>
            </a:r>
            <a:r>
              <a:rPr lang="bn-BD" sz="4400" dirty="0" smtClean="0">
                <a:solidFill>
                  <a:srgbClr val="C0000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400" dirty="0" smtClean="0">
                <a:solidFill>
                  <a:srgbClr val="C00000"/>
                </a:solidFill>
                <a:latin typeface="NikoshLightBAN" pitchFamily="2" charset="0"/>
                <a:cs typeface="NikoshLightBAN" pitchFamily="2" charset="0"/>
              </a:rPr>
              <a:t> </a:t>
            </a:r>
            <a:endParaRPr lang="bn-BD" sz="4400" dirty="0" smtClean="0">
              <a:solidFill>
                <a:srgbClr val="C00000"/>
              </a:solidFill>
              <a:latin typeface="NikoshLightBAN" pitchFamily="2" charset="0"/>
              <a:cs typeface="NikoshLightBAN" pitchFamily="2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bn-IN" sz="4400" dirty="0" smtClean="0">
                <a:latin typeface="NikoshLightBAN" pitchFamily="2" charset="0"/>
                <a:cs typeface="NikoshLightBAN" pitchFamily="2" charset="0"/>
              </a:rPr>
              <a:t> </a:t>
            </a:r>
            <a:r>
              <a:rPr lang="bn-IN" sz="4400" dirty="0" smtClean="0">
                <a:solidFill>
                  <a:srgbClr val="002060"/>
                </a:solidFill>
                <a:latin typeface="NikoshLightBAN" pitchFamily="2" charset="0"/>
                <a:cs typeface="NikoshLightBAN" pitchFamily="2" charset="0"/>
              </a:rPr>
              <a:t>ই- গভর্ন্যান্সের দুইটি উদ্দেশ্য বল</a:t>
            </a:r>
            <a:r>
              <a:rPr lang="bn-IN" sz="4400" dirty="0" smtClean="0">
                <a:latin typeface="NikoshLightBAN" pitchFamily="2" charset="0"/>
                <a:cs typeface="NikoshLightBAN" pitchFamily="2" charset="0"/>
              </a:rPr>
              <a:t>। </a:t>
            </a:r>
          </a:p>
          <a:p>
            <a:pPr lvl="0">
              <a:buFont typeface="Wingdings" pitchFamily="2" charset="2"/>
              <a:buChar char="ü"/>
            </a:pPr>
            <a:r>
              <a:rPr lang="bn-IN" sz="4400" dirty="0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bn-BD" sz="4400" dirty="0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ই-গভর্নেন্সের </a:t>
            </a:r>
            <a:r>
              <a:rPr lang="bn-IN" sz="4400" dirty="0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কয়েকটি সুবিধা </a:t>
            </a:r>
            <a:r>
              <a:rPr lang="bn-BD" sz="4400" dirty="0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বল। </a:t>
            </a:r>
          </a:p>
          <a:p>
            <a:r>
              <a:rPr lang="bn-BD" sz="3600" dirty="0" smtClean="0">
                <a:latin typeface="NikoshLightBAN" pitchFamily="2" charset="0"/>
                <a:cs typeface="NikoshLightBAN" pitchFamily="2" charset="0"/>
              </a:rPr>
              <a:t> 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6" name="Picture 2" descr="C:\Users\USER\Desktop\image of computer\scaling_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4191" y="762000"/>
            <a:ext cx="4096808" cy="2057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="" xmlns:p14="http://schemas.microsoft.com/office/powerpoint/2010/main" val="335872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395" y="304800"/>
            <a:ext cx="7900988" cy="8382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n-BD" sz="6100" b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b="1" u="sng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533400"/>
            <a:ext cx="8803261" cy="914400"/>
          </a:xfrm>
        </p:spPr>
        <p:txBody>
          <a:bodyPr>
            <a:noAutofit/>
          </a:bodyPr>
          <a:lstStyle/>
          <a:p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 smtClean="0">
              <a:latin typeface="NikoshLight" pitchFamily="2" charset="0"/>
              <a:cs typeface="NikoshLight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bn-IN" dirty="0" smtClean="0">
                <a:solidFill>
                  <a:srgbClr val="C00000"/>
                </a:solidFill>
                <a:latin typeface="NikoshLight" pitchFamily="2" charset="0"/>
                <a:cs typeface="NikoshLight" pitchFamily="2" charset="0"/>
              </a:rPr>
              <a:t>   </a:t>
            </a:r>
            <a:r>
              <a:rPr lang="bn-BD" b="1" dirty="0" smtClean="0">
                <a:solidFill>
                  <a:srgbClr val="C00000"/>
                </a:solidFill>
                <a:latin typeface="NikoshLight" pitchFamily="2" charset="0"/>
                <a:cs typeface="NikoshLight" pitchFamily="2" charset="0"/>
              </a:rPr>
              <a:t>সুশাসন প্রতিষ্ঠায় ই-গভর্ন্যান্সের ভূমিকাকে তুমি কিভাবে মূল্যায়ন করবে – বর্ণনা কর।  </a:t>
            </a:r>
            <a:endParaRPr lang="en-US" b="1" dirty="0" smtClean="0">
              <a:solidFill>
                <a:srgbClr val="C00000"/>
              </a:solidFill>
              <a:latin typeface="NikoshLight" pitchFamily="2" charset="0"/>
              <a:cs typeface="NikoshLight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Public\Pictures\kazi nazrul\Kulaura+Village_Muyeed+Chawdhury+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7637" y="2819400"/>
            <a:ext cx="5410200" cy="34236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894700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808037" y="152400"/>
            <a:ext cx="7010400" cy="1752600"/>
          </a:xfrm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37" tIns="45718" rIns="91437" bIns="45718" rtlCol="0" anchor="ctr"/>
          <a:lstStyle/>
          <a:p>
            <a:pPr algn="ctr"/>
            <a:r>
              <a:rPr lang="bn-BD" sz="7200" i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সকলকে ধন্যবাদ </a:t>
            </a:r>
            <a:endParaRPr lang="en-US" sz="7200" i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What-is-E-Governance-What-is-the-Type-of-E-Governan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037" y="2133600"/>
            <a:ext cx="7010400" cy="36695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9119078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USER\Pictures\Slide Shows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9637" y="3581400"/>
            <a:ext cx="4222872" cy="304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45" y="1643746"/>
            <a:ext cx="7754673" cy="1328057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bn-BD" sz="9600" b="1" dirty="0" smtClean="0">
                <a:latin typeface="NikoshLight" pitchFamily="2" charset="0"/>
                <a:cs typeface="NikoshLight" pitchFamily="2" charset="0"/>
              </a:rPr>
              <a:t>ই-গভর্ন্যান্স </a:t>
            </a:r>
            <a:endParaRPr lang="en-US" sz="9600" b="1" dirty="0"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38944" y="239486"/>
            <a:ext cx="7710018" cy="1219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37" tIns="45718" rIns="91437" bIns="45718">
            <a:noAutofit/>
          </a:bodyPr>
          <a:lstStyle/>
          <a:p>
            <a:pPr marL="274311" indent="-274311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bn-BD" sz="8000" b="1" dirty="0" smtClean="0">
                <a:latin typeface="NikoshBAN" pitchFamily="2" charset="0"/>
                <a:cs typeface="NikoshBAN" pitchFamily="2" charset="0"/>
              </a:rPr>
              <a:t>পাঠ ঘোষণা</a:t>
            </a:r>
            <a:endParaRPr lang="en-US" sz="8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29433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3237" y="2895600"/>
            <a:ext cx="8001000" cy="2862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endParaRPr lang="bn-IN" sz="3600" b="1" dirty="0" smtClean="0">
              <a:solidFill>
                <a:srgbClr val="C00000"/>
              </a:solidFill>
              <a:latin typeface="NikoshLight" pitchFamily="2" charset="0"/>
              <a:cs typeface="NikoshLight" pitchFamily="2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bn-IN" sz="3600" b="1" dirty="0" smtClean="0">
                <a:solidFill>
                  <a:srgbClr val="C00000"/>
                </a:solidFill>
                <a:latin typeface="NikoshLight" pitchFamily="2" charset="0"/>
                <a:cs typeface="NikoshLight" pitchFamily="2" charset="0"/>
              </a:rPr>
              <a:t>  </a:t>
            </a:r>
            <a:r>
              <a:rPr lang="bn-BD" sz="3600" b="1" dirty="0" smtClean="0">
                <a:solidFill>
                  <a:srgbClr val="C00000"/>
                </a:solidFill>
                <a:latin typeface="NikoshLight" pitchFamily="2" charset="0"/>
                <a:cs typeface="NikoshLight" pitchFamily="2" charset="0"/>
              </a:rPr>
              <a:t>ই-গভর্ন্যান্স কি বলতে পারবে</a:t>
            </a:r>
            <a:r>
              <a:rPr lang="bn-IN" sz="3600" b="1" dirty="0" smtClean="0">
                <a:solidFill>
                  <a:srgbClr val="C00000"/>
                </a:solidFill>
                <a:latin typeface="NikoshLight" pitchFamily="2" charset="0"/>
                <a:cs typeface="NikoshLight" pitchFamily="2" charset="0"/>
              </a:rPr>
              <a:t>;</a:t>
            </a:r>
            <a:endParaRPr lang="en-US" sz="3600" b="1" dirty="0" smtClean="0">
              <a:solidFill>
                <a:srgbClr val="C00000"/>
              </a:solidFill>
              <a:latin typeface="NikoshLight" pitchFamily="2" charset="0"/>
              <a:cs typeface="NikoshLight" pitchFamily="2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en-US" sz="3600" b="1" dirty="0" smtClean="0">
                <a:solidFill>
                  <a:srgbClr val="C00000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bn-IN" sz="3600" b="1" dirty="0" smtClean="0">
                <a:solidFill>
                  <a:srgbClr val="C00000"/>
                </a:solidFill>
                <a:latin typeface="NikoshLight" pitchFamily="2" charset="0"/>
                <a:cs typeface="NikoshLight" pitchFamily="2" charset="0"/>
              </a:rPr>
              <a:t>  </a:t>
            </a:r>
            <a:r>
              <a:rPr lang="bn-BD" sz="3600" b="1" dirty="0" smtClean="0">
                <a:solidFill>
                  <a:srgbClr val="C00000"/>
                </a:solidFill>
                <a:latin typeface="NikoshLight" pitchFamily="2" charset="0"/>
                <a:cs typeface="NikoshLight" pitchFamily="2" charset="0"/>
              </a:rPr>
              <a:t>ই-গভর্ন্যান্সের উদ্দেশ্য</a:t>
            </a:r>
            <a:r>
              <a:rPr lang="bn-IN" sz="3600" b="1" dirty="0" smtClean="0">
                <a:solidFill>
                  <a:srgbClr val="C00000"/>
                </a:solidFill>
                <a:latin typeface="NikoshLight" pitchFamily="2" charset="0"/>
                <a:cs typeface="NikoshLight" pitchFamily="2" charset="0"/>
              </a:rPr>
              <a:t>সমূহ ব্যাখ্যা করতে</a:t>
            </a:r>
            <a:r>
              <a:rPr lang="bn-BD" sz="3600" b="1" dirty="0" smtClean="0">
                <a:solidFill>
                  <a:srgbClr val="C00000"/>
                </a:solidFill>
                <a:latin typeface="NikoshLight" pitchFamily="2" charset="0"/>
                <a:cs typeface="NikoshLight" pitchFamily="2" charset="0"/>
              </a:rPr>
              <a:t> পারবে; </a:t>
            </a:r>
            <a:endParaRPr lang="en-US" sz="3600" b="1" dirty="0" smtClean="0">
              <a:solidFill>
                <a:srgbClr val="C00000"/>
              </a:solidFill>
              <a:latin typeface="NikoshLight" pitchFamily="2" charset="0"/>
              <a:cs typeface="NikoshLight" pitchFamily="2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en-US" sz="3600" b="1" dirty="0" smtClean="0">
                <a:solidFill>
                  <a:srgbClr val="C00000"/>
                </a:solidFill>
                <a:latin typeface="NikoshLight" pitchFamily="2" charset="0"/>
                <a:cs typeface="NikoshLight" pitchFamily="2" charset="0"/>
              </a:rPr>
              <a:t>  </a:t>
            </a:r>
            <a:r>
              <a:rPr lang="bn-IN" sz="3600" b="1" dirty="0" smtClean="0">
                <a:solidFill>
                  <a:srgbClr val="C00000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bn-BD" sz="3600" b="1" dirty="0" smtClean="0">
                <a:solidFill>
                  <a:srgbClr val="C00000"/>
                </a:solidFill>
                <a:latin typeface="NikoshLight" pitchFamily="2" charset="0"/>
                <a:cs typeface="NikoshLight" pitchFamily="2" charset="0"/>
              </a:rPr>
              <a:t>ই-গভর্ন্যান্সের মাধ্যমে জনগণ </a:t>
            </a:r>
            <a:r>
              <a:rPr lang="bn-IN" sz="3600" b="1" dirty="0" smtClean="0">
                <a:solidFill>
                  <a:srgbClr val="C00000"/>
                </a:solidFill>
                <a:latin typeface="NikoshLight" pitchFamily="2" charset="0"/>
                <a:cs typeface="NikoshLight" pitchFamily="2" charset="0"/>
              </a:rPr>
              <a:t>কী কী</a:t>
            </a:r>
            <a:r>
              <a:rPr lang="bn-BD" sz="3600" b="1" dirty="0" smtClean="0">
                <a:solidFill>
                  <a:srgbClr val="C00000"/>
                </a:solidFill>
                <a:latin typeface="NikoshLight" pitchFamily="2" charset="0"/>
                <a:cs typeface="NikoshLight" pitchFamily="2" charset="0"/>
              </a:rPr>
              <a:t> সেবা </a:t>
            </a:r>
            <a:r>
              <a:rPr lang="bn-IN" sz="3600" b="1" dirty="0" smtClean="0">
                <a:solidFill>
                  <a:srgbClr val="C00000"/>
                </a:solidFill>
                <a:latin typeface="NikoshLight" pitchFamily="2" charset="0"/>
                <a:cs typeface="NikoshLight" pitchFamily="2" charset="0"/>
              </a:rPr>
              <a:t>ভোগ করে</a:t>
            </a:r>
            <a:r>
              <a:rPr lang="bn-BD" sz="3600" b="1" dirty="0" smtClean="0">
                <a:solidFill>
                  <a:srgbClr val="C00000"/>
                </a:solidFill>
                <a:latin typeface="NikoshLight" pitchFamily="2" charset="0"/>
                <a:cs typeface="NikoshLight" pitchFamily="2" charset="0"/>
              </a:rPr>
              <a:t> </a:t>
            </a:r>
            <a:endParaRPr lang="bn-IN" sz="3600" b="1" dirty="0" smtClean="0">
              <a:solidFill>
                <a:srgbClr val="C00000"/>
              </a:solidFill>
              <a:latin typeface="NikoshLight" pitchFamily="2" charset="0"/>
              <a:cs typeface="NikoshLight" pitchFamily="2" charset="0"/>
            </a:endParaRPr>
          </a:p>
          <a:p>
            <a:pPr lvl="0">
              <a:buNone/>
            </a:pPr>
            <a:r>
              <a:rPr lang="bn-IN" sz="3600" b="1" dirty="0" smtClean="0">
                <a:solidFill>
                  <a:srgbClr val="C00000"/>
                </a:solidFill>
                <a:latin typeface="NikoshLight" pitchFamily="2" charset="0"/>
                <a:cs typeface="NikoshLight" pitchFamily="2" charset="0"/>
              </a:rPr>
              <a:t>       </a:t>
            </a:r>
            <a:r>
              <a:rPr lang="bn-BD" sz="3600" b="1" dirty="0" smtClean="0">
                <a:solidFill>
                  <a:srgbClr val="C00000"/>
                </a:solidFill>
                <a:latin typeface="NikoshLight" pitchFamily="2" charset="0"/>
                <a:cs typeface="NikoshLight" pitchFamily="2" charset="0"/>
              </a:rPr>
              <a:t>তা</a:t>
            </a:r>
            <a:r>
              <a:rPr lang="bn-IN" sz="3600" b="1" dirty="0" smtClean="0">
                <a:solidFill>
                  <a:srgbClr val="C00000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bn-BD" sz="3600" b="1" dirty="0" smtClean="0">
                <a:solidFill>
                  <a:srgbClr val="C00000"/>
                </a:solidFill>
                <a:latin typeface="NikoshLight" pitchFamily="2" charset="0"/>
                <a:cs typeface="NikoshLight" pitchFamily="2" charset="0"/>
              </a:rPr>
              <a:t>বর্ণনা করতে  পারবে</a:t>
            </a:r>
            <a:r>
              <a:rPr lang="bn-IN" sz="3600" b="1" dirty="0" smtClean="0">
                <a:solidFill>
                  <a:srgbClr val="C00000"/>
                </a:solidFill>
                <a:latin typeface="NikoshLight" pitchFamily="2" charset="0"/>
                <a:cs typeface="NikoshLight" pitchFamily="2" charset="0"/>
              </a:rPr>
              <a:t>। 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74837" y="457200"/>
            <a:ext cx="41148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7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শিক্ষনফল</a:t>
            </a:r>
            <a:r>
              <a:rPr lang="bn-IN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endParaRPr lang="en-US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LightBAN" pitchFamily="2" charset="0"/>
              <a:cs typeface="NikoshLightBAN" pitchFamily="2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543" y="304800"/>
            <a:ext cx="3608294" cy="2667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Rectangle 3"/>
          <p:cNvSpPr/>
          <p:nvPr/>
        </p:nvSpPr>
        <p:spPr>
          <a:xfrm>
            <a:off x="427037" y="3581400"/>
            <a:ext cx="7674598" cy="29854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37" tIns="45718" rIns="91437" bIns="45718">
            <a:spAutoFit/>
          </a:bodyPr>
          <a:lstStyle/>
          <a:p>
            <a:pPr marL="285740" indent="-285740">
              <a:buFont typeface="Wingdings" pitchFamily="2" charset="2"/>
              <a:buChar char="§"/>
            </a:pPr>
            <a:r>
              <a:rPr lang="bn-BD" sz="2800" dirty="0" smtClean="0">
                <a:solidFill>
                  <a:srgbClr val="C00000"/>
                </a:solidFill>
                <a:latin typeface="NikoshLight" pitchFamily="2" charset="0"/>
                <a:cs typeface="NikoshLight" pitchFamily="2" charset="0"/>
              </a:rPr>
              <a:t>ই-</a:t>
            </a:r>
            <a:r>
              <a:rPr lang="bn-IN" sz="2800" dirty="0" smtClean="0">
                <a:latin typeface="NikoshLight" pitchFamily="2" charset="0"/>
                <a:cs typeface="NikoshLight" pitchFamily="2" charset="0"/>
              </a:rPr>
              <a:t> </a:t>
            </a:r>
            <a:r>
              <a:rPr lang="bn-IN" sz="2800" dirty="0" smtClean="0">
                <a:solidFill>
                  <a:srgbClr val="C00000"/>
                </a:solidFill>
                <a:latin typeface="NikoshLight" pitchFamily="2" charset="0"/>
                <a:cs typeface="NikoshLight" pitchFamily="2" charset="0"/>
              </a:rPr>
              <a:t>গভর্ন্যা</a:t>
            </a:r>
            <a:r>
              <a:rPr lang="bn-BD" sz="2800" dirty="0" smtClean="0">
                <a:solidFill>
                  <a:srgbClr val="C00000"/>
                </a:solidFill>
                <a:latin typeface="NikoshLight" pitchFamily="2" charset="0"/>
                <a:cs typeface="NikoshLight" pitchFamily="2" charset="0"/>
              </a:rPr>
              <a:t>ন্সের ধারণা  </a:t>
            </a:r>
          </a:p>
          <a:p>
            <a:r>
              <a:rPr lang="bn-BD" sz="2800" dirty="0" smtClean="0">
                <a:latin typeface="NikoshLight" pitchFamily="2" charset="0"/>
                <a:cs typeface="NikoshLight" pitchFamily="2" charset="0"/>
              </a:rPr>
              <a:t>ই-গভর্নেন্স অর্থ ইলেক্ট্রনিক </a:t>
            </a:r>
            <a:r>
              <a:rPr lang="bn-IN" sz="2800" dirty="0" smtClean="0">
                <a:latin typeface="NikoshLight" pitchFamily="2" charset="0"/>
                <a:cs typeface="NikoshLight" pitchFamily="2" charset="0"/>
              </a:rPr>
              <a:t>গভর্ন্যান্স </a:t>
            </a:r>
            <a:r>
              <a:rPr lang="bn-BD" sz="2800" dirty="0" smtClean="0">
                <a:latin typeface="NikoshLight" pitchFamily="2" charset="0"/>
                <a:cs typeface="NikoshLight" pitchFamily="2" charset="0"/>
              </a:rPr>
              <a:t>। এর কিছু সমার্থক শব্দ  আছে – </a:t>
            </a:r>
          </a:p>
          <a:p>
            <a:r>
              <a:rPr lang="bn-BD" sz="2800" dirty="0">
                <a:latin typeface="NikoshLight" pitchFamily="2" charset="0"/>
                <a:cs typeface="NikoshLight" pitchFamily="2" charset="0"/>
              </a:rPr>
              <a:t> </a:t>
            </a:r>
            <a:r>
              <a:rPr lang="bn-BD" sz="2800" dirty="0" smtClean="0">
                <a:latin typeface="NikoshLight" pitchFamily="2" charset="0"/>
                <a:cs typeface="NikoshLight" pitchFamily="2" charset="0"/>
              </a:rPr>
              <a:t>ডিজিটাল </a:t>
            </a:r>
            <a:r>
              <a:rPr lang="bn-IN" sz="2800" dirty="0" smtClean="0">
                <a:latin typeface="NikoshLight" pitchFamily="2" charset="0"/>
                <a:cs typeface="NikoshLight" pitchFamily="2" charset="0"/>
              </a:rPr>
              <a:t>গভর্ন্যান্স</a:t>
            </a:r>
            <a:r>
              <a:rPr lang="bn-BD" sz="2800" dirty="0" smtClean="0">
                <a:latin typeface="NikoshLight" pitchFamily="2" charset="0"/>
                <a:cs typeface="NikoshLight" pitchFamily="2" charset="0"/>
              </a:rPr>
              <a:t>,  অনলাইন </a:t>
            </a:r>
            <a:r>
              <a:rPr lang="bn-IN" sz="2800" dirty="0" smtClean="0">
                <a:latin typeface="NikoshLight" pitchFamily="2" charset="0"/>
                <a:cs typeface="NikoshLight" pitchFamily="2" charset="0"/>
              </a:rPr>
              <a:t>গভর্ন্যান্স</a:t>
            </a:r>
            <a:r>
              <a:rPr lang="bn-BD" sz="2800" dirty="0" smtClean="0">
                <a:latin typeface="NikoshLight" pitchFamily="2" charset="0"/>
                <a:cs typeface="NikoshLight" pitchFamily="2" charset="0"/>
              </a:rPr>
              <a:t>, প্রযুক্তি চালিত </a:t>
            </a:r>
            <a:r>
              <a:rPr lang="bn-IN" sz="2800" dirty="0" smtClean="0">
                <a:latin typeface="NikoshLight" pitchFamily="2" charset="0"/>
                <a:cs typeface="NikoshLight" pitchFamily="2" charset="0"/>
              </a:rPr>
              <a:t>গভর্ন্যান্স</a:t>
            </a:r>
            <a:r>
              <a:rPr lang="bn-BD" sz="2800" dirty="0" smtClean="0">
                <a:latin typeface="NikoshLight" pitchFamily="2" charset="0"/>
                <a:cs typeface="NikoshLight" pitchFamily="2" charset="0"/>
              </a:rPr>
              <a:t> , </a:t>
            </a:r>
          </a:p>
          <a:p>
            <a:r>
              <a:rPr lang="en-US" sz="2000" dirty="0" smtClean="0">
                <a:latin typeface="NikoshLight" pitchFamily="2" charset="0"/>
                <a:cs typeface="NikoshLight" pitchFamily="2" charset="0"/>
              </a:rPr>
              <a:t> </a:t>
            </a:r>
            <a:r>
              <a:rPr lang="bn-IN" sz="2000" dirty="0" smtClean="0">
                <a:latin typeface="NikoshLight" pitchFamily="2" charset="0"/>
                <a:cs typeface="NikoshLight" pitchFamily="2" charset="0"/>
              </a:rPr>
              <a:t>“ </a:t>
            </a:r>
            <a:r>
              <a:rPr lang="en-US" sz="2000" dirty="0" smtClean="0">
                <a:solidFill>
                  <a:srgbClr val="FF0066"/>
                </a:solidFill>
                <a:latin typeface="NikoshLight" pitchFamily="2" charset="0"/>
                <a:cs typeface="NikoshLight" pitchFamily="2" charset="0"/>
              </a:rPr>
              <a:t>SMART Governance</a:t>
            </a:r>
            <a:r>
              <a:rPr lang="bn-IN" sz="2000" dirty="0" smtClean="0">
                <a:solidFill>
                  <a:srgbClr val="FF0066"/>
                </a:solidFill>
                <a:latin typeface="NikoshLight" pitchFamily="2" charset="0"/>
                <a:cs typeface="NikoshLight" pitchFamily="2" charset="0"/>
              </a:rPr>
              <a:t>” </a:t>
            </a:r>
            <a:r>
              <a:rPr lang="en-US" sz="2000" dirty="0" smtClean="0">
                <a:solidFill>
                  <a:srgbClr val="FF0066"/>
                </a:solidFill>
                <a:latin typeface="NikoshLight" pitchFamily="2" charset="0"/>
                <a:cs typeface="NikoshLight" pitchFamily="2" charset="0"/>
              </a:rPr>
              <a:t> </a:t>
            </a:r>
            <a:endParaRPr lang="bn-BD" sz="2000" dirty="0" smtClean="0">
              <a:solidFill>
                <a:srgbClr val="FF0066"/>
              </a:solidFill>
              <a:latin typeface="NikoshLight" pitchFamily="2" charset="0"/>
              <a:cs typeface="NikoshLight" pitchFamily="2" charset="0"/>
            </a:endParaRPr>
          </a:p>
          <a:p>
            <a:pPr marL="285740" indent="-285740">
              <a:buFont typeface="Wingdings" pitchFamily="2" charset="2"/>
              <a:buChar char="§"/>
            </a:pPr>
            <a:r>
              <a:rPr lang="bn-BD" sz="2800" dirty="0" smtClean="0">
                <a:latin typeface="NikoshLight" pitchFamily="2" charset="0"/>
                <a:cs typeface="NikoshLight" pitchFamily="2" charset="0"/>
              </a:rPr>
              <a:t>ই-</a:t>
            </a:r>
            <a:r>
              <a:rPr lang="bn-IN" sz="2800" dirty="0" smtClean="0">
                <a:latin typeface="NikoshLight" pitchFamily="2" charset="0"/>
                <a:cs typeface="NikoshLight" pitchFamily="2" charset="0"/>
              </a:rPr>
              <a:t> গভর্ন্যা</a:t>
            </a:r>
            <a:r>
              <a:rPr lang="bn-BD" sz="2800" dirty="0" smtClean="0">
                <a:latin typeface="NikoshLight" pitchFamily="2" charset="0"/>
                <a:cs typeface="NikoshLight" pitchFamily="2" charset="0"/>
              </a:rPr>
              <a:t>ন্সের সংজ্ঞাঃ </a:t>
            </a:r>
          </a:p>
          <a:p>
            <a:r>
              <a:rPr lang="bn-BD" sz="2800" dirty="0" smtClean="0">
                <a:latin typeface="NikoshLight" pitchFamily="2" charset="0"/>
                <a:cs typeface="NikoshLight" pitchFamily="2" charset="0"/>
              </a:rPr>
              <a:t>ইন্টারনেটের মাধ্যমে সরকারি  বিভিন্ন তথ্য ও সেবা  জনগণের নিকট</a:t>
            </a:r>
            <a:r>
              <a:rPr lang="en-US" sz="2800" dirty="0" smtClean="0">
                <a:latin typeface="NikoshLight" pitchFamily="2" charset="0"/>
                <a:cs typeface="NikoshLight" pitchFamily="2" charset="0"/>
              </a:rPr>
              <a:t> </a:t>
            </a:r>
            <a:r>
              <a:rPr lang="bn-BD" sz="2800" dirty="0" smtClean="0">
                <a:latin typeface="NikoshLight" pitchFamily="2" charset="0"/>
                <a:cs typeface="NikoshLight" pitchFamily="2" charset="0"/>
              </a:rPr>
              <a:t>পৌছানোকেই </a:t>
            </a:r>
            <a:r>
              <a:rPr lang="en-US" sz="2800" dirty="0" smtClean="0">
                <a:latin typeface="NikoshLight" pitchFamily="2" charset="0"/>
                <a:cs typeface="NikoshLight" pitchFamily="2" charset="0"/>
              </a:rPr>
              <a:t> </a:t>
            </a:r>
            <a:r>
              <a:rPr lang="bn-BD" sz="2800" dirty="0" smtClean="0">
                <a:latin typeface="NikoshLight" pitchFamily="2" charset="0"/>
                <a:cs typeface="NikoshLight" pitchFamily="2" charset="0"/>
              </a:rPr>
              <a:t>ই-গভর্নেন্স বলে। 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4" descr="17101986_3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637" y="304800"/>
            <a:ext cx="3581400" cy="26953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="" xmlns:p14="http://schemas.microsoft.com/office/powerpoint/2010/main" val="162764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65237" y="457200"/>
            <a:ext cx="5998898" cy="101565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37" tIns="45718" rIns="91437" bIns="45718" rtlCol="0">
            <a:spAutoFit/>
          </a:bodyPr>
          <a:lstStyle/>
          <a:p>
            <a:pPr marL="285740" indent="-285740">
              <a:buFont typeface="Wingdings" pitchFamily="2" charset="2"/>
              <a:buChar char="q"/>
            </a:pPr>
            <a:r>
              <a:rPr lang="bn-BD" sz="5400" dirty="0" smtClean="0">
                <a:latin typeface="NikoshLight" pitchFamily="2" charset="0"/>
                <a:cs typeface="NikoshLight" pitchFamily="2" charset="0"/>
              </a:rPr>
              <a:t> </a:t>
            </a:r>
            <a:r>
              <a:rPr lang="bn-BD" sz="6000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ই-গভর্নেন্সের উদ্দেশ্য</a:t>
            </a:r>
            <a:r>
              <a:rPr lang="bn-IN" sz="6000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endParaRPr lang="en-US" sz="6000" dirty="0">
              <a:solidFill>
                <a:schemeClr val="tx1"/>
              </a:solidFill>
              <a:latin typeface="NikoshLight" pitchFamily="2" charset="0"/>
              <a:cs typeface="NikoshLight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470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19545644">
            <a:off x="-26022" y="1997366"/>
            <a:ext cx="3624806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সুশাসন প্রতিষ্ঠা 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LightBAN" pitchFamily="2" charset="0"/>
              <a:cs typeface="NikoshLightBAN" pitchFamily="2" charset="0"/>
            </a:endParaRPr>
          </a:p>
        </p:txBody>
      </p:sp>
      <p:pic>
        <p:nvPicPr>
          <p:cNvPr id="5" name="Picture 4" descr="l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1237" y="990600"/>
            <a:ext cx="4999038" cy="29941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6037" y="838200"/>
            <a:ext cx="4724400" cy="3657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3" name="Rectangle 2"/>
          <p:cNvSpPr/>
          <p:nvPr/>
        </p:nvSpPr>
        <p:spPr>
          <a:xfrm rot="19513884">
            <a:off x="212983" y="2048137"/>
            <a:ext cx="3313840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প্রশাসনকে </a:t>
            </a:r>
          </a:p>
          <a:p>
            <a:pPr algn="ctr"/>
            <a:r>
              <a:rPr lang="bn-IN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গতিশীল করা 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LightBAN" pitchFamily="2" charset="0"/>
              <a:cs typeface="NikoshLight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798</TotalTime>
  <Words>236</Words>
  <Application>Microsoft Office PowerPoint</Application>
  <PresentationFormat>Custom</PresentationFormat>
  <Paragraphs>82</Paragraphs>
  <Slides>36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স্বাগতম </vt:lpstr>
      <vt:lpstr>পরিচিতি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GKK KvR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বাড়ীর কাজ</vt:lpstr>
      <vt:lpstr>Slide 36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labib</dc:creator>
  <cp:lastModifiedBy>lamia computer</cp:lastModifiedBy>
  <cp:revision>92</cp:revision>
  <dcterms:created xsi:type="dcterms:W3CDTF">2006-08-16T00:00:00Z</dcterms:created>
  <dcterms:modified xsi:type="dcterms:W3CDTF">2019-10-17T15:03:59Z</dcterms:modified>
</cp:coreProperties>
</file>