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7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8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  <p:sldMasterId id="2147483707" r:id="rId2"/>
    <p:sldMasterId id="2147483737" r:id="rId3"/>
    <p:sldMasterId id="2147483755" r:id="rId4"/>
    <p:sldMasterId id="2147483785" r:id="rId5"/>
    <p:sldMasterId id="2147483820" r:id="rId6"/>
    <p:sldMasterId id="2147483856" r:id="rId7"/>
    <p:sldMasterId id="2147483868" r:id="rId8"/>
  </p:sldMasterIdLst>
  <p:sldIdLst>
    <p:sldId id="256" r:id="rId9"/>
    <p:sldId id="273" r:id="rId10"/>
    <p:sldId id="258" r:id="rId11"/>
    <p:sldId id="269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70" r:id="rId23"/>
    <p:sldId id="271" r:id="rId24"/>
    <p:sldId id="27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4C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7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1CFD2C-566F-4DDD-9DCC-6F1110C366F2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536C1A-9686-44A4-A370-5A5BF246B46C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bn-IN" sz="2000" b="1" dirty="0" smtClean="0">
              <a:solidFill>
                <a:schemeClr val="bg1"/>
              </a:solidFill>
            </a:rPr>
            <a:t>আধুনিক মাদারবোর্ডের </a:t>
          </a:r>
          <a:r>
            <a:rPr lang="en-US" sz="2000" b="1" dirty="0" smtClean="0">
              <a:solidFill>
                <a:schemeClr val="bg1"/>
              </a:solidFill>
            </a:rPr>
            <a:t>`</a:t>
          </a:r>
          <a:r>
            <a:rPr lang="bn-IN" sz="2000" b="1" dirty="0" smtClean="0">
              <a:solidFill>
                <a:schemeClr val="bg1"/>
              </a:solidFill>
            </a:rPr>
            <a:t>সুবিধা</a:t>
          </a:r>
          <a:endParaRPr lang="en-US" sz="2000" b="1" dirty="0">
            <a:solidFill>
              <a:schemeClr val="bg1"/>
            </a:solidFill>
          </a:endParaRPr>
        </a:p>
      </dgm:t>
    </dgm:pt>
    <dgm:pt modelId="{70436EAB-901A-473F-B800-343FAB97D0CF}" type="parTrans" cxnId="{59AF80E3-1900-4B2E-B8E6-FA715B00BCFA}">
      <dgm:prSet/>
      <dgm:spPr/>
      <dgm:t>
        <a:bodyPr/>
        <a:lstStyle/>
        <a:p>
          <a:endParaRPr lang="en-US"/>
        </a:p>
      </dgm:t>
    </dgm:pt>
    <dgm:pt modelId="{09145930-6CD9-4CDB-A4E5-60C5BE4C2618}" type="sibTrans" cxnId="{59AF80E3-1900-4B2E-B8E6-FA715B00BCFA}">
      <dgm:prSet/>
      <dgm:spPr/>
      <dgm:t>
        <a:bodyPr/>
        <a:lstStyle/>
        <a:p>
          <a:endParaRPr lang="en-US"/>
        </a:p>
      </dgm:t>
    </dgm:pt>
    <dgm:pt modelId="{BEFCE350-4204-476E-85DF-8CF84F74CF67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bn-IN" sz="2000" b="1" dirty="0" smtClean="0">
              <a:solidFill>
                <a:srgbClr val="FF0000"/>
              </a:solidFill>
            </a:rPr>
            <a:t>প্রসসরের ক্ষমতা বৃদ্ধি</a:t>
          </a:r>
          <a:endParaRPr lang="en-US" sz="2000" b="1" dirty="0">
            <a:solidFill>
              <a:srgbClr val="FF0000"/>
            </a:solidFill>
          </a:endParaRPr>
        </a:p>
      </dgm:t>
    </dgm:pt>
    <dgm:pt modelId="{BE162273-EBEB-45D1-83C6-0F88F63D7B79}" type="parTrans" cxnId="{E6320F25-6856-487C-883B-7822F1CBD959}">
      <dgm:prSet/>
      <dgm:spPr/>
      <dgm:t>
        <a:bodyPr/>
        <a:lstStyle/>
        <a:p>
          <a:endParaRPr lang="en-US"/>
        </a:p>
      </dgm:t>
    </dgm:pt>
    <dgm:pt modelId="{B6C3608C-6F15-46EF-B879-BD9BB5B9BE61}" type="sibTrans" cxnId="{E6320F25-6856-487C-883B-7822F1CBD959}">
      <dgm:prSet/>
      <dgm:spPr/>
      <dgm:t>
        <a:bodyPr/>
        <a:lstStyle/>
        <a:p>
          <a:endParaRPr lang="en-US"/>
        </a:p>
      </dgm:t>
    </dgm:pt>
    <dgm:pt modelId="{27665ADB-B4ED-4ADC-A2B6-DC3835581A50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bn-IN" sz="2000" b="1" dirty="0" smtClean="0">
              <a:solidFill>
                <a:srgbClr val="FF0000"/>
              </a:solidFill>
            </a:rPr>
            <a:t>নির্মাণ ব্যয় কম</a:t>
          </a:r>
          <a:endParaRPr lang="en-US" sz="2000" b="1" dirty="0">
            <a:solidFill>
              <a:srgbClr val="FF0000"/>
            </a:solidFill>
          </a:endParaRPr>
        </a:p>
      </dgm:t>
    </dgm:pt>
    <dgm:pt modelId="{60F4EF23-EC1F-4536-BB32-90ADA9352FB9}" type="parTrans" cxnId="{0C84066D-3F71-4032-9896-F0898EF09D1B}">
      <dgm:prSet/>
      <dgm:spPr/>
      <dgm:t>
        <a:bodyPr/>
        <a:lstStyle/>
        <a:p>
          <a:endParaRPr lang="en-US"/>
        </a:p>
      </dgm:t>
    </dgm:pt>
    <dgm:pt modelId="{5A53635F-2C1F-4C56-827D-9266CE64CE40}" type="sibTrans" cxnId="{0C84066D-3F71-4032-9896-F0898EF09D1B}">
      <dgm:prSet/>
      <dgm:spPr/>
      <dgm:t>
        <a:bodyPr/>
        <a:lstStyle/>
        <a:p>
          <a:endParaRPr lang="en-US"/>
        </a:p>
      </dgm:t>
    </dgm:pt>
    <dgm:pt modelId="{6C3D4458-4865-4AD9-AED3-3B56DF3497BD}" type="pres">
      <dgm:prSet presAssocID="{AA1CFD2C-566F-4DDD-9DCC-6F1110C366F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AFCD66-6AB7-41D4-AA8A-4E52F31F27AD}" type="pres">
      <dgm:prSet presAssocID="{AD536C1A-9686-44A4-A370-5A5BF246B46C}" presName="node" presStyleLbl="node1" presStyleIdx="0" presStyleCnt="3" custRadScaleRad="75021" custRadScaleInc="173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29779E-8372-4ADD-B2B5-0B2AF5473D6D}" type="pres">
      <dgm:prSet presAssocID="{09145930-6CD9-4CDB-A4E5-60C5BE4C2618}" presName="sibTrans" presStyleLbl="sibTrans2D1" presStyleIdx="0" presStyleCnt="3"/>
      <dgm:spPr/>
      <dgm:t>
        <a:bodyPr/>
        <a:lstStyle/>
        <a:p>
          <a:endParaRPr lang="en-US"/>
        </a:p>
      </dgm:t>
    </dgm:pt>
    <dgm:pt modelId="{C8E2F853-BE78-4812-9AAE-C0C5BC4B62C6}" type="pres">
      <dgm:prSet presAssocID="{09145930-6CD9-4CDB-A4E5-60C5BE4C2618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13A7722B-54E4-4B47-BE64-66582048CCD3}" type="pres">
      <dgm:prSet presAssocID="{BEFCE350-4204-476E-85DF-8CF84F74CF67}" presName="node" presStyleLbl="node1" presStyleIdx="1" presStyleCnt="3" custRadScaleRad="130549" custRadScaleInc="-461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56B5D4-B502-40E3-9481-0389B61624F4}" type="pres">
      <dgm:prSet presAssocID="{B6C3608C-6F15-46EF-B879-BD9BB5B9BE61}" presName="sibTrans" presStyleLbl="sibTrans2D1" presStyleIdx="1" presStyleCnt="3" custLinFactY="189108" custLinFactNeighborX="-97736" custLinFactNeighborY="200000"/>
      <dgm:spPr/>
      <dgm:t>
        <a:bodyPr/>
        <a:lstStyle/>
        <a:p>
          <a:endParaRPr lang="en-US"/>
        </a:p>
      </dgm:t>
    </dgm:pt>
    <dgm:pt modelId="{E9EA84DD-37B7-41A9-A1DE-0EE1DD0D5ADA}" type="pres">
      <dgm:prSet presAssocID="{B6C3608C-6F15-46EF-B879-BD9BB5B9BE61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ABA7AC6C-E5D3-455F-B57E-605DC0E63CC6}" type="pres">
      <dgm:prSet presAssocID="{27665ADB-B4ED-4ADC-A2B6-DC3835581A50}" presName="node" presStyleLbl="node1" presStyleIdx="2" presStyleCnt="3" custRadScaleRad="113010" custRadScaleInc="444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7B53EB-1D3E-4A4A-8A45-08CDBA8A659E}" type="pres">
      <dgm:prSet presAssocID="{5A53635F-2C1F-4C56-827D-9266CE64CE40}" presName="sibTrans" presStyleLbl="sibTrans2D1" presStyleIdx="2" presStyleCnt="3"/>
      <dgm:spPr/>
      <dgm:t>
        <a:bodyPr/>
        <a:lstStyle/>
        <a:p>
          <a:endParaRPr lang="en-US"/>
        </a:p>
      </dgm:t>
    </dgm:pt>
    <dgm:pt modelId="{62794DAF-4AF8-4B90-A2DE-CE0DD9710AEB}" type="pres">
      <dgm:prSet presAssocID="{5A53635F-2C1F-4C56-827D-9266CE64CE40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E461C791-8DC5-43C5-B18B-FAD726FC8A98}" type="presOf" srcId="{09145930-6CD9-4CDB-A4E5-60C5BE4C2618}" destId="{9A29779E-8372-4ADD-B2B5-0B2AF5473D6D}" srcOrd="0" destOrd="0" presId="urn:microsoft.com/office/officeart/2005/8/layout/cycle7"/>
    <dgm:cxn modelId="{83B4643C-92E8-4C99-88EA-329EF22DD568}" type="presOf" srcId="{09145930-6CD9-4CDB-A4E5-60C5BE4C2618}" destId="{C8E2F853-BE78-4812-9AAE-C0C5BC4B62C6}" srcOrd="1" destOrd="0" presId="urn:microsoft.com/office/officeart/2005/8/layout/cycle7"/>
    <dgm:cxn modelId="{25449D76-5B96-4520-82A2-D0D4221403E3}" type="presOf" srcId="{AD536C1A-9686-44A4-A370-5A5BF246B46C}" destId="{ABAFCD66-6AB7-41D4-AA8A-4E52F31F27AD}" srcOrd="0" destOrd="0" presId="urn:microsoft.com/office/officeart/2005/8/layout/cycle7"/>
    <dgm:cxn modelId="{D2F20F96-1433-4243-BA89-75C856641701}" type="presOf" srcId="{AA1CFD2C-566F-4DDD-9DCC-6F1110C366F2}" destId="{6C3D4458-4865-4AD9-AED3-3B56DF3497BD}" srcOrd="0" destOrd="0" presId="urn:microsoft.com/office/officeart/2005/8/layout/cycle7"/>
    <dgm:cxn modelId="{AFBE4115-E7E5-4EE6-A9E4-DF9545332570}" type="presOf" srcId="{5A53635F-2C1F-4C56-827D-9266CE64CE40}" destId="{FA7B53EB-1D3E-4A4A-8A45-08CDBA8A659E}" srcOrd="0" destOrd="0" presId="urn:microsoft.com/office/officeart/2005/8/layout/cycle7"/>
    <dgm:cxn modelId="{9073047B-CE78-4091-82E7-350621AE1F08}" type="presOf" srcId="{5A53635F-2C1F-4C56-827D-9266CE64CE40}" destId="{62794DAF-4AF8-4B90-A2DE-CE0DD9710AEB}" srcOrd="1" destOrd="0" presId="urn:microsoft.com/office/officeart/2005/8/layout/cycle7"/>
    <dgm:cxn modelId="{0C84066D-3F71-4032-9896-F0898EF09D1B}" srcId="{AA1CFD2C-566F-4DDD-9DCC-6F1110C366F2}" destId="{27665ADB-B4ED-4ADC-A2B6-DC3835581A50}" srcOrd="2" destOrd="0" parTransId="{60F4EF23-EC1F-4536-BB32-90ADA9352FB9}" sibTransId="{5A53635F-2C1F-4C56-827D-9266CE64CE40}"/>
    <dgm:cxn modelId="{FB0E1687-DA6D-463F-8C2B-FFA7FEB76706}" type="presOf" srcId="{B6C3608C-6F15-46EF-B879-BD9BB5B9BE61}" destId="{FE56B5D4-B502-40E3-9481-0389B61624F4}" srcOrd="0" destOrd="0" presId="urn:microsoft.com/office/officeart/2005/8/layout/cycle7"/>
    <dgm:cxn modelId="{4D24EDA6-EDD2-4A9E-A48A-B5D0F74FF049}" type="presOf" srcId="{BEFCE350-4204-476E-85DF-8CF84F74CF67}" destId="{13A7722B-54E4-4B47-BE64-66582048CCD3}" srcOrd="0" destOrd="0" presId="urn:microsoft.com/office/officeart/2005/8/layout/cycle7"/>
    <dgm:cxn modelId="{59AF80E3-1900-4B2E-B8E6-FA715B00BCFA}" srcId="{AA1CFD2C-566F-4DDD-9DCC-6F1110C366F2}" destId="{AD536C1A-9686-44A4-A370-5A5BF246B46C}" srcOrd="0" destOrd="0" parTransId="{70436EAB-901A-473F-B800-343FAB97D0CF}" sibTransId="{09145930-6CD9-4CDB-A4E5-60C5BE4C2618}"/>
    <dgm:cxn modelId="{92561DF4-58A2-4F56-B0DE-DDE1D0E5BD4C}" type="presOf" srcId="{B6C3608C-6F15-46EF-B879-BD9BB5B9BE61}" destId="{E9EA84DD-37B7-41A9-A1DE-0EE1DD0D5ADA}" srcOrd="1" destOrd="0" presId="urn:microsoft.com/office/officeart/2005/8/layout/cycle7"/>
    <dgm:cxn modelId="{E7DA82A9-D472-4D24-B7F2-BFA661F55F34}" type="presOf" srcId="{27665ADB-B4ED-4ADC-A2B6-DC3835581A50}" destId="{ABA7AC6C-E5D3-455F-B57E-605DC0E63CC6}" srcOrd="0" destOrd="0" presId="urn:microsoft.com/office/officeart/2005/8/layout/cycle7"/>
    <dgm:cxn modelId="{E6320F25-6856-487C-883B-7822F1CBD959}" srcId="{AA1CFD2C-566F-4DDD-9DCC-6F1110C366F2}" destId="{BEFCE350-4204-476E-85DF-8CF84F74CF67}" srcOrd="1" destOrd="0" parTransId="{BE162273-EBEB-45D1-83C6-0F88F63D7B79}" sibTransId="{B6C3608C-6F15-46EF-B879-BD9BB5B9BE61}"/>
    <dgm:cxn modelId="{7BD1F1A5-A31D-4449-A2C2-157FEA1D1E1B}" type="presParOf" srcId="{6C3D4458-4865-4AD9-AED3-3B56DF3497BD}" destId="{ABAFCD66-6AB7-41D4-AA8A-4E52F31F27AD}" srcOrd="0" destOrd="0" presId="urn:microsoft.com/office/officeart/2005/8/layout/cycle7"/>
    <dgm:cxn modelId="{F0784D42-58CB-499E-8F77-562B56155F39}" type="presParOf" srcId="{6C3D4458-4865-4AD9-AED3-3B56DF3497BD}" destId="{9A29779E-8372-4ADD-B2B5-0B2AF5473D6D}" srcOrd="1" destOrd="0" presId="urn:microsoft.com/office/officeart/2005/8/layout/cycle7"/>
    <dgm:cxn modelId="{A352E104-471C-4D07-8684-0B4B3B3EABDD}" type="presParOf" srcId="{9A29779E-8372-4ADD-B2B5-0B2AF5473D6D}" destId="{C8E2F853-BE78-4812-9AAE-C0C5BC4B62C6}" srcOrd="0" destOrd="0" presId="urn:microsoft.com/office/officeart/2005/8/layout/cycle7"/>
    <dgm:cxn modelId="{E2433488-C0A8-43F4-A31E-7170D41056D3}" type="presParOf" srcId="{6C3D4458-4865-4AD9-AED3-3B56DF3497BD}" destId="{13A7722B-54E4-4B47-BE64-66582048CCD3}" srcOrd="2" destOrd="0" presId="urn:microsoft.com/office/officeart/2005/8/layout/cycle7"/>
    <dgm:cxn modelId="{2BE79AEE-4D90-47EB-9486-847BBFE21714}" type="presParOf" srcId="{6C3D4458-4865-4AD9-AED3-3B56DF3497BD}" destId="{FE56B5D4-B502-40E3-9481-0389B61624F4}" srcOrd="3" destOrd="0" presId="urn:microsoft.com/office/officeart/2005/8/layout/cycle7"/>
    <dgm:cxn modelId="{0AB9663B-2531-4759-8250-FDEA0D3E9828}" type="presParOf" srcId="{FE56B5D4-B502-40E3-9481-0389B61624F4}" destId="{E9EA84DD-37B7-41A9-A1DE-0EE1DD0D5ADA}" srcOrd="0" destOrd="0" presId="urn:microsoft.com/office/officeart/2005/8/layout/cycle7"/>
    <dgm:cxn modelId="{1D6A3FC7-CB84-434B-BD3B-991567657563}" type="presParOf" srcId="{6C3D4458-4865-4AD9-AED3-3B56DF3497BD}" destId="{ABA7AC6C-E5D3-455F-B57E-605DC0E63CC6}" srcOrd="4" destOrd="0" presId="urn:microsoft.com/office/officeart/2005/8/layout/cycle7"/>
    <dgm:cxn modelId="{7AC4E7E8-1599-4E16-9520-7548271246F4}" type="presParOf" srcId="{6C3D4458-4865-4AD9-AED3-3B56DF3497BD}" destId="{FA7B53EB-1D3E-4A4A-8A45-08CDBA8A659E}" srcOrd="5" destOrd="0" presId="urn:microsoft.com/office/officeart/2005/8/layout/cycle7"/>
    <dgm:cxn modelId="{30840B35-150F-44C9-9CAA-97D94132F1FD}" type="presParOf" srcId="{FA7B53EB-1D3E-4A4A-8A45-08CDBA8A659E}" destId="{62794DAF-4AF8-4B90-A2DE-CE0DD9710AEB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AFCD66-6AB7-41D4-AA8A-4E52F31F27AD}">
      <dsp:nvSpPr>
        <dsp:cNvPr id="0" name=""/>
        <dsp:cNvSpPr/>
      </dsp:nvSpPr>
      <dsp:spPr>
        <a:xfrm>
          <a:off x="4149995" y="748781"/>
          <a:ext cx="2988319" cy="149415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b="1" kern="1200" dirty="0" smtClean="0">
              <a:solidFill>
                <a:schemeClr val="bg1"/>
              </a:solidFill>
            </a:rPr>
            <a:t>আধুনিক মাদারবোর্ডের </a:t>
          </a:r>
          <a:r>
            <a:rPr lang="en-US" sz="2000" b="1" kern="1200" dirty="0" smtClean="0">
              <a:solidFill>
                <a:schemeClr val="bg1"/>
              </a:solidFill>
            </a:rPr>
            <a:t>`</a:t>
          </a:r>
          <a:r>
            <a:rPr lang="bn-IN" sz="2000" b="1" kern="1200" dirty="0" smtClean="0">
              <a:solidFill>
                <a:schemeClr val="bg1"/>
              </a:solidFill>
            </a:rPr>
            <a:t>সুবিধা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4193757" y="792543"/>
        <a:ext cx="2900795" cy="1406635"/>
      </dsp:txXfrm>
    </dsp:sp>
    <dsp:sp modelId="{9A29779E-8372-4ADD-B2B5-0B2AF5473D6D}">
      <dsp:nvSpPr>
        <dsp:cNvPr id="0" name=""/>
        <dsp:cNvSpPr/>
      </dsp:nvSpPr>
      <dsp:spPr>
        <a:xfrm rot="2044062">
          <a:off x="6768130" y="2360515"/>
          <a:ext cx="1082673" cy="52295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6925017" y="2465106"/>
        <a:ext cx="768900" cy="313773"/>
      </dsp:txXfrm>
    </dsp:sp>
    <dsp:sp modelId="{13A7722B-54E4-4B47-BE64-66582048CCD3}">
      <dsp:nvSpPr>
        <dsp:cNvPr id="0" name=""/>
        <dsp:cNvSpPr/>
      </dsp:nvSpPr>
      <dsp:spPr>
        <a:xfrm>
          <a:off x="7480618" y="3001046"/>
          <a:ext cx="2988319" cy="1494159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b="1" kern="1200" dirty="0" smtClean="0">
              <a:solidFill>
                <a:srgbClr val="FF0000"/>
              </a:solidFill>
            </a:rPr>
            <a:t>প্রসসরের ক্ষমতা বৃদ্ধি</a:t>
          </a:r>
          <a:endParaRPr lang="en-US" sz="2000" b="1" kern="1200" dirty="0">
            <a:solidFill>
              <a:srgbClr val="FF0000"/>
            </a:solidFill>
          </a:endParaRPr>
        </a:p>
      </dsp:txBody>
      <dsp:txXfrm>
        <a:off x="7524380" y="3044808"/>
        <a:ext cx="2900795" cy="1406635"/>
      </dsp:txXfrm>
    </dsp:sp>
    <dsp:sp modelId="{FE56B5D4-B502-40E3-9481-0389B61624F4}">
      <dsp:nvSpPr>
        <dsp:cNvPr id="0" name=""/>
        <dsp:cNvSpPr/>
      </dsp:nvSpPr>
      <dsp:spPr>
        <a:xfrm rot="10780846">
          <a:off x="3909437" y="5510536"/>
          <a:ext cx="1082673" cy="52295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 rot="10800000">
        <a:off x="4066323" y="5615127"/>
        <a:ext cx="768900" cy="313773"/>
      </dsp:txXfrm>
    </dsp:sp>
    <dsp:sp modelId="{ABA7AC6C-E5D3-455F-B57E-605DC0E63CC6}">
      <dsp:nvSpPr>
        <dsp:cNvPr id="0" name=""/>
        <dsp:cNvSpPr/>
      </dsp:nvSpPr>
      <dsp:spPr>
        <a:xfrm>
          <a:off x="548933" y="3039667"/>
          <a:ext cx="2988319" cy="1494159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b="1" kern="1200" dirty="0" smtClean="0">
              <a:solidFill>
                <a:srgbClr val="FF0000"/>
              </a:solidFill>
            </a:rPr>
            <a:t>নির্মাণ ব্যয় কম</a:t>
          </a:r>
          <a:endParaRPr lang="en-US" sz="2000" b="1" kern="1200" dirty="0">
            <a:solidFill>
              <a:srgbClr val="FF0000"/>
            </a:solidFill>
          </a:endParaRPr>
        </a:p>
      </dsp:txBody>
      <dsp:txXfrm>
        <a:off x="592695" y="3083429"/>
        <a:ext cx="2900795" cy="1406635"/>
      </dsp:txXfrm>
    </dsp:sp>
    <dsp:sp modelId="{FA7B53EB-1D3E-4A4A-8A45-08CDBA8A659E}">
      <dsp:nvSpPr>
        <dsp:cNvPr id="0" name=""/>
        <dsp:cNvSpPr/>
      </dsp:nvSpPr>
      <dsp:spPr>
        <a:xfrm rot="19652204">
          <a:off x="3302287" y="2379826"/>
          <a:ext cx="1082673" cy="52295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3459174" y="2484417"/>
        <a:ext cx="768900" cy="3137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25" y="630948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5" y="1098388"/>
            <a:ext cx="10318419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8" y="5979208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5" y="6375679"/>
            <a:ext cx="2329723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21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26956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552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37" y="1073900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1" y="5159793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9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41" y="6375679"/>
            <a:ext cx="1487567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7" y="0"/>
            <a:ext cx="2814639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666324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21920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31" y="381012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9" y="2199645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45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88725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8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481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5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5" y="457211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3" y="920377"/>
            <a:ext cx="6158419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3" y="6375679"/>
            <a:ext cx="1233355" cy="348462"/>
          </a:xfrm>
        </p:spPr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5" y="6375679"/>
            <a:ext cx="1232456" cy="345796"/>
          </a:xfrm>
        </p:spPr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2840425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72" y="4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5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4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1" y="6375679"/>
            <a:ext cx="1232456" cy="348462"/>
          </a:xfrm>
        </p:spPr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446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514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3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8" y="382397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347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0786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602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017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043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474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8682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5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2347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4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3735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9908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97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12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6925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3" y="2367099"/>
            <a:ext cx="10363827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8292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828575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3657469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1820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7" y="618529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3" y="2367099"/>
            <a:ext cx="5106027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9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542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7" y="618529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9" y="2371018"/>
            <a:ext cx="4873475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7" y="3051024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8" y="3051024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875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668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4039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5" y="609612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2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141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82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10" y="609601"/>
            <a:ext cx="3255359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6" y="2632864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1365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7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6367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11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1197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372808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9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23195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33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700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5" y="2943367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97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57" y="2943367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9" y="2943367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898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5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82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82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82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92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306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9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6" y="4781090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745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9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7871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7" y="609613"/>
            <a:ext cx="2553327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13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920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3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400" y="1871143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400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3" y="5037663"/>
            <a:ext cx="897467" cy="279400"/>
          </a:xfrm>
        </p:spPr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9" y="5037663"/>
            <a:ext cx="551167" cy="279400"/>
          </a:xfrm>
        </p:spPr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7221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6055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9" y="3846063"/>
            <a:ext cx="8158691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2632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4335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74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74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54637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11784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108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9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9" y="982136"/>
            <a:ext cx="5469467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9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410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3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3946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7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411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7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693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71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71" y="4343411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4311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21" y="982132"/>
            <a:ext cx="9296399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3" y="3352800"/>
            <a:ext cx="8839203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411"/>
            <a:ext cx="9609667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4279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3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3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8915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21" y="982132"/>
            <a:ext cx="9296399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3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3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3404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7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3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7" y="4470411"/>
            <a:ext cx="9609671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15264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9449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65" y="982136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6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1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29683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21" y="2514601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21" y="4777391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3" y="4323822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21" y="4529552"/>
            <a:ext cx="779767" cy="365125"/>
          </a:xfrm>
        </p:spPr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06329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33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8" y="71437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4992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21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21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8" y="3178178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21" y="3244151"/>
            <a:ext cx="779767" cy="365125"/>
          </a:xfrm>
        </p:spPr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4318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8" y="71437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21" y="787785"/>
            <a:ext cx="779767" cy="365125"/>
          </a:xfrm>
        </p:spPr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2870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5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37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5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8" y="71437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21" y="787785"/>
            <a:ext cx="779767" cy="365125"/>
          </a:xfrm>
        </p:spPr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9725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8" y="71437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1039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8" y="71437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5268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21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100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21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8" y="71437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802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8" y="4911737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21" y="4983099"/>
            <a:ext cx="779767" cy="365125"/>
          </a:xfrm>
        </p:spPr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89744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21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21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8" y="3178178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21" y="3244151"/>
            <a:ext cx="779767" cy="365125"/>
          </a:xfrm>
        </p:spPr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57" y="609600"/>
            <a:ext cx="839392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3" y="3505200"/>
            <a:ext cx="753655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21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8" y="3178178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21" y="3244151"/>
            <a:ext cx="779767" cy="365125"/>
          </a:xfrm>
        </p:spPr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64252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3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8" y="4911737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21" y="4983099"/>
            <a:ext cx="779767" cy="365125"/>
          </a:xfrm>
        </p:spPr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8406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57" y="609600"/>
            <a:ext cx="839392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8" y="4911737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21" y="4983099"/>
            <a:ext cx="779767" cy="365125"/>
          </a:xfrm>
        </p:spPr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235335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21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8" y="4911737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21" y="4983099"/>
            <a:ext cx="779767" cy="365125"/>
          </a:xfrm>
        </p:spPr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23661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8" y="71437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90226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20" y="627417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17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8" y="714379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3680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88"/>
            <a:ext cx="1016000" cy="365125"/>
          </a:xfrm>
        </p:spPr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6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13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6" y="2362213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3" y="1524008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63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1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 smtClean="0">
                <a:solidFill>
                  <a:prstClr val="white">
                    <a:shade val="50000"/>
                  </a:prstClr>
                </a:solidFill>
              </a:rPr>
              <a:t>11/24/2016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as-IN" smtClean="0">
                <a:solidFill>
                  <a:prstClr val="white">
                    <a:shade val="50000"/>
                  </a:prstClr>
                </a:solidFill>
              </a:rPr>
              <a:t>মোঃ রফিকুল ইসলাম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D5F2B12-EE6A-431A-B84B-FFE5C6F3F4DB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67690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shade val="50000"/>
                  </a:prstClr>
                </a:solidFill>
              </a:rPr>
              <a:t>11/24/2016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>
                <a:solidFill>
                  <a:prstClr val="white">
                    <a:shade val="50000"/>
                  </a:prstClr>
                </a:solidFill>
              </a:rPr>
              <a:t>মোঃ রফিকুল ইসলাম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2B12-EE6A-431A-B84B-FFE5C6F3F4DB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78329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shade val="50000"/>
                  </a:prstClr>
                </a:solidFill>
              </a:rPr>
              <a:t>11/24/2016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>
                <a:solidFill>
                  <a:prstClr val="white">
                    <a:shade val="50000"/>
                  </a:prstClr>
                </a:solidFill>
              </a:rPr>
              <a:t>মোঃ রফিকুল ইসলাম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2B12-EE6A-431A-B84B-FFE5C6F3F4DB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33813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shade val="50000"/>
                  </a:prstClr>
                </a:solidFill>
              </a:rPr>
              <a:t>11/24/2016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>
                <a:solidFill>
                  <a:prstClr val="white">
                    <a:shade val="50000"/>
                  </a:prstClr>
                </a:solidFill>
              </a:rPr>
              <a:t>মোঃ রফিকুল ইসলাম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2B12-EE6A-431A-B84B-FFE5C6F3F4DB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9323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shade val="50000"/>
                  </a:prstClr>
                </a:solidFill>
              </a:rPr>
              <a:t>11/24/2016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>
                <a:solidFill>
                  <a:prstClr val="white">
                    <a:shade val="50000"/>
                  </a:prstClr>
                </a:solidFill>
              </a:rPr>
              <a:t>মোঃ রফিকুল ইসলাম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2B12-EE6A-431A-B84B-FFE5C6F3F4DB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64183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shade val="50000"/>
                  </a:prstClr>
                </a:solidFill>
              </a:rPr>
              <a:t>11/24/2016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>
                <a:solidFill>
                  <a:prstClr val="white">
                    <a:shade val="50000"/>
                  </a:prstClr>
                </a:solidFill>
              </a:rPr>
              <a:t>মোঃ রফিকুল ইসলাম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2B12-EE6A-431A-B84B-FFE5C6F3F4DB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4240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shade val="50000"/>
                  </a:prstClr>
                </a:solidFill>
              </a:rPr>
              <a:t>11/24/2016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>
                <a:solidFill>
                  <a:prstClr val="white">
                    <a:shade val="50000"/>
                  </a:prstClr>
                </a:solidFill>
              </a:rPr>
              <a:t>মোঃ রফিকুল ইসলাম</a:t>
            </a:r>
            <a:endParaRPr lang="en-US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2B12-EE6A-431A-B84B-FFE5C6F3F4DB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rgbClr val="00B05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304800" y="152400"/>
            <a:ext cx="11582400" cy="6553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96971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shade val="50000"/>
                  </a:prstClr>
                </a:solidFill>
              </a:rPr>
              <a:t>11/24/2016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2B12-EE6A-431A-B84B-FFE5C6F3F4DB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r>
              <a:rPr lang="as-IN" smtClean="0">
                <a:solidFill>
                  <a:prstClr val="white">
                    <a:shade val="50000"/>
                  </a:prstClr>
                </a:solidFill>
              </a:rPr>
              <a:t>মোঃ রফিকুল ইসলাম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993044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shade val="50000"/>
                  </a:prstClr>
                </a:solidFill>
              </a:rPr>
              <a:t>11/24/2016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r>
              <a:rPr lang="as-IN" smtClean="0">
                <a:solidFill>
                  <a:prstClr val="white">
                    <a:shade val="50000"/>
                  </a:prstClr>
                </a:solidFill>
              </a:rPr>
              <a:t>মোঃ রফিকুল ইসলাম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2B12-EE6A-431A-B84B-FFE5C6F3F4DB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78626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shade val="50000"/>
                  </a:prstClr>
                </a:solidFill>
              </a:rPr>
              <a:t>11/24/2016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>
                <a:solidFill>
                  <a:prstClr val="white">
                    <a:shade val="50000"/>
                  </a:prstClr>
                </a:solidFill>
              </a:rPr>
              <a:t>মোঃ রফিকুল ইসলাম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2B12-EE6A-431A-B84B-FFE5C6F3F4DB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75955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shade val="50000"/>
                  </a:prstClr>
                </a:solidFill>
              </a:rPr>
              <a:t>11/24/2016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>
                <a:solidFill>
                  <a:prstClr val="white">
                    <a:shade val="50000"/>
                  </a:prstClr>
                </a:solidFill>
              </a:rPr>
              <a:t>মোঃ রফিকুল ইসলাম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F2B12-EE6A-431A-B84B-FFE5C6F3F4DB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431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7" y="382385"/>
            <a:ext cx="10178323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7" y="2286008"/>
            <a:ext cx="10178323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7" y="6375679"/>
            <a:ext cx="2329723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9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7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6105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41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7" y="618529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9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82" y="5883287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9" y="5883287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684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3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3" y="982144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3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3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9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496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  <p:sldLayoutId id="214748377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3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5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33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21" y="613582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21" y="787785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89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88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88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88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F59756B-2430-46AB-B119-A1C7E17D507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AF49ADE-29F1-46ED-B228-A43AEAC4ECB4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r>
              <a:rPr lang="en-US" smtClean="0">
                <a:solidFill>
                  <a:prstClr val="white">
                    <a:shade val="50000"/>
                  </a:prstClr>
                </a:solidFill>
              </a:rPr>
              <a:t>11/24/2016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as-IN" smtClean="0">
                <a:solidFill>
                  <a:prstClr val="white">
                    <a:shade val="50000"/>
                  </a:prstClr>
                </a:solidFill>
              </a:rPr>
              <a:t>মোঃ রফিকুল ইসলাম</a:t>
            </a:r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D5F2B12-EE6A-431A-B84B-FFE5C6F3F4DB}" type="slidenum">
              <a:rPr lang="en-US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24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0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17.png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21983" y="1494881"/>
            <a:ext cx="7495505" cy="110799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FF0000"/>
                </a:solidFill>
              </a:rPr>
              <a:t>আইসিটি</a:t>
            </a:r>
            <a:r>
              <a:rPr lang="en-US" sz="6600" dirty="0" smtClean="0">
                <a:solidFill>
                  <a:srgbClr val="FF0000"/>
                </a:solidFill>
              </a:rPr>
              <a:t>  </a:t>
            </a:r>
            <a:r>
              <a:rPr lang="en-US" sz="6600" dirty="0" err="1" smtClean="0">
                <a:solidFill>
                  <a:srgbClr val="00B050"/>
                </a:solidFill>
              </a:rPr>
              <a:t>ক্লাসে</a:t>
            </a:r>
            <a:r>
              <a:rPr lang="en-US" sz="6600" dirty="0" smtClean="0">
                <a:solidFill>
                  <a:srgbClr val="FF0000"/>
                </a:solidFill>
              </a:rPr>
              <a:t> </a:t>
            </a:r>
            <a:r>
              <a:rPr lang="en-US" sz="6600" dirty="0" err="1" smtClean="0">
                <a:solidFill>
                  <a:srgbClr val="C00000"/>
                </a:solidFill>
              </a:rPr>
              <a:t>সবাইকে</a:t>
            </a:r>
            <a:r>
              <a:rPr lang="en-US" sz="6600" dirty="0" smtClean="0">
                <a:solidFill>
                  <a:srgbClr val="FF0000"/>
                </a:solidFill>
              </a:rPr>
              <a:t> </a:t>
            </a:r>
            <a:r>
              <a:rPr lang="en-US" sz="6600" dirty="0" err="1">
                <a:solidFill>
                  <a:srgbClr val="00B0F0"/>
                </a:solidFill>
              </a:rPr>
              <a:t>শুভেচ্ছা</a:t>
            </a:r>
            <a:r>
              <a:rPr lang="en-US" sz="6600" dirty="0" smtClean="0">
                <a:solidFill>
                  <a:srgbClr val="FF0000"/>
                </a:solidFill>
              </a:rPr>
              <a:t> 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601532" y="3503054"/>
            <a:ext cx="6001555" cy="302653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6271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0800000" flipV="1">
            <a:off x="2104589" y="4419600"/>
            <a:ext cx="7242611" cy="2305050"/>
          </a:xfrm>
        </p:spPr>
        <p:txBody>
          <a:bodyPr>
            <a:noAutofit/>
          </a:bodyPr>
          <a:lstStyle/>
          <a:p>
            <a:endParaRPr lang="en-US" sz="4800" dirty="0" smtClean="0"/>
          </a:p>
          <a:p>
            <a:endParaRPr lang="en-US" sz="4800" dirty="0" smtClean="0"/>
          </a:p>
          <a:p>
            <a:endParaRPr lang="en-US" sz="4800" dirty="0"/>
          </a:p>
        </p:txBody>
      </p:sp>
      <p:sp>
        <p:nvSpPr>
          <p:cNvPr id="9" name="Rectangle 8"/>
          <p:cNvSpPr/>
          <p:nvPr/>
        </p:nvSpPr>
        <p:spPr>
          <a:xfrm>
            <a:off x="1491353" y="4267200"/>
            <a:ext cx="8773895" cy="260379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r>
              <a:rPr lang="en-US" sz="4800" dirty="0" err="1" smtClean="0">
                <a:solidFill>
                  <a:srgbClr val="002060"/>
                </a:solidFill>
              </a:rPr>
              <a:t>মোঃ</a:t>
            </a:r>
            <a:r>
              <a:rPr lang="en-US" sz="4800" dirty="0" smtClean="0">
                <a:solidFill>
                  <a:srgbClr val="002060"/>
                </a:solidFill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</a:rPr>
              <a:t>শহিদুল</a:t>
            </a:r>
            <a:r>
              <a:rPr lang="en-US" sz="4800" dirty="0" smtClean="0">
                <a:solidFill>
                  <a:srgbClr val="002060"/>
                </a:solidFill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</a:rPr>
              <a:t>ইসলাম</a:t>
            </a:r>
            <a:endParaRPr lang="en-US" sz="4800" dirty="0">
              <a:solidFill>
                <a:srgbClr val="002060"/>
              </a:solidFill>
            </a:endParaRPr>
          </a:p>
          <a:p>
            <a:pPr algn="ctr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r>
              <a:rPr lang="en-US" sz="4800" dirty="0" err="1">
                <a:solidFill>
                  <a:srgbClr val="002060"/>
                </a:solidFill>
              </a:rPr>
              <a:t>সহকারী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</a:rPr>
              <a:t>শিক্ষক</a:t>
            </a:r>
            <a:endParaRPr lang="en-US" sz="4800" dirty="0" smtClean="0">
              <a:solidFill>
                <a:srgbClr val="002060"/>
              </a:solidFill>
            </a:endParaRPr>
          </a:p>
          <a:p>
            <a:pPr algn="ctr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r>
              <a:rPr lang="en-US" sz="4800" dirty="0" err="1" smtClean="0">
                <a:solidFill>
                  <a:srgbClr val="002060"/>
                </a:solidFill>
              </a:rPr>
              <a:t>গাড়ীদহ</a:t>
            </a:r>
            <a:r>
              <a:rPr lang="en-US" sz="4800" dirty="0" smtClean="0">
                <a:solidFill>
                  <a:srgbClr val="002060"/>
                </a:solidFill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</a:rPr>
              <a:t>দাখিল</a:t>
            </a:r>
            <a:r>
              <a:rPr lang="en-US" sz="4800" dirty="0" smtClean="0">
                <a:solidFill>
                  <a:srgbClr val="002060"/>
                </a:solidFill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</a:rPr>
              <a:t>মাদ্রাসা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3000777" y="206062"/>
            <a:ext cx="3361386" cy="3528811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94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000" b="1" dirty="0" smtClean="0"/>
              <a:t>পাঠ পরিচিতি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4143" y="1844765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Bevel 5"/>
          <p:cNvSpPr/>
          <p:nvPr/>
        </p:nvSpPr>
        <p:spPr>
          <a:xfrm>
            <a:off x="838208" y="1799504"/>
            <a:ext cx="10515599" cy="4235541"/>
          </a:xfrm>
          <a:prstGeom prst="beve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bn-IN" sz="4000" dirty="0" smtClean="0">
                <a:solidFill>
                  <a:schemeClr val="bg1"/>
                </a:solidFill>
              </a:rPr>
              <a:t>শ্রেণী- ৭ম</a:t>
            </a:r>
          </a:p>
          <a:p>
            <a:pPr>
              <a:lnSpc>
                <a:spcPct val="150000"/>
              </a:lnSpc>
            </a:pPr>
            <a:r>
              <a:rPr lang="bn-IN" sz="4000" dirty="0" smtClean="0">
                <a:solidFill>
                  <a:schemeClr val="bg1"/>
                </a:solidFill>
              </a:rPr>
              <a:t>বিষয়- তথ্য ও যোগাযোগ প্রযুক্তি</a:t>
            </a:r>
          </a:p>
          <a:p>
            <a:pPr>
              <a:lnSpc>
                <a:spcPct val="150000"/>
              </a:lnSpc>
            </a:pPr>
            <a:r>
              <a:rPr lang="bn-IN" sz="4000" dirty="0" smtClean="0">
                <a:solidFill>
                  <a:schemeClr val="bg1"/>
                </a:solidFill>
              </a:rPr>
              <a:t>অধ্যয়- দ্বিতীয়</a:t>
            </a:r>
          </a:p>
          <a:p>
            <a:pPr>
              <a:lnSpc>
                <a:spcPct val="150000"/>
              </a:lnSpc>
            </a:pPr>
            <a:r>
              <a:rPr lang="bn-IN" sz="4000" dirty="0" smtClean="0">
                <a:solidFill>
                  <a:schemeClr val="bg1"/>
                </a:solidFill>
              </a:rPr>
              <a:t>পাঠ- ১২ ও ১৩ মাদারবোর্ড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20459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99" y="274638"/>
            <a:ext cx="5434884" cy="11430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err="1" smtClean="0"/>
              <a:t>শিখন</a:t>
            </a:r>
            <a:r>
              <a:rPr lang="en-US" b="1" dirty="0" smtClean="0"/>
              <a:t> </a:t>
            </a:r>
            <a:r>
              <a:rPr lang="en-US" b="1" dirty="0" err="1" smtClean="0"/>
              <a:t>ফল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042" y="1815922"/>
            <a:ext cx="9779358" cy="4493438"/>
          </a:xfrm>
          <a:gradFill flip="none" rotWithShape="1">
            <a:gsLst>
              <a:gs pos="20000">
                <a:schemeClr val="accent6">
                  <a:tint val="9000"/>
                </a:schemeClr>
              </a:gs>
              <a:gs pos="100000">
                <a:schemeClr val="accent6">
                  <a:tint val="70000"/>
                  <a:sat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sz="5400" dirty="0" err="1" smtClean="0"/>
              <a:t>মাদারবোর্ড</a:t>
            </a:r>
            <a:r>
              <a:rPr lang="en-US" sz="5400" dirty="0" smtClean="0"/>
              <a:t> </a:t>
            </a:r>
            <a:r>
              <a:rPr lang="en-US" sz="5400" dirty="0" err="1" smtClean="0"/>
              <a:t>কি</a:t>
            </a:r>
            <a:r>
              <a:rPr lang="en-US" sz="5400" dirty="0" smtClean="0"/>
              <a:t> </a:t>
            </a:r>
            <a:r>
              <a:rPr lang="en-US" sz="5400" dirty="0" err="1" smtClean="0"/>
              <a:t>বলতে</a:t>
            </a:r>
            <a:r>
              <a:rPr lang="en-US" sz="5400" dirty="0" smtClean="0"/>
              <a:t> </a:t>
            </a:r>
            <a:r>
              <a:rPr lang="en-US" sz="5400" dirty="0" err="1" smtClean="0"/>
              <a:t>পারবে</a:t>
            </a:r>
            <a:r>
              <a:rPr lang="en-US" sz="5400" dirty="0" smtClean="0"/>
              <a:t>।</a:t>
            </a:r>
          </a:p>
          <a:p>
            <a:r>
              <a:rPr lang="en-US" sz="5400" dirty="0" err="1" smtClean="0"/>
              <a:t>মাদারবোর্ডের</a:t>
            </a:r>
            <a:r>
              <a:rPr lang="en-US" sz="5400" dirty="0" smtClean="0"/>
              <a:t> </a:t>
            </a:r>
            <a:r>
              <a:rPr lang="en-US" sz="5400" dirty="0" err="1" smtClean="0"/>
              <a:t>বিভিন্ন</a:t>
            </a:r>
            <a:r>
              <a:rPr lang="en-US" sz="5400" dirty="0" smtClean="0"/>
              <a:t> </a:t>
            </a:r>
            <a:r>
              <a:rPr lang="en-US" sz="5400" dirty="0" err="1" smtClean="0"/>
              <a:t>যন্ত্রাংশ</a:t>
            </a:r>
            <a:r>
              <a:rPr lang="en-US" sz="5400" dirty="0" smtClean="0"/>
              <a:t> </a:t>
            </a:r>
            <a:r>
              <a:rPr lang="en-US" sz="5400" dirty="0" err="1" smtClean="0"/>
              <a:t>সম্পর্কে</a:t>
            </a:r>
            <a:r>
              <a:rPr lang="en-US" sz="5400" dirty="0" smtClean="0"/>
              <a:t> </a:t>
            </a:r>
            <a:r>
              <a:rPr lang="en-US" sz="5400" dirty="0" err="1" smtClean="0"/>
              <a:t>ব্যাখ্যা</a:t>
            </a:r>
            <a:r>
              <a:rPr lang="en-US" sz="5400" dirty="0" smtClean="0"/>
              <a:t> </a:t>
            </a:r>
            <a:r>
              <a:rPr lang="en-US" sz="5400" dirty="0" err="1" smtClean="0"/>
              <a:t>করতে</a:t>
            </a:r>
            <a:r>
              <a:rPr lang="en-US" sz="5400" dirty="0" smtClean="0"/>
              <a:t> ।</a:t>
            </a:r>
          </a:p>
          <a:p>
            <a:r>
              <a:rPr lang="en-US" sz="5400" dirty="0" err="1" smtClean="0"/>
              <a:t>মাদারবোর্ডের</a:t>
            </a:r>
            <a:r>
              <a:rPr lang="en-US" sz="5400" dirty="0" smtClean="0"/>
              <a:t> </a:t>
            </a:r>
            <a:r>
              <a:rPr lang="en-US" sz="5400" dirty="0" err="1" smtClean="0"/>
              <a:t>বিভিন্ন</a:t>
            </a:r>
            <a:r>
              <a:rPr lang="en-US" sz="5400" dirty="0" smtClean="0"/>
              <a:t> </a:t>
            </a:r>
            <a:r>
              <a:rPr lang="en-US" sz="5400" dirty="0" err="1" smtClean="0"/>
              <a:t>পোট</a:t>
            </a:r>
            <a:r>
              <a:rPr lang="en-US" sz="5400" dirty="0" smtClean="0"/>
              <a:t> </a:t>
            </a:r>
            <a:r>
              <a:rPr lang="en-US" sz="5400" dirty="0" err="1" smtClean="0"/>
              <a:t>সম্পর্কে</a:t>
            </a:r>
            <a:r>
              <a:rPr lang="en-US" sz="5400" dirty="0" smtClean="0"/>
              <a:t> </a:t>
            </a:r>
            <a:r>
              <a:rPr lang="en-US" sz="5400" dirty="0" err="1" smtClean="0"/>
              <a:t>বলতে</a:t>
            </a:r>
            <a:r>
              <a:rPr lang="en-US" sz="5400" dirty="0" smtClean="0"/>
              <a:t>।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4741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0017" y="353654"/>
            <a:ext cx="6310648" cy="895597"/>
          </a:xfrm>
          <a:solidFill>
            <a:schemeClr val="accent5"/>
          </a:solidFill>
        </p:spPr>
        <p:txBody>
          <a:bodyPr>
            <a:noAutofit/>
          </a:bodyPr>
          <a:lstStyle/>
          <a:p>
            <a:pPr algn="ctr"/>
            <a:r>
              <a:rPr lang="bn-IN" sz="4800" dirty="0" smtClean="0"/>
              <a:t>নিচের ছবিগুলো লক্ষ্য কর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33" y="1345486"/>
            <a:ext cx="5042536" cy="30305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610" y="1345486"/>
            <a:ext cx="5305969" cy="31873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1" y="4532822"/>
            <a:ext cx="5630091" cy="195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60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7132" y="1184855"/>
            <a:ext cx="9666668" cy="4379921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bn-IN" sz="6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আজকের পাঠ - মাদারবোর্ড</a:t>
            </a:r>
            <a:endParaRPr lang="en-US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789931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17" y="91452"/>
            <a:ext cx="9856951" cy="5081451"/>
          </a:xfrm>
          <a:prstGeom prst="rect">
            <a:avLst/>
          </a:prstGeom>
        </p:spPr>
      </p:pic>
      <p:sp>
        <p:nvSpPr>
          <p:cNvPr id="3" name="Flowchart: Alternate Process 2"/>
          <p:cNvSpPr/>
          <p:nvPr/>
        </p:nvSpPr>
        <p:spPr>
          <a:xfrm>
            <a:off x="0" y="5329658"/>
            <a:ext cx="12192000" cy="1332411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bg1"/>
                </a:solidFill>
              </a:rPr>
              <a:t>মাদারবোর্ড হলো একটি প্রিন্টড সার্কিট বোর্ড যার সাথে সব প্রয়োজনীয় যন্ত্রাংশ সংযোগ দেওয়া থাকে।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077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220689" y="600891"/>
            <a:ext cx="6988627" cy="603504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dirty="0" smtClean="0"/>
          </a:p>
          <a:p>
            <a:pPr algn="ctr"/>
            <a:endParaRPr lang="bn-IN" dirty="0" smtClean="0"/>
          </a:p>
          <a:p>
            <a:pPr algn="ctr"/>
            <a:endParaRPr lang="bn-IN" dirty="0" smtClean="0"/>
          </a:p>
          <a:p>
            <a:r>
              <a:rPr lang="bn-IN" sz="5400" dirty="0" smtClean="0">
                <a:solidFill>
                  <a:srgbClr val="FF0000"/>
                </a:solidFill>
              </a:rPr>
              <a:t>মাদারবোর্ড এর অন্য নাম-</a:t>
            </a:r>
          </a:p>
          <a:p>
            <a:endParaRPr lang="bn-IN" sz="4000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002060"/>
                </a:solidFill>
              </a:rPr>
              <a:t>মেইন বোর্ড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002060"/>
                </a:solidFill>
              </a:rPr>
              <a:t>সিস্টেম বোর্ড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002060"/>
                </a:solidFill>
              </a:rPr>
              <a:t>লজিক বোর্ড</a:t>
            </a:r>
            <a:endParaRPr lang="en-US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88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613" y="-72577"/>
            <a:ext cx="8399419" cy="4318006"/>
          </a:xfrm>
          <a:prstGeom prst="rect">
            <a:avLst/>
          </a:prstGeom>
        </p:spPr>
      </p:pic>
      <p:sp>
        <p:nvSpPr>
          <p:cNvPr id="5" name="Flowchart: Alternate Process 4"/>
          <p:cNvSpPr/>
          <p:nvPr/>
        </p:nvSpPr>
        <p:spPr>
          <a:xfrm>
            <a:off x="875764" y="4245429"/>
            <a:ext cx="10110102" cy="1737360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মাদারবোর্ডের প্রসসরের সাথে ভিডিও কার্ড, সাউন্ড কার্ড ইত্যাদি স্লট লাগানো থাকে। বর্তমানে 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Ram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ছাড়া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সবই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Built in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অবস্থায়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থাকে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।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21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2901" y="879113"/>
            <a:ext cx="4829579" cy="1303867"/>
          </a:xfrm>
          <a:solidFill>
            <a:srgbClr val="00B050"/>
          </a:solidFill>
        </p:spPr>
        <p:txBody>
          <a:bodyPr>
            <a:noAutofit/>
          </a:bodyPr>
          <a:lstStyle/>
          <a:p>
            <a:pPr algn="ctr"/>
            <a:r>
              <a:rPr lang="bn-IN" sz="11500" dirty="0" smtClean="0"/>
              <a:t>কর্মপত্র-১</a:t>
            </a:r>
            <a:endParaRPr lang="en-US" sz="11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9257" y="2511379"/>
            <a:ext cx="7020058" cy="2875091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40000" lnSpcReduction="20000"/>
          </a:bodyPr>
          <a:lstStyle/>
          <a:p>
            <a:pPr algn="ctr"/>
            <a:endParaRPr lang="bn-IN" sz="4000" dirty="0" smtClean="0"/>
          </a:p>
          <a:p>
            <a:pPr algn="ctr"/>
            <a:endParaRPr lang="bn-IN" sz="4000" dirty="0"/>
          </a:p>
          <a:p>
            <a:pPr algn="ctr"/>
            <a:r>
              <a:rPr lang="bn-IN" sz="12000" dirty="0" smtClean="0"/>
              <a:t>মাদারবোর্ড কাকে বলে?</a:t>
            </a:r>
          </a:p>
          <a:p>
            <a:pPr algn="ctr"/>
            <a:endParaRPr lang="bn-IN" dirty="0" smtClean="0"/>
          </a:p>
          <a:p>
            <a:pPr algn="ctr"/>
            <a:endParaRPr lang="bn-IN" dirty="0"/>
          </a:p>
          <a:p>
            <a:pPr algn="ctr"/>
            <a:endParaRPr lang="bn-IN" dirty="0" smtClean="0"/>
          </a:p>
          <a:p>
            <a:pPr algn="r"/>
            <a:r>
              <a:rPr lang="bn-IN" sz="10000" dirty="0" smtClean="0"/>
              <a:t>(একক কাজ)</a:t>
            </a:r>
            <a:endParaRPr lang="bn-IN" sz="10000" dirty="0"/>
          </a:p>
        </p:txBody>
      </p:sp>
    </p:spTree>
    <p:extLst>
      <p:ext uri="{BB962C8B-B14F-4D97-AF65-F5344CB8AC3E}">
        <p14:creationId xmlns:p14="http://schemas.microsoft.com/office/powerpoint/2010/main" val="241304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77434521"/>
              </p:ext>
            </p:extLst>
          </p:nvPr>
        </p:nvGraphicFramePr>
        <p:xfrm>
          <a:off x="773806" y="404949"/>
          <a:ext cx="10515600" cy="5772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508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redefined Process 2"/>
          <p:cNvSpPr/>
          <p:nvPr/>
        </p:nvSpPr>
        <p:spPr>
          <a:xfrm>
            <a:off x="1996225" y="117578"/>
            <a:ext cx="7096260" cy="1058091"/>
          </a:xfrm>
          <a:prstGeom prst="flowChartPredefinedProcess">
            <a:avLst/>
          </a:prstGeom>
          <a:solidFill>
            <a:schemeClr val="bg2">
              <a:lumMod val="75000"/>
            </a:schemeClr>
          </a:solidFill>
          <a:effectLst>
            <a:glow rad="101600">
              <a:srgbClr val="FF00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chemeClr val="tx1"/>
                </a:solidFill>
              </a:rPr>
              <a:t>মাদারবোর্ডের কিছু যন্ত্রাংশ</a:t>
            </a:r>
            <a:endParaRPr lang="en-US" sz="44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83" y="1816554"/>
            <a:ext cx="5173028" cy="33040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999" y="1816553"/>
            <a:ext cx="4411127" cy="33040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101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011" y="761863"/>
            <a:ext cx="3296876" cy="21642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071" y="761863"/>
            <a:ext cx="3028543" cy="19134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065" y="4152899"/>
            <a:ext cx="2762931" cy="2209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3" y="4284629"/>
            <a:ext cx="3031332" cy="1934391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618015" y="4599758"/>
            <a:ext cx="2323175" cy="914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chipset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6693734" y="4899942"/>
            <a:ext cx="1993073" cy="101890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Ram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6322424" y="1645922"/>
            <a:ext cx="2202589" cy="90133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Power port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352705" y="1254035"/>
            <a:ext cx="2771367" cy="103196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Rom and Ram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84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Internal Storage 1"/>
          <p:cNvSpPr/>
          <p:nvPr/>
        </p:nvSpPr>
        <p:spPr>
          <a:xfrm>
            <a:off x="3284113" y="287379"/>
            <a:ext cx="6251781" cy="940526"/>
          </a:xfrm>
          <a:prstGeom prst="flowChartInternalStorag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001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/>
              <a:t>মাদারবোর্ডের পোর্ট</a:t>
            </a:r>
            <a:endParaRPr lang="en-US" sz="5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400" y="2072776"/>
            <a:ext cx="3217409" cy="23443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065" y="1916022"/>
            <a:ext cx="3778211" cy="23250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398" y="4752179"/>
            <a:ext cx="3348039" cy="210583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325" y="4497853"/>
            <a:ext cx="2717483" cy="2717483"/>
          </a:xfrm>
          <a:prstGeom prst="rect">
            <a:avLst/>
          </a:prstGeom>
        </p:spPr>
      </p:pic>
      <p:sp>
        <p:nvSpPr>
          <p:cNvPr id="14" name="Left-Right Arrow 13"/>
          <p:cNvSpPr/>
          <p:nvPr/>
        </p:nvSpPr>
        <p:spPr>
          <a:xfrm>
            <a:off x="4336672" y="2615579"/>
            <a:ext cx="4036423" cy="153406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Land port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5" name="Left-Right Arrow 14"/>
          <p:cNvSpPr/>
          <p:nvPr/>
        </p:nvSpPr>
        <p:spPr>
          <a:xfrm>
            <a:off x="4336672" y="4953154"/>
            <a:ext cx="4036423" cy="153406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USB port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4883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9749" y="862160"/>
            <a:ext cx="3278776" cy="1528355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                    </a:t>
            </a:r>
            <a:r>
              <a:rPr lang="en-US" sz="4800" b="1" dirty="0" err="1" smtClean="0">
                <a:solidFill>
                  <a:schemeClr val="bg1"/>
                </a:solidFill>
              </a:rPr>
              <a:t>মূল্যায়ন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333" y="2677891"/>
            <a:ext cx="6557555" cy="2573383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>
            <a:normAutofit fontScale="92500" lnSpcReduction="20000"/>
          </a:bodyPr>
          <a:lstStyle/>
          <a:p>
            <a:pPr algn="ctr"/>
            <a:endParaRPr lang="bn-IN" sz="2800" dirty="0" smtClean="0">
              <a:solidFill>
                <a:srgbClr val="FF0000"/>
              </a:solidFill>
            </a:endParaRPr>
          </a:p>
          <a:p>
            <a:pPr algn="ctr"/>
            <a:endParaRPr lang="bn-IN" sz="2800" dirty="0">
              <a:solidFill>
                <a:srgbClr val="FF0000"/>
              </a:solidFill>
            </a:endParaRPr>
          </a:p>
          <a:p>
            <a:pPr algn="ctr"/>
            <a:r>
              <a:rPr lang="en-US" sz="5800" dirty="0" err="1" smtClean="0">
                <a:solidFill>
                  <a:schemeClr val="tx1"/>
                </a:solidFill>
              </a:rPr>
              <a:t>মাদারবোর্ডের</a:t>
            </a:r>
            <a:r>
              <a:rPr lang="en-US" sz="5800" dirty="0" smtClean="0">
                <a:solidFill>
                  <a:schemeClr val="tx1"/>
                </a:solidFill>
              </a:rPr>
              <a:t> </a:t>
            </a:r>
            <a:r>
              <a:rPr lang="en-US" sz="5800" dirty="0" err="1" smtClean="0">
                <a:solidFill>
                  <a:schemeClr val="tx1"/>
                </a:solidFill>
              </a:rPr>
              <a:t>যে</a:t>
            </a:r>
            <a:r>
              <a:rPr lang="en-US" sz="5800" dirty="0" smtClean="0">
                <a:solidFill>
                  <a:schemeClr val="tx1"/>
                </a:solidFill>
              </a:rPr>
              <a:t> </a:t>
            </a:r>
            <a:r>
              <a:rPr lang="en-US" sz="5800" dirty="0" err="1" smtClean="0">
                <a:solidFill>
                  <a:schemeClr val="tx1"/>
                </a:solidFill>
              </a:rPr>
              <a:t>দুইটি</a:t>
            </a:r>
            <a:r>
              <a:rPr lang="en-US" sz="5800" dirty="0" smtClean="0">
                <a:solidFill>
                  <a:schemeClr val="tx1"/>
                </a:solidFill>
              </a:rPr>
              <a:t> </a:t>
            </a:r>
            <a:r>
              <a:rPr lang="en-US" sz="5800" dirty="0" err="1" smtClean="0">
                <a:solidFill>
                  <a:schemeClr val="tx1"/>
                </a:solidFill>
              </a:rPr>
              <a:t>যন্ত্রাংশ</a:t>
            </a:r>
            <a:r>
              <a:rPr lang="en-US" sz="5800" dirty="0" smtClean="0">
                <a:solidFill>
                  <a:schemeClr val="tx1"/>
                </a:solidFill>
              </a:rPr>
              <a:t> </a:t>
            </a:r>
            <a:r>
              <a:rPr lang="en-US" sz="5800" dirty="0" err="1" smtClean="0">
                <a:solidFill>
                  <a:schemeClr val="tx1"/>
                </a:solidFill>
              </a:rPr>
              <a:t>নাম</a:t>
            </a:r>
            <a:r>
              <a:rPr lang="en-US" sz="5800" dirty="0" smtClean="0">
                <a:solidFill>
                  <a:schemeClr val="tx1"/>
                </a:solidFill>
              </a:rPr>
              <a:t> </a:t>
            </a:r>
            <a:r>
              <a:rPr lang="en-US" sz="5800" dirty="0" err="1" smtClean="0">
                <a:solidFill>
                  <a:schemeClr val="tx1"/>
                </a:solidFill>
              </a:rPr>
              <a:t>বল</a:t>
            </a:r>
            <a:r>
              <a:rPr lang="en-US" sz="5800" dirty="0" smtClean="0">
                <a:solidFill>
                  <a:schemeClr val="tx1"/>
                </a:solidFill>
              </a:rPr>
              <a:t>।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31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0631" y="734095"/>
            <a:ext cx="4256934" cy="1403797"/>
          </a:xfr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IN" sz="6700" dirty="0" smtClean="0"/>
              <a:t>বাড়ীর কাজ</a:t>
            </a:r>
            <a:endParaRPr lang="en-US" sz="6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521" y="2524259"/>
            <a:ext cx="9620518" cy="3709116"/>
          </a:xfrm>
          <a:solidFill>
            <a:srgbClr val="00B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bn-IN" sz="5400" dirty="0" smtClean="0"/>
              <a:t>পূর্বের মাদারবোর্ডের সাথে বর্তমান মাদারবোর্ডের পার্থক্য কি এবং কি কি সুবিধা বর্তমান মাদারবোর্ডে  পাওয়া যায় আলোচনা কর।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17472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68442" y="2967335"/>
            <a:ext cx="697556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dirty="0" err="1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ধন্যবাদ</a:t>
            </a:r>
            <a:endParaRPr lang="en-US" sz="96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385" y="283335"/>
            <a:ext cx="2967335" cy="296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8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ppt/theme/theme4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5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6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Austin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pothecary">
    <a:dk1>
      <a:sysClr val="windowText" lastClr="000000"/>
    </a:dk1>
    <a:lt1>
      <a:sysClr val="window" lastClr="FFFFFF"/>
    </a:lt1>
    <a:dk2>
      <a:srgbClr val="564B3C"/>
    </a:dk2>
    <a:lt2>
      <a:srgbClr val="ECEDD1"/>
    </a:lt2>
    <a:accent1>
      <a:srgbClr val="93A299"/>
    </a:accent1>
    <a:accent2>
      <a:srgbClr val="CF543F"/>
    </a:accent2>
    <a:accent3>
      <a:srgbClr val="B5AE53"/>
    </a:accent3>
    <a:accent4>
      <a:srgbClr val="848058"/>
    </a:accent4>
    <a:accent5>
      <a:srgbClr val="E8B54D"/>
    </a:accent5>
    <a:accent6>
      <a:srgbClr val="786C71"/>
    </a:accent6>
    <a:hlink>
      <a:srgbClr val="CCCC00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168</Words>
  <Application>Microsoft Office PowerPoint</Application>
  <PresentationFormat>Custom</PresentationFormat>
  <Paragraphs>53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Badge</vt:lpstr>
      <vt:lpstr>Office Theme</vt:lpstr>
      <vt:lpstr>Droplet</vt:lpstr>
      <vt:lpstr>Organic</vt:lpstr>
      <vt:lpstr>Wisp</vt:lpstr>
      <vt:lpstr>Apex</vt:lpstr>
      <vt:lpstr>1_Apex</vt:lpstr>
      <vt:lpstr>Austin</vt:lpstr>
      <vt:lpstr>PowerPoint Presentation</vt:lpstr>
      <vt:lpstr>PowerPoint Presentation</vt:lpstr>
      <vt:lpstr>পাঠ পরিচিতি</vt:lpstr>
      <vt:lpstr>শিখন ফল</vt:lpstr>
      <vt:lpstr>নিচের ছবিগুলো লক্ষ্য কর</vt:lpstr>
      <vt:lpstr>আজকের পাঠ - মাদারবোর্ড</vt:lpstr>
      <vt:lpstr>PowerPoint Presentation</vt:lpstr>
      <vt:lpstr>PowerPoint Presentation</vt:lpstr>
      <vt:lpstr>PowerPoint Presentation</vt:lpstr>
      <vt:lpstr>কর্মপত্র-১</vt:lpstr>
      <vt:lpstr>PowerPoint Presentation</vt:lpstr>
      <vt:lpstr>PowerPoint Presentation</vt:lpstr>
      <vt:lpstr>PowerPoint Presentation</vt:lpstr>
      <vt:lpstr>PowerPoint Presentation</vt:lpstr>
      <vt:lpstr>                    মূল্যায়ন</vt:lpstr>
      <vt:lpstr>বাড়ীর কাজ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ICT_LAB</dc:creator>
  <cp:lastModifiedBy>SHAHIDUL ISLAM</cp:lastModifiedBy>
  <cp:revision>45</cp:revision>
  <dcterms:created xsi:type="dcterms:W3CDTF">2016-08-13T14:45:13Z</dcterms:created>
  <dcterms:modified xsi:type="dcterms:W3CDTF">2019-10-20T08:56:32Z</dcterms:modified>
</cp:coreProperties>
</file>