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62" r:id="rId3"/>
    <p:sldId id="364" r:id="rId4"/>
    <p:sldId id="278" r:id="rId5"/>
    <p:sldId id="369" r:id="rId6"/>
    <p:sldId id="312" r:id="rId7"/>
    <p:sldId id="311" r:id="rId8"/>
    <p:sldId id="294" r:id="rId9"/>
    <p:sldId id="274" r:id="rId10"/>
    <p:sldId id="273" r:id="rId11"/>
    <p:sldId id="3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DF274-D830-4250-9BB8-59656D7B1DC9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5CFBE-FB4F-40B5-A1CD-7DBD9E8C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আমি পৃথিবী</a:t>
            </a:r>
            <a:r>
              <a:rPr lang="bn-BD" baseline="0" dirty="0"/>
              <a:t> পৃষ্ঠে দাঁড়িয়ে আছি। আমার সাপেক্ষে চাঁদ স্থির, তখন চাঁদ আপেক্ষিক স্থির।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ঘড়ির</a:t>
            </a:r>
            <a:r>
              <a:rPr lang="bn-BD" baseline="0" dirty="0"/>
              <a:t> কাটাঁর গতি ঘূর্ণন গতি হতে পারে, কিন্তু </a:t>
            </a:r>
            <a:r>
              <a:rPr lang="bn-BD" dirty="0"/>
              <a:t>ফ্যানের গতি</a:t>
            </a:r>
            <a:r>
              <a:rPr lang="bn-BD" baseline="0" dirty="0"/>
              <a:t> পর্যাবৃত্ত গতি নয়। কেননা ফ্যান প্রতিটি ঘূর্ণন সমান সময়ে সম্পন্ন করে না।</a:t>
            </a:r>
          </a:p>
          <a:p>
            <a:r>
              <a:rPr lang="bn-BD" baseline="0" dirty="0"/>
              <a:t>বস্তুর সকল কণাই একসাথে গতিশীল- চলন গতি। অধের্ক সময় সামনে বাঁকী অর্ধেক সময় পেছনে গতিশীল- স্পন্দন গতি(দোলনার গতি), সরল দোলকের গতি।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শিক্ষার্থীদের</a:t>
            </a:r>
            <a:r>
              <a:rPr lang="bn-BD" baseline="0" dirty="0"/>
              <a:t> প্রয়োজনে সহযোগিতা করবেন। বই টেনে নিয়ে যাওয়া, খাতা টেনে নিয়ে যাওয়া, টেবিল টেনে নিয়ে যাওয়া, বেঞ্চ টেনে নিয়ে যাওয়া । এতে বস্তুটির সকল কণাই একসাথে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/>
              <a:t>শিক্ষার্থীদের</a:t>
            </a:r>
            <a:r>
              <a:rPr lang="bn-BD" sz="2800" baseline="0" dirty="0"/>
              <a:t> এলোমেলো করেও প্রশ্ন করা যেতে পারে। যেমন ১নং এর পর ৪ নং প্রশ্ন। </a:t>
            </a:r>
          </a:p>
          <a:p>
            <a:r>
              <a:rPr lang="bn-BD" sz="2800" baseline="0" dirty="0"/>
              <a:t>১) যে বিন্দুর সাপেক্ষে কোন কিছু তুলনা করা হয়। ২) প্রসংগ কাঠামো পরিবর্তন হলেও যদি বস্তুটি স্থির থাকে তাহলে তা পরম স্থিতি। ৩) স্পন্দন গতি।  ৪) স্পন্দন গতি।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পোস্টার পেপারে শিক্ষক বাড়ির কাজ করে আনার কথা বলতে পারেন। শিক্ষার্থীরা একটি গাছ, একটি গতিশীল বাস আকঁতে পারে। সেখানে গাছের সাপেক্ষে বাস গতিশীল।</a:t>
            </a:r>
          </a:p>
          <a:p>
            <a:r>
              <a:rPr lang="bn-BD" baseline="0" dirty="0"/>
              <a:t>ডালে বসা পাখি আঁকতে পারে- যেখানে পাখি গাছের সাপেক্ষে স্থির।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8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5C44-476C-48B8-9104-C56205273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034C0-B6ED-476E-971E-7B8B7D815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D4D6-514A-49F4-B835-AEDD4D36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65787-6AF3-459C-9F17-161D9F36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2B13B-7307-43B6-A871-A297E671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8B0F-014B-45F6-86F1-92A7716F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21AC9-A28F-40ED-B268-360F471E4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C3EA3-1CBB-4880-9A85-D933CD0D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1D93-8D4E-43C8-A7AC-81B82AE1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F454-71A8-4FC7-82F0-C77699C9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19E20-17EC-40DD-B7D7-31F8A59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DEED2-FCEA-4FDA-A2EB-8EFCC9023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C6A8-374D-4EC0-ADC1-908C8267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B411A-0035-4978-838E-90FCCB2D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E018-DFA7-49C8-907A-1EF62AB5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D2C0-5B6D-45BD-9C05-40364ED8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6906-8D6F-4092-B18C-9A9AFEF7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45A86-AD72-425F-BA6C-A4562429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D21E-00D3-49C9-B354-01CFD70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8F60C-BD45-42C0-B0EC-A0DC385C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CA9E-769E-4C6D-A384-653800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BE759-A4ED-4234-944D-2D7A0C69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3F0E1-BAAE-488C-9DCD-83D5494E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DC350-69D1-4B4A-9FC4-75DD2300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2B6A8-0C4E-46B0-88B8-D925593E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9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F6-0935-4CEB-AB2F-A5142235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6EA8-AE2E-45CE-9B71-2401D0A46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4EC36-3BDE-498A-8D76-7AD6F2285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9F287-F723-4C82-B7E9-1CB98037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89B4B-F454-46D9-B2DC-3210A8DA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510E-6E68-419B-A535-D224D6BF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0F98-BD80-4DF6-A003-2C4F4DB6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1528F-EF9F-49AA-A786-65D65F1B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DB457-B90E-4EF2-9ED5-80883C647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8438D-A77F-4424-969B-29BA79679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DBCC8-CE12-4516-8B78-34C9DFD04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68873-1601-457D-B3DB-EB784D1D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B26DF-9E48-4FD8-9EB7-F2B4EE04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08F0E-9989-4C03-AD66-495289CC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26-8522-4EBE-8B52-3492636B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2C256-3047-4894-9813-F46BBD9B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507AF-242E-4524-9F22-02F1A41D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A048-2FEF-481C-A92B-6ACE9AA0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85511-7019-43D6-A2CC-695F5550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839FB-7707-4529-98A7-A9348B92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3D88D-BFE2-4B01-93C3-EB63C11C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E6E5-0E5E-4A01-A745-B5D2849C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1F4E-D28E-4266-A68B-5A27BBDC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58F34-C002-4AFF-BD63-C097A3B84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E6616-6C78-47E0-8AC3-029E56FF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3C871-68F0-4EEC-AD78-CC9C4C58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ED511-F7C9-432F-A72C-BBFE4FF9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FB41-23D3-467B-86D1-5F628503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A7918-D999-4584-A1DF-8FF19DBAD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96567-FEBC-47A7-A5D5-72F09A50D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52356-F049-4DA1-BCC1-22436893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5F584-68F8-429E-95C6-00FC23D7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C3A9B-738F-4DBA-8BFE-92903577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887F3-B295-4B9D-A1E0-78D3F90D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1EF3-422E-42AF-BA25-E0F23069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78ED-519E-4082-BA19-ED8EAFB51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3E63-D40E-49E3-A055-DEAE2627CD42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355C-1A9D-4D98-820C-B58871FE3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21A3-6DA0-4A80-97CE-83EA21581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BDE1-8820-4104-A811-D5B9A49E7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29255A-D3E6-406B-A425-41F5EAA5D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39" y="0"/>
            <a:ext cx="12295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8572" y="865509"/>
            <a:ext cx="208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9521" y="3573350"/>
            <a:ext cx="5954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 ও গতির  একটি মডেল তৈরী করে আনবে।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4" y="1017909"/>
            <a:ext cx="2314415" cy="1680811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152400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0"/>
            <a:ext cx="9144000" cy="6858002"/>
            <a:chOff x="0" y="0"/>
            <a:chExt cx="9144000" cy="6858002"/>
          </a:xfrm>
        </p:grpSpPr>
        <p:sp>
          <p:nvSpPr>
            <p:cNvPr id="8" name="Half Frame 7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74295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4179"/>
            <a:ext cx="12192000" cy="6853517"/>
          </a:xfrm>
          <a:prstGeom prst="frame">
            <a:avLst>
              <a:gd name="adj1" fmla="val 2886"/>
            </a:avLst>
          </a:prstGeom>
          <a:solidFill>
            <a:schemeClr val="accent1">
              <a:lumMod val="60000"/>
              <a:lumOff val="4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22" tIns="51861" rIns="103722" bIns="51861" rtlCol="0" anchor="ctr"/>
          <a:lstStyle/>
          <a:p>
            <a:pPr algn="ctr"/>
            <a:endParaRPr lang="en-US" sz="1588"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" name="Picture 2" descr="E:\New Accounting -9\Picture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7072076"/>
            <a:ext cx="12192000" cy="8089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0" name="Flowchart: Alternate Process 19"/>
          <p:cNvSpPr/>
          <p:nvPr/>
        </p:nvSpPr>
        <p:spPr>
          <a:xfrm>
            <a:off x="4415117" y="672353"/>
            <a:ext cx="2891118" cy="73958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294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294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4035" y="2686187"/>
            <a:ext cx="5365376" cy="2719307"/>
          </a:xfrm>
          <a:prstGeom prst="rect">
            <a:avLst/>
          </a:prstGeom>
          <a:solidFill>
            <a:srgbClr val="7030A0"/>
          </a:solidFill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en-US" sz="4236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23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23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জাহাঙ্গীর আলম</a:t>
            </a:r>
          </a:p>
          <a:p>
            <a:pPr algn="ctr">
              <a:defRPr/>
            </a:pP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মাষ্টার ট্রেইনার, সেসিপ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বাগবাড়ি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চেৌবাড়িয়া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177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7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317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3883" y="2733331"/>
            <a:ext cx="4424082" cy="28747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22" tIns="51861" rIns="103722" bIns="51861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পদার্থবিজ্ঙান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9010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07CD-8D2B-4D9B-A90F-1D727EF05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2347"/>
          </a:xfrm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D509B-4DBD-4039-A28A-6BFFDF131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 ও গতি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9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7827" y="2407252"/>
            <a:ext cx="7592434" cy="1991759"/>
            <a:chOff x="993827" y="2407251"/>
            <a:chExt cx="7592434" cy="1991759"/>
          </a:xfrm>
        </p:grpSpPr>
        <p:sp>
          <p:nvSpPr>
            <p:cNvPr id="2" name="TextBox 1"/>
            <p:cNvSpPr txBox="1"/>
            <p:nvPr/>
          </p:nvSpPr>
          <p:spPr>
            <a:xfrm>
              <a:off x="993827" y="2407251"/>
              <a:ext cx="38307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</a:t>
              </a:r>
              <a:endParaRPr lang="en-US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62899" y="2938167"/>
              <a:ext cx="7523362" cy="1460843"/>
              <a:chOff x="912251" y="2500593"/>
              <a:chExt cx="9680721" cy="194779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12252" y="2500593"/>
                <a:ext cx="7248076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স্থিতি ব্যাখ্যা করতে পারবে।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12252" y="3131533"/>
                <a:ext cx="9680720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গতি ব্যাখ্যা করতে পারবে।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2251" y="3750757"/>
                <a:ext cx="9680720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বিভিন্ন প্রকার গতির মধ্যে পার্থক্য নির্ণয় করতে পারবে।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" name="Round Diagonal Corner Rectangle 6"/>
          <p:cNvSpPr/>
          <p:nvPr/>
        </p:nvSpPr>
        <p:spPr>
          <a:xfrm>
            <a:off x="3147797" y="860294"/>
            <a:ext cx="4511040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0" y="0"/>
            <a:ext cx="9144000" cy="6858002"/>
            <a:chOff x="0" y="0"/>
            <a:chExt cx="9144000" cy="6858002"/>
          </a:xfrm>
        </p:grpSpPr>
        <p:sp>
          <p:nvSpPr>
            <p:cNvPr id="11" name="Half Frame 10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2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C425-73B9-4342-88F0-D59A3094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323" y="-14755"/>
            <a:ext cx="4173794" cy="91444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0DAFDE-D36E-4F2A-B499-5272AF7F26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2953544"/>
            <a:ext cx="2190750" cy="20955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331D18-A0B8-4ED4-B873-7F9A88468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22" y="866990"/>
            <a:ext cx="4489910" cy="44424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91BC76-9FF7-4187-B38F-8127E047F830}"/>
              </a:ext>
            </a:extLst>
          </p:cNvPr>
          <p:cNvSpPr txBox="1"/>
          <p:nvPr/>
        </p:nvSpPr>
        <p:spPr>
          <a:xfrm>
            <a:off x="2757948" y="5250426"/>
            <a:ext cx="176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bn-IN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C3D52-B287-47AA-9BE4-591A31079D42}"/>
              </a:ext>
            </a:extLst>
          </p:cNvPr>
          <p:cNvSpPr txBox="1"/>
          <p:nvPr/>
        </p:nvSpPr>
        <p:spPr>
          <a:xfrm>
            <a:off x="8082117" y="5775676"/>
            <a:ext cx="283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5589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05" y="1"/>
            <a:ext cx="6410777" cy="4006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608341"/>
            <a:ext cx="429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চাঁদটি স্থির না গতিশীল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4064" y="4647534"/>
            <a:ext cx="147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2647729" cy="192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3506" y="5549943"/>
            <a:ext cx="704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সাপেক্ষে চাঁদের এই স্থিরতাই আপেক্ষিক স্থিতি।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461010"/>
            <a:ext cx="1952625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02" y="461011"/>
            <a:ext cx="2100263" cy="151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92314"/>
            <a:ext cx="3469470" cy="2288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5" y="3523163"/>
            <a:ext cx="2333691" cy="18888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36344" y="804931"/>
            <a:ext cx="1118616" cy="950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55520" y="2286000"/>
            <a:ext cx="16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রৈখিক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919" y="2225071"/>
            <a:ext cx="16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ঘূর্ণন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8277" y="2255520"/>
            <a:ext cx="16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চলন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0063" y="5439407"/>
            <a:ext cx="16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1124" y="5580762"/>
            <a:ext cx="16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52400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0"/>
            <a:ext cx="9144000" cy="6858002"/>
            <a:chOff x="0" y="0"/>
            <a:chExt cx="9144000" cy="6858002"/>
          </a:xfrm>
        </p:grpSpPr>
        <p:sp>
          <p:nvSpPr>
            <p:cNvPr id="16" name="Half Frame 1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007 L 0.25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7160" y="3315484"/>
            <a:ext cx="4617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 গতির ৩ টি উদাহরণ দাও ।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47060" y="1173480"/>
            <a:ext cx="4998720" cy="13563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921932" y="2644925"/>
            <a:ext cx="7418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প্রসংগ কাঠামো বলতে কী বোঝায়?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 স্থিতি বলতে কী বোঝায়? 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 পিস্টনের গতি কোন ধরণের গতি?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স্প্রিং-এর গতি কোন ধরনের গতি?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8246" y="1143000"/>
            <a:ext cx="6133778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0"/>
            <a:ext cx="9144000" cy="6858002"/>
            <a:chOff x="0" y="0"/>
            <a:chExt cx="9144000" cy="6858002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7615003" y="5583838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127415" y="5456421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7742419" y="127417"/>
              <a:ext cx="1528997" cy="1274164"/>
            </a:xfrm>
            <a:prstGeom prst="halfFrame">
              <a:avLst>
                <a:gd name="adj1" fmla="val 29804"/>
                <a:gd name="adj2" fmla="val 3333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365</Words>
  <Application>Microsoft Office PowerPoint</Application>
  <PresentationFormat>Widescreen</PresentationFormat>
  <Paragraphs>53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আজকের পাঠ</vt:lpstr>
      <vt:lpstr>PowerPoint Presentation</vt:lpstr>
      <vt:lpstr>স্থির ও চলমান বস্তু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19</cp:revision>
  <dcterms:created xsi:type="dcterms:W3CDTF">2019-10-18T02:58:52Z</dcterms:created>
  <dcterms:modified xsi:type="dcterms:W3CDTF">2019-10-20T04:30:53Z</dcterms:modified>
</cp:coreProperties>
</file>