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7" r:id="rId11"/>
    <p:sldId id="268" r:id="rId12"/>
    <p:sldId id="274" r:id="rId13"/>
    <p:sldId id="270" r:id="rId14"/>
    <p:sldId id="269" r:id="rId15"/>
    <p:sldId id="272" r:id="rId16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357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stbrandbd" initials="b" lastIdx="2" clrIdx="0">
    <p:extLst>
      <p:ext uri="{19B8F6BF-5375-455C-9EA6-DF929625EA0E}">
        <p15:presenceInfo xmlns:p15="http://schemas.microsoft.com/office/powerpoint/2012/main" userId="bestbrandb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1110" y="72"/>
      </p:cViewPr>
      <p:guideLst>
        <p:guide orient="horz" pos="2064"/>
        <p:guide pos="35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9E74A-C5AF-4687-953E-212803E193E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321C8-179C-4314-A875-7BCF4DE3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84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21C8-179C-4314-A875-7BCF4DE3E6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9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  <a:prstGeom prst="rect">
            <a:avLst/>
          </a:prstGeo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B972AD9-88B7-4DAB-BA85-5466F1486A29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284DECE-11A3-41A9-8442-43B1B52EC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48219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B972AD9-88B7-4DAB-BA85-5466F1486A29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284DECE-11A3-41A9-8442-43B1B52EC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1458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B972AD9-88B7-4DAB-BA85-5466F1486A29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284DECE-11A3-41A9-8442-43B1B52EC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0932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B972AD9-88B7-4DAB-BA85-5466F1486A29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284DECE-11A3-41A9-8442-43B1B52EC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98341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  <a:prstGeom prst="rect">
            <a:avLst/>
          </a:prstGeom>
        </p:spPr>
        <p:txBody>
          <a:bodyPr anchor="b"/>
          <a:lstStyle>
            <a:lvl1pPr>
              <a:defRPr sz="56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B972AD9-88B7-4DAB-BA85-5466F1486A29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284DECE-11A3-41A9-8442-43B1B52EC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66883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B972AD9-88B7-4DAB-BA85-5466F1486A29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284DECE-11A3-41A9-8442-43B1B52EC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1684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B972AD9-88B7-4DAB-BA85-5466F1486A29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284DECE-11A3-41A9-8442-43B1B52EC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9429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B972AD9-88B7-4DAB-BA85-5466F1486A29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284DECE-11A3-41A9-8442-43B1B52EC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7734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6061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B972AD9-88B7-4DAB-BA85-5466F1486A29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284DECE-11A3-41A9-8442-43B1B52EC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1505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1B972AD9-88B7-4DAB-BA85-5466F1486A29}" type="datetimeFigureOut">
              <a:rPr lang="en-US" smtClean="0"/>
              <a:t>10/20/2019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F284DECE-11A3-41A9-8442-43B1B52EC6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4780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 userDrawn="1"/>
        </p:nvSpPr>
        <p:spPr>
          <a:xfrm>
            <a:off x="0" y="-13648"/>
            <a:ext cx="11430000" cy="6858000"/>
          </a:xfrm>
          <a:prstGeom prst="frame">
            <a:avLst>
              <a:gd name="adj1" fmla="val 1984"/>
            </a:avLst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9784081" y="104639"/>
            <a:ext cx="153478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fld id="{64D7E5A4-2BBD-4108-8141-4337E930AD89}" type="datetime4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October 20, 2019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725796" y="6390133"/>
            <a:ext cx="257942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Mirzza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Sir, Content-</a:t>
            </a:r>
            <a:r>
              <a:rPr lang="en-US" sz="140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33,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Sirajganj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26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7.jf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35" y="1179871"/>
            <a:ext cx="9468466" cy="4793226"/>
          </a:xfrm>
          <a:prstGeom prst="rect">
            <a:avLst/>
          </a:prstGeom>
          <a:ln w="2286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21" name="Rectangle 20"/>
          <p:cNvSpPr/>
          <p:nvPr/>
        </p:nvSpPr>
        <p:spPr>
          <a:xfrm>
            <a:off x="1718111" y="147483"/>
            <a:ext cx="81265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00748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10">
        <p15:prstTrans prst="peelOff"/>
      </p:transition>
    </mc:Choice>
    <mc:Fallback>
      <p:transition spd="slow" advTm="61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761" y="230320"/>
            <a:ext cx="1309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62" y="1044248"/>
            <a:ext cx="10203766" cy="4764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</p:pic>
      <p:grpSp>
        <p:nvGrpSpPr>
          <p:cNvPr id="38" name="Group 37"/>
          <p:cNvGrpSpPr/>
          <p:nvPr/>
        </p:nvGrpSpPr>
        <p:grpSpPr>
          <a:xfrm>
            <a:off x="492761" y="5855901"/>
            <a:ext cx="10452516" cy="437042"/>
            <a:chOff x="754072" y="4754103"/>
            <a:chExt cx="10452516" cy="437042"/>
          </a:xfrm>
        </p:grpSpPr>
        <p:sp>
          <p:nvSpPr>
            <p:cNvPr id="6" name="Rectangle 5"/>
            <p:cNvSpPr/>
            <p:nvPr/>
          </p:nvSpPr>
          <p:spPr>
            <a:xfrm>
              <a:off x="754072" y="4754103"/>
              <a:ext cx="10452516" cy="392798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r>
                <a:rPr lang="bn-BD" sz="3000" b="1" dirty="0">
                  <a:latin typeface="NikoshBAN" pitchFamily="2" charset="0"/>
                  <a:cs typeface="NikoshBAN" pitchFamily="2" charset="0"/>
                </a:rPr>
                <a:t>মনে করি, </a:t>
              </a:r>
              <a:r>
                <a:rPr lang="en-US" sz="3000" b="1" dirty="0" smtClean="0"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ABC </a:t>
              </a:r>
              <a:r>
                <a:rPr lang="bn-BD" sz="3000" b="1" dirty="0">
                  <a:latin typeface="NikoshBAN" pitchFamily="2" charset="0"/>
                  <a:cs typeface="NikoshBAN" pitchFamily="2" charset="0"/>
                </a:rPr>
                <a:t>এ 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AC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± = AB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±+BC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±. </a:t>
              </a:r>
              <a:r>
                <a:rPr lang="bn-BD" sz="3000" b="1" dirty="0" smtClean="0">
                  <a:latin typeface="NikoshBAN" pitchFamily="2" charset="0"/>
                  <a:cs typeface="NikoshBAN" pitchFamily="2" charset="0"/>
                </a:rPr>
                <a:t>প্রমাণ </a:t>
              </a:r>
              <a:r>
                <a:rPr lang="bn-BD" sz="3000" b="1" dirty="0">
                  <a:latin typeface="NikoshBAN" pitchFamily="2" charset="0"/>
                  <a:cs typeface="NikoshBAN" pitchFamily="2" charset="0"/>
                </a:rPr>
                <a:t>করতে হবে</a:t>
              </a:r>
              <a:r>
                <a:rPr lang="en-US" sz="30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000" b="1" dirty="0">
                  <a:latin typeface="NikoshBAN" pitchFamily="2" charset="0"/>
                  <a:cs typeface="NikoshBAN" pitchFamily="2" charset="0"/>
                </a:rPr>
                <a:t>যে,  </a:t>
              </a:r>
              <a:r>
                <a:rPr lang="bn-BD" sz="2400" b="1" dirty="0"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B </a:t>
              </a:r>
              <a:r>
                <a:rPr lang="en-US" sz="3000" b="1" dirty="0" smtClean="0">
                  <a:latin typeface="NikoshBAN" pitchFamily="2" charset="0"/>
                  <a:cs typeface="NikoshBAN" pitchFamily="2" charset="0"/>
                </a:rPr>
                <a:t>= </a:t>
              </a:r>
              <a:r>
                <a:rPr lang="bn-BD" sz="3000" b="1" dirty="0">
                  <a:latin typeface="NikoshBAN" pitchFamily="2" charset="0"/>
                  <a:cs typeface="NikoshBAN" pitchFamily="2" charset="0"/>
                </a:rPr>
                <a:t>এক সমকোণ। </a:t>
              </a:r>
              <a:endParaRPr lang="en-US" sz="3000" b="1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8573993" y="4848734"/>
              <a:ext cx="531697" cy="342411"/>
              <a:chOff x="1419785" y="5069642"/>
              <a:chExt cx="428884" cy="402254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1419785" y="5471896"/>
                <a:ext cx="42888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flipV="1">
                <a:off x="1419785" y="5069642"/>
                <a:ext cx="126682" cy="4022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Flowchart: Extract 17"/>
            <p:cNvSpPr/>
            <p:nvPr/>
          </p:nvSpPr>
          <p:spPr>
            <a:xfrm>
              <a:off x="2008536" y="4907455"/>
              <a:ext cx="365674" cy="220127"/>
            </a:xfrm>
            <a:prstGeom prst="flowChartExtra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998619" y="1385533"/>
            <a:ext cx="3097790" cy="3363329"/>
            <a:chOff x="2792142" y="1474024"/>
            <a:chExt cx="3097790" cy="3363329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5156790" y="1660140"/>
              <a:ext cx="42363" cy="2217556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3217953" y="3855153"/>
              <a:ext cx="1905102" cy="755269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5290988" y="1474024"/>
              <a:ext cx="4070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A</a:t>
              </a:r>
              <a:endParaRPr lang="en-US" sz="4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70500" y="3398900"/>
              <a:ext cx="6194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B</a:t>
              </a:r>
              <a:endParaRPr lang="en-US" sz="36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792142" y="4191022"/>
              <a:ext cx="3082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</a:t>
              </a:r>
              <a:endPara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flipH="1">
              <a:off x="3234054" y="1693636"/>
              <a:ext cx="1965099" cy="2916786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04659586"/>
      </p:ext>
    </p:extLst>
  </p:cSld>
  <p:clrMapOvr>
    <a:masterClrMapping/>
  </p:clrMapOvr>
  <p:transition spd="slow" advTm="9737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741" y="618873"/>
            <a:ext cx="6727558" cy="21611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8" name="TextBox 37"/>
          <p:cNvSpPr txBox="1"/>
          <p:nvPr/>
        </p:nvSpPr>
        <p:spPr>
          <a:xfrm>
            <a:off x="6574418" y="618874"/>
            <a:ext cx="37020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3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74418" y="1727932"/>
            <a:ext cx="493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en-US" sz="4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6072" y="1639943"/>
            <a:ext cx="421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sz="4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31581" y="2884989"/>
            <a:ext cx="8111877" cy="3662541"/>
            <a:chOff x="4662025" y="2960100"/>
            <a:chExt cx="8111877" cy="3662541"/>
          </a:xfrm>
        </p:grpSpPr>
        <p:sp>
          <p:nvSpPr>
            <p:cNvPr id="10" name="Rectangle 9"/>
            <p:cNvSpPr/>
            <p:nvPr/>
          </p:nvSpPr>
          <p:spPr>
            <a:xfrm>
              <a:off x="7017956" y="5220094"/>
              <a:ext cx="54279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dirty="0"/>
                <a:t>∼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4662025" y="2960100"/>
              <a:ext cx="8111877" cy="3662541"/>
              <a:chOff x="1731078" y="2959537"/>
              <a:chExt cx="8111877" cy="366254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731078" y="2959537"/>
                <a:ext cx="8111877" cy="3662541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bn-BD" sz="1688" b="1" dirty="0" smtClean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DEF 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এ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E = 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এক সমকোণ। </a:t>
                </a:r>
                <a:endParaRPr lang="en-US" sz="28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	        DF± = DE±+EF± 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[ পিথাগোরাসের উপপাদ্যের সূত্র ]</a:t>
                </a:r>
                <a:endParaRPr lang="en-US" sz="28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                          = DF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800" b="1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ABC 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এ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B= 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এক সমকোণ। </a:t>
                </a:r>
                <a:endParaRPr lang="en-US" sz="28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                 AC± = AB±+BC±, [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দেওয়া আছে]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     	</a:t>
                </a:r>
              </a:p>
              <a:p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                = AC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800" b="1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               ABC            DEF</a:t>
                </a:r>
              </a:p>
              <a:p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সুতরাং 	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E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=   B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8" name="Right Triangle 7"/>
              <p:cNvSpPr/>
              <p:nvPr/>
            </p:nvSpPr>
            <p:spPr>
              <a:xfrm>
                <a:off x="2346300" y="3008776"/>
                <a:ext cx="293315" cy="311211"/>
              </a:xfrm>
              <a:prstGeom prst="rt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88"/>
              </a:p>
            </p:txBody>
          </p:sp>
          <p:sp>
            <p:nvSpPr>
              <p:cNvPr id="9" name="Right Triangle 8"/>
              <p:cNvSpPr/>
              <p:nvPr/>
            </p:nvSpPr>
            <p:spPr>
              <a:xfrm>
                <a:off x="2346300" y="4291012"/>
                <a:ext cx="293315" cy="311211"/>
              </a:xfrm>
              <a:prstGeom prst="rt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88"/>
              </a:p>
            </p:txBody>
          </p:sp>
          <p:sp>
            <p:nvSpPr>
              <p:cNvPr id="13" name="Right Triangle 12"/>
              <p:cNvSpPr/>
              <p:nvPr/>
            </p:nvSpPr>
            <p:spPr>
              <a:xfrm>
                <a:off x="4709249" y="5536843"/>
                <a:ext cx="293315" cy="311211"/>
              </a:xfrm>
              <a:prstGeom prst="rt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88" dirty="0" smtClean="0"/>
                  <a:t>  </a:t>
                </a:r>
                <a:endParaRPr lang="en-US" sz="1688" dirty="0"/>
              </a:p>
            </p:txBody>
          </p:sp>
          <p:sp>
            <p:nvSpPr>
              <p:cNvPr id="14" name="Right Triangle 13"/>
              <p:cNvSpPr/>
              <p:nvPr/>
            </p:nvSpPr>
            <p:spPr>
              <a:xfrm>
                <a:off x="2803501" y="5530221"/>
                <a:ext cx="293314" cy="339641"/>
              </a:xfrm>
              <a:prstGeom prst="rt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88"/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4501898" y="6046071"/>
                <a:ext cx="531697" cy="332956"/>
                <a:chOff x="1219200" y="4037678"/>
                <a:chExt cx="428884" cy="277333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219200" y="4315010"/>
                  <a:ext cx="42888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1233056" y="4037678"/>
                  <a:ext cx="109287" cy="27733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4160963" y="5739129"/>
                <a:ext cx="403039" cy="87122"/>
                <a:chOff x="744350" y="1994755"/>
                <a:chExt cx="403039" cy="87122"/>
              </a:xfrm>
            </p:grpSpPr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744350" y="2081876"/>
                  <a:ext cx="398208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749181" y="1994755"/>
                  <a:ext cx="398208" cy="1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Group 32"/>
              <p:cNvGrpSpPr/>
              <p:nvPr/>
            </p:nvGrpSpPr>
            <p:grpSpPr>
              <a:xfrm>
                <a:off x="3577315" y="6040258"/>
                <a:ext cx="531697" cy="332956"/>
                <a:chOff x="1219200" y="4037678"/>
                <a:chExt cx="428884" cy="277333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>
                  <a:off x="1219200" y="4315009"/>
                  <a:ext cx="428884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V="1">
                  <a:off x="1233056" y="4037678"/>
                  <a:ext cx="109287" cy="27733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9" name="TextBox 28"/>
          <p:cNvSpPr txBox="1"/>
          <p:nvPr/>
        </p:nvSpPr>
        <p:spPr>
          <a:xfrm>
            <a:off x="5923619" y="5919212"/>
            <a:ext cx="1671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প্রমাণিত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9723638"/>
      </p:ext>
    </p:extLst>
  </p:cSld>
  <p:clrMapOvr>
    <a:masterClrMapping/>
  </p:clrMapOvr>
  <p:transition spd="med" advTm="93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25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2" grpId="0"/>
      <p:bldP spid="3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0ED670-EFFF-405E-AFED-EDB342147B1D}"/>
              </a:ext>
            </a:extLst>
          </p:cNvPr>
          <p:cNvSpPr/>
          <p:nvPr/>
        </p:nvSpPr>
        <p:spPr>
          <a:xfrm>
            <a:off x="4237212" y="0"/>
            <a:ext cx="2885726" cy="92333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15607" y="5650857"/>
            <a:ext cx="72058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িথাগোরাসের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2" y="923330"/>
            <a:ext cx="10367890" cy="46052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48234365"/>
      </p:ext>
    </p:extLst>
  </p:cSld>
  <p:clrMapOvr>
    <a:masterClrMapping/>
  </p:clrMapOvr>
  <p:transition spd="slow" advTm="6751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91224" y="2589937"/>
            <a:ext cx="5997189" cy="1754326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পিথাগোরাসের উপপাদ্যের সূত্রটি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সমকোণ কাকে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BD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৩.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সমকোণী ত্রিভুজ কাকে বলে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BD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90195" y="910951"/>
            <a:ext cx="3399249" cy="923330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bn-BD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28097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382">
        <p15:prstTrans prst="curtains"/>
      </p:transition>
    </mc:Choice>
    <mc:Fallback>
      <p:transition spd="slow" advTm="3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8420" y="4893777"/>
            <a:ext cx="10543309" cy="1477328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bn-BD" sz="3000" b="1" dirty="0">
                <a:latin typeface="NikoshBAN" pitchFamily="2" charset="0"/>
                <a:cs typeface="NikoshBAN" pitchFamily="2" charset="0"/>
              </a:rPr>
              <a:t>কোনো ত্রিভুজের একটি বাহুর ওপর অঙ্কিত বর্গক্ষেত্রের ক্ষেত্রফল অপর দুটি বাহুর ওপর অঙ্কিত বর্গক্ষেত্রদ্বয়ের ক্ষেত্রফলের সমষ্টির সমান হয় তবে শেষোক্ত বাহুদ্বয়ের অন্তর্ভুক্ত কোণটি সমকোণ হবে। </a:t>
            </a:r>
            <a:endParaRPr lang="en-US" sz="3000" dirty="0"/>
          </a:p>
        </p:txBody>
      </p:sp>
      <p:sp>
        <p:nvSpPr>
          <p:cNvPr id="6" name="Rectangle 5"/>
          <p:cNvSpPr/>
          <p:nvPr/>
        </p:nvSpPr>
        <p:spPr>
          <a:xfrm>
            <a:off x="5220423" y="3255876"/>
            <a:ext cx="1000595" cy="352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688" u="sng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1688" dirty="0"/>
          </a:p>
        </p:txBody>
      </p:sp>
      <p:sp>
        <p:nvSpPr>
          <p:cNvPr id="7" name="Rectangle 6"/>
          <p:cNvSpPr/>
          <p:nvPr/>
        </p:nvSpPr>
        <p:spPr>
          <a:xfrm>
            <a:off x="4492025" y="77211"/>
            <a:ext cx="27943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638" y="1000541"/>
            <a:ext cx="6248872" cy="3624923"/>
          </a:xfrm>
          <a:prstGeom prst="rect">
            <a:avLst/>
          </a:prstGeom>
          <a:ln w="762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28905636"/>
      </p:ext>
    </p:extLst>
  </p:cSld>
  <p:clrMapOvr>
    <a:masterClrMapping/>
  </p:clrMapOvr>
  <p:transition spd="med" advTm="6601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819" y="127868"/>
            <a:ext cx="69621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64" y="1051199"/>
            <a:ext cx="10323871" cy="5216866"/>
          </a:xfrm>
          <a:prstGeom prst="rect">
            <a:avLst/>
          </a:prstGeom>
          <a:ln w="2286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29761273"/>
      </p:ext>
    </p:extLst>
  </p:cSld>
  <p:clrMapOvr>
    <a:masterClrMapping/>
  </p:clrMapOvr>
  <p:transition spd="slow" advTm="4087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113BDD-90A8-40BA-B5A2-4FFAB78EA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859" y="600727"/>
            <a:ext cx="1893718" cy="21424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1CB660-5DA5-42BB-977D-0909F3CE527B}"/>
              </a:ext>
            </a:extLst>
          </p:cNvPr>
          <p:cNvSpPr txBox="1"/>
          <p:nvPr/>
        </p:nvSpPr>
        <p:spPr>
          <a:xfrm>
            <a:off x="-13420" y="3461971"/>
            <a:ext cx="5565861" cy="401077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মীর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সলাম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ি-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ণিত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সলাম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াখিল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শিয়ালকোল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িরা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জগ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ঞ্জ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িরা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জগ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ঞ্জ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mmislam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NikoshBAN" panose="02000000000000000000" pitchFamily="2" charset="0"/>
              </a:rPr>
              <a:t>686@gmail.com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US" sz="1688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CF2DAE-DD70-403F-9339-BCA8AA7D37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36" y="600727"/>
            <a:ext cx="1757293" cy="21424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12E3A2-9C28-4EAA-8D48-5A06D92C195A}"/>
              </a:ext>
            </a:extLst>
          </p:cNvPr>
          <p:cNvSpPr txBox="1"/>
          <p:nvPr/>
        </p:nvSpPr>
        <p:spPr>
          <a:xfrm>
            <a:off x="6068291" y="3461971"/>
            <a:ext cx="4930887" cy="255454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শ্রেনি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নবম-দশ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ামিতি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৫০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২৮-০৯-২০১৯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838982" y="1843548"/>
            <a:ext cx="44627" cy="46555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56683" y="2389239"/>
            <a:ext cx="2561" cy="36272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63347" y="2389239"/>
            <a:ext cx="13920" cy="36292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3619731" y="600727"/>
            <a:ext cx="4527755" cy="1131486"/>
            <a:chOff x="3628352" y="721226"/>
            <a:chExt cx="4527755" cy="1131486"/>
          </a:xfrm>
        </p:grpSpPr>
        <p:sp>
          <p:nvSpPr>
            <p:cNvPr id="2" name="Down Ribbon 1"/>
            <p:cNvSpPr/>
            <p:nvPr/>
          </p:nvSpPr>
          <p:spPr>
            <a:xfrm>
              <a:off x="3628352" y="721226"/>
              <a:ext cx="4527755" cy="1087242"/>
            </a:xfrm>
            <a:prstGeom prst="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E8DABA7-A5A2-423D-B7AB-7D6CE52ABF6E}"/>
                </a:ext>
              </a:extLst>
            </p:cNvPr>
            <p:cNvSpPr txBox="1"/>
            <p:nvPr/>
          </p:nvSpPr>
          <p:spPr>
            <a:xfrm>
              <a:off x="4670270" y="894757"/>
              <a:ext cx="2426678" cy="957955"/>
            </a:xfrm>
            <a:prstGeom prst="rect">
              <a:avLst/>
            </a:prstGeom>
            <a:noFill/>
            <a:ln w="28575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625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as-IN" sz="5625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5625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as-IN" sz="5625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চ</a:t>
              </a:r>
              <a:r>
                <a:rPr lang="en-US" sz="5625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িতি</a:t>
              </a:r>
              <a:endParaRPr lang="en-US" sz="56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29469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1992">
        <p15:prstTrans prst="curtains"/>
      </p:transition>
    </mc:Choice>
    <mc:Fallback>
      <p:transition spd="slow" advTm="199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9393CBF4-C1C3-4682-8A8D-733F401E08DC}"/>
              </a:ext>
            </a:extLst>
          </p:cNvPr>
          <p:cNvSpPr txBox="1"/>
          <p:nvPr/>
        </p:nvSpPr>
        <p:spPr>
          <a:xfrm>
            <a:off x="3123467" y="321979"/>
            <a:ext cx="4884907" cy="72712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েখতে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11A991F-34BC-467C-845D-C8B8CB83C3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83"/>
          <a:stretch/>
        </p:blipFill>
        <p:spPr>
          <a:xfrm>
            <a:off x="5914103" y="1320548"/>
            <a:ext cx="5267337" cy="429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grpSp>
        <p:nvGrpSpPr>
          <p:cNvPr id="17" name="Group 16"/>
          <p:cNvGrpSpPr/>
          <p:nvPr/>
        </p:nvGrpSpPr>
        <p:grpSpPr>
          <a:xfrm>
            <a:off x="394552" y="1318436"/>
            <a:ext cx="5219435" cy="4300700"/>
            <a:chOff x="252449" y="1261901"/>
            <a:chExt cx="5219435" cy="341564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DF27FA7-21D9-4D25-B5BD-7201FE3BC2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494"/>
            <a:stretch/>
          </p:blipFill>
          <p:spPr>
            <a:xfrm>
              <a:off x="252449" y="1261901"/>
              <a:ext cx="5219435" cy="341564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</p:pic>
        <p:cxnSp>
          <p:nvCxnSpPr>
            <p:cNvPr id="3" name="Straight Connector 2"/>
            <p:cNvCxnSpPr/>
            <p:nvPr/>
          </p:nvCxnSpPr>
          <p:spPr>
            <a:xfrm flipH="1">
              <a:off x="2133465" y="1884787"/>
              <a:ext cx="14726" cy="1957067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 flipV="1">
              <a:off x="2095565" y="3822016"/>
              <a:ext cx="1097119" cy="64133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140828" y="1884788"/>
              <a:ext cx="1097119" cy="1992114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Half Frame 13"/>
            <p:cNvSpPr/>
            <p:nvPr/>
          </p:nvSpPr>
          <p:spPr>
            <a:xfrm rot="5400000">
              <a:off x="2197494" y="3358508"/>
              <a:ext cx="493935" cy="497213"/>
            </a:xfrm>
            <a:prstGeom prst="halfFrame">
              <a:avLst>
                <a:gd name="adj1" fmla="val 1075"/>
                <a:gd name="adj2" fmla="val 1075"/>
              </a:avLst>
            </a:prstGeom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11171" y="5742763"/>
            <a:ext cx="9183552" cy="646331"/>
            <a:chOff x="211171" y="5793625"/>
            <a:chExt cx="9183552" cy="64633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393CBF4-C1C3-4682-8A8D-733F401E08DC}"/>
                </a:ext>
              </a:extLst>
            </p:cNvPr>
            <p:cNvSpPr txBox="1"/>
            <p:nvPr/>
          </p:nvSpPr>
          <p:spPr>
            <a:xfrm>
              <a:off x="211171" y="5793625"/>
              <a:ext cx="9183552" cy="646331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উপরের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ছবি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দুইটি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জ্যামিতির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কোন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চিত্রের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মত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দেখা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যাচ্ছে</a:t>
              </a:r>
              <a:r>
                <a:rPr lang="en-US" sz="3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?</a:t>
              </a:r>
              <a:endPara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" name="Frame 1"/>
            <p:cNvSpPr/>
            <p:nvPr/>
          </p:nvSpPr>
          <p:spPr>
            <a:xfrm>
              <a:off x="350308" y="5995012"/>
              <a:ext cx="283874" cy="243555"/>
            </a:xfrm>
            <a:prstGeom prst="fram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32107401"/>
      </p:ext>
    </p:extLst>
  </p:cSld>
  <p:clrMapOvr>
    <a:masterClrMapping/>
  </p:clrMapOvr>
  <p:transition spd="slow" advTm="7182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5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214467-889D-4AFB-8467-56D5EAD92129}"/>
              </a:ext>
            </a:extLst>
          </p:cNvPr>
          <p:cNvSpPr/>
          <p:nvPr/>
        </p:nvSpPr>
        <p:spPr>
          <a:xfrm>
            <a:off x="3269673" y="214701"/>
            <a:ext cx="5688915" cy="83099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1C9C91-9789-41A1-9FFC-1D72B9AB93B4}"/>
              </a:ext>
            </a:extLst>
          </p:cNvPr>
          <p:cNvSpPr/>
          <p:nvPr/>
        </p:nvSpPr>
        <p:spPr>
          <a:xfrm>
            <a:off x="13851" y="1227341"/>
            <a:ext cx="11291454" cy="1200329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সমকোণী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িথা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াসের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040" y="2168013"/>
            <a:ext cx="4144652" cy="3250483"/>
          </a:xfrm>
          <a:prstGeom prst="rect">
            <a:avLst/>
          </a:prstGeom>
          <a:ln w="2286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882" y="2168013"/>
            <a:ext cx="4880888" cy="3250483"/>
          </a:xfrm>
          <a:prstGeom prst="rect">
            <a:avLst/>
          </a:prstGeom>
          <a:ln w="2286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64820712"/>
      </p:ext>
    </p:extLst>
  </p:cSld>
  <p:clrMapOvr>
    <a:masterClrMapping/>
  </p:clrMapOvr>
  <p:transition spd="med" advTm="68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653481" y="462281"/>
            <a:ext cx="6046837" cy="1246554"/>
            <a:chOff x="2653481" y="462281"/>
            <a:chExt cx="6046837" cy="1246554"/>
          </a:xfrm>
        </p:grpSpPr>
        <p:sp>
          <p:nvSpPr>
            <p:cNvPr id="3" name="Down Ribbon 2"/>
            <p:cNvSpPr/>
            <p:nvPr/>
          </p:nvSpPr>
          <p:spPr>
            <a:xfrm>
              <a:off x="2653481" y="462281"/>
              <a:ext cx="6046837" cy="1120880"/>
            </a:xfrm>
            <a:prstGeom prst="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445408" y="693172"/>
              <a:ext cx="2462981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</a:t>
              </a:r>
              <a:r>
                <a:rPr lang="as-IN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r>
                <a: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as-IN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ফ</a:t>
              </a:r>
              <a:r>
                <a: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2311809" y="2147227"/>
            <a:ext cx="75696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স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মক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োণী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ত্রিভূজের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সংগা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মক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োণ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ডিগ্রীর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িথাগোরাসের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িথাগোরাসের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434682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716">
        <p15:prstTrans prst="curtains"/>
      </p:transition>
    </mc:Choice>
    <mc:Fallback>
      <p:transition spd="slow" advTm="71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0ED670-EFFF-405E-AFED-EDB342147B1D}"/>
              </a:ext>
            </a:extLst>
          </p:cNvPr>
          <p:cNvSpPr/>
          <p:nvPr/>
        </p:nvSpPr>
        <p:spPr>
          <a:xfrm>
            <a:off x="4443302" y="398646"/>
            <a:ext cx="2970685" cy="78483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en-US" sz="4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সমকোণী</a:t>
            </a:r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endParaRPr 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45615" y="1401339"/>
            <a:ext cx="5166058" cy="3739988"/>
            <a:chOff x="4321153" y="1211196"/>
            <a:chExt cx="4389963" cy="3339934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94AB593A-BA37-4D14-9DCA-A2A7F28864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3234" y="1294326"/>
              <a:ext cx="3783571" cy="272783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F558253-E2B5-4EDE-A275-6CD6BBE9DF7B}"/>
                </a:ext>
              </a:extLst>
            </p:cNvPr>
            <p:cNvSpPr txBox="1"/>
            <p:nvPr/>
          </p:nvSpPr>
          <p:spPr>
            <a:xfrm>
              <a:off x="4321153" y="1211196"/>
              <a:ext cx="604930" cy="496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25" dirty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A8C72AF-4CE0-405A-8EE8-129A304C959E}"/>
                </a:ext>
              </a:extLst>
            </p:cNvPr>
            <p:cNvSpPr txBox="1"/>
            <p:nvPr/>
          </p:nvSpPr>
          <p:spPr>
            <a:xfrm>
              <a:off x="4498923" y="4051010"/>
              <a:ext cx="428625" cy="496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25" dirty="0">
                  <a:latin typeface="NikoshBAN" panose="02000000000000000000" pitchFamily="2" charset="0"/>
                  <a:cs typeface="NikoshBAN" panose="02000000000000000000" pitchFamily="2" charset="0"/>
                </a:rPr>
                <a:t>B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3F7CE36-3E48-4D28-B26C-57DB22AADF5C}"/>
                </a:ext>
              </a:extLst>
            </p:cNvPr>
            <p:cNvSpPr txBox="1"/>
            <p:nvPr/>
          </p:nvSpPr>
          <p:spPr>
            <a:xfrm>
              <a:off x="8282491" y="3997132"/>
              <a:ext cx="42862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C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67377" y="5330160"/>
            <a:ext cx="10042730" cy="1131079"/>
            <a:chOff x="693635" y="5195517"/>
            <a:chExt cx="10042730" cy="1131079"/>
          </a:xfrm>
        </p:grpSpPr>
        <p:grpSp>
          <p:nvGrpSpPr>
            <p:cNvPr id="9" name="Group 8"/>
            <p:cNvGrpSpPr/>
            <p:nvPr/>
          </p:nvGrpSpPr>
          <p:grpSpPr>
            <a:xfrm>
              <a:off x="693635" y="5195517"/>
              <a:ext cx="10042730" cy="1131079"/>
              <a:chOff x="658710" y="5234601"/>
              <a:chExt cx="10042730" cy="1131079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219E164-BF46-446C-96EC-1C40157FE98C}"/>
                  </a:ext>
                </a:extLst>
              </p:cNvPr>
              <p:cNvSpPr/>
              <p:nvPr/>
            </p:nvSpPr>
            <p:spPr>
              <a:xfrm>
                <a:off x="658710" y="5234601"/>
                <a:ext cx="10042730" cy="1131079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as-IN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ো</a:t>
                </a:r>
                <a:r>
                  <a:rPr lang="en-US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ন</a:t>
                </a:r>
                <a:r>
                  <a:rPr lang="as-IN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ো</a:t>
                </a:r>
                <a:r>
                  <a:rPr lang="en-US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ত্রিভুজের একটি কোণ সমকোণ হলে তাকে সমকোণী ত্রিভুজ বলে। </a:t>
                </a:r>
                <a:endParaRPr lang="en-US" sz="3375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375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উপ</a:t>
                </a:r>
                <a:r>
                  <a:rPr lang="as-IN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as-IN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375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চিত্রে</a:t>
                </a:r>
                <a:r>
                  <a:rPr lang="en-US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25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ABC</a:t>
                </a:r>
                <a:r>
                  <a:rPr lang="en-US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</a:t>
                </a:r>
                <a:r>
                  <a:rPr lang="en-US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সমকোণী ত্রিভুজ।</a:t>
                </a:r>
                <a:r>
                  <a:rPr lang="en-US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য</a:t>
                </a:r>
                <a:r>
                  <a:rPr lang="en-US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375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en-US" sz="225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ABC</a:t>
                </a:r>
                <a:r>
                  <a:rPr lang="en-US" sz="3375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:r>
                  <a:rPr lang="as-IN" sz="3375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</a:t>
                </a:r>
                <a:endParaRPr lang="en-US" sz="3375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7012209" y="5841705"/>
                <a:ext cx="635504" cy="406696"/>
                <a:chOff x="1219200" y="3976255"/>
                <a:chExt cx="512618" cy="338754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219200" y="4315009"/>
                  <a:ext cx="51261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1233056" y="3976255"/>
                  <a:ext cx="242453" cy="33875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Bevel 9"/>
            <p:cNvSpPr/>
            <p:nvPr/>
          </p:nvSpPr>
          <p:spPr>
            <a:xfrm>
              <a:off x="752627" y="5389152"/>
              <a:ext cx="237448" cy="244730"/>
            </a:xfrm>
            <a:prstGeom prst="bevel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57033293"/>
      </p:ext>
    </p:extLst>
  </p:cSld>
  <p:clrMapOvr>
    <a:masterClrMapping/>
  </p:clrMapOvr>
  <p:transition spd="slow" advTm="633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3730" y="161920"/>
            <a:ext cx="27863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7" b="5953"/>
          <a:stretch/>
        </p:blipFill>
        <p:spPr>
          <a:xfrm>
            <a:off x="2156118" y="1106128"/>
            <a:ext cx="6794695" cy="4203291"/>
          </a:xfrm>
          <a:prstGeom prst="rect">
            <a:avLst/>
          </a:prstGeom>
          <a:ln w="762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</p:pic>
      <p:sp>
        <p:nvSpPr>
          <p:cNvPr id="4" name="Rectangle 3"/>
          <p:cNvSpPr/>
          <p:nvPr/>
        </p:nvSpPr>
        <p:spPr>
          <a:xfrm>
            <a:off x="2594161" y="5607296"/>
            <a:ext cx="5383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মক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োণী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ত্রিভূজ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1752756"/>
      </p:ext>
    </p:extLst>
  </p:cSld>
  <p:clrMapOvr>
    <a:masterClrMapping/>
  </p:clrMapOvr>
  <p:transition spd="med" advTm="674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3328E57-794B-493A-B8DA-9E9994DF83A8}"/>
              </a:ext>
            </a:extLst>
          </p:cNvPr>
          <p:cNvSpPr txBox="1"/>
          <p:nvPr/>
        </p:nvSpPr>
        <p:spPr>
          <a:xfrm>
            <a:off x="3327717" y="1515700"/>
            <a:ext cx="331839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75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77EA3C-245F-48B3-8192-84B1C359DC4F}"/>
              </a:ext>
            </a:extLst>
          </p:cNvPr>
          <p:cNvSpPr txBox="1"/>
          <p:nvPr/>
        </p:nvSpPr>
        <p:spPr>
          <a:xfrm>
            <a:off x="3337658" y="3906085"/>
            <a:ext cx="331839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75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342764-4881-46E7-9B5C-1C71C33A4329}"/>
              </a:ext>
            </a:extLst>
          </p:cNvPr>
          <p:cNvSpPr txBox="1"/>
          <p:nvPr/>
        </p:nvSpPr>
        <p:spPr>
          <a:xfrm>
            <a:off x="7485728" y="3961325"/>
            <a:ext cx="316058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75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1B9656-A0AA-4B81-99C2-D45C65DFE983}"/>
              </a:ext>
            </a:extLst>
          </p:cNvPr>
          <p:cNvSpPr/>
          <p:nvPr/>
        </p:nvSpPr>
        <p:spPr>
          <a:xfrm>
            <a:off x="4403882" y="527776"/>
            <a:ext cx="2002471" cy="871457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as-IN" sz="5063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063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063" dirty="0">
                <a:latin typeface="NikoshBAN" panose="02000000000000000000" pitchFamily="2" charset="0"/>
                <a:cs typeface="NikoshBAN" panose="02000000000000000000" pitchFamily="2" charset="0"/>
              </a:rPr>
              <a:t>কোণ </a:t>
            </a:r>
            <a:endParaRPr lang="en-US" sz="5063" dirty="0"/>
          </a:p>
        </p:txBody>
      </p:sp>
      <p:grpSp>
        <p:nvGrpSpPr>
          <p:cNvPr id="11" name="Group 10"/>
          <p:cNvGrpSpPr/>
          <p:nvPr/>
        </p:nvGrpSpPr>
        <p:grpSpPr>
          <a:xfrm>
            <a:off x="2222744" y="5208983"/>
            <a:ext cx="6899564" cy="871457"/>
            <a:chOff x="2396837" y="5208983"/>
            <a:chExt cx="6899564" cy="87145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19754A9-B726-4E09-926D-35F9BC5CD3D0}"/>
                </a:ext>
              </a:extLst>
            </p:cNvPr>
            <p:cNvSpPr/>
            <p:nvPr/>
          </p:nvSpPr>
          <p:spPr>
            <a:xfrm>
              <a:off x="2396837" y="5208983"/>
              <a:ext cx="6899564" cy="871457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r>
                <a:rPr lang="as-IN" sz="37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7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as-IN" sz="37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কোণের পরিমাপ </a:t>
              </a:r>
              <a:r>
                <a:rPr lang="en-US" sz="37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= </a:t>
              </a:r>
              <a:r>
                <a:rPr lang="as-IN" sz="375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৯০</a:t>
              </a:r>
              <a:r>
                <a:rPr lang="as-IN" sz="3750" baseline="30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০</a:t>
              </a:r>
              <a:r>
                <a:rPr lang="en-US" sz="3750" baseline="30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,   </a:t>
              </a:r>
              <a:r>
                <a:rPr lang="en-US" sz="5063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ABC </a:t>
              </a:r>
              <a:r>
                <a:rPr lang="en-US" sz="5063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= </a:t>
              </a:r>
              <a:r>
                <a:rPr lang="as-IN" sz="37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৯০</a:t>
              </a:r>
              <a:r>
                <a:rPr lang="as-IN" sz="3750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০</a:t>
              </a:r>
              <a:endParaRPr lang="en-US" sz="3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793200" y="5481481"/>
              <a:ext cx="635504" cy="406696"/>
              <a:chOff x="1240200" y="4002311"/>
              <a:chExt cx="512618" cy="338754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240200" y="4341065"/>
                <a:ext cx="51261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1240200" y="4002311"/>
                <a:ext cx="213237" cy="33875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" name="Straight Connector 11"/>
          <p:cNvCxnSpPr/>
          <p:nvPr/>
        </p:nvCxnSpPr>
        <p:spPr>
          <a:xfrm flipH="1">
            <a:off x="3980855" y="1645812"/>
            <a:ext cx="13377" cy="265594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975700" y="4311299"/>
            <a:ext cx="3403594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65759" y="1645812"/>
            <a:ext cx="3413535" cy="267953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48840102"/>
      </p:ext>
    </p:extLst>
  </p:cSld>
  <p:clrMapOvr>
    <a:masterClrMapping/>
  </p:clrMapOvr>
  <p:transition spd="slow" advTm="11389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E2FC4A-D1C1-4EC3-BD38-D6F1394B0CD0}"/>
              </a:ext>
            </a:extLst>
          </p:cNvPr>
          <p:cNvSpPr/>
          <p:nvPr/>
        </p:nvSpPr>
        <p:spPr>
          <a:xfrm>
            <a:off x="2572493" y="247142"/>
            <a:ext cx="6215163" cy="78483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as-IN" sz="45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500" dirty="0" err="1">
                <a:latin typeface="NikoshBAN" panose="02000000000000000000" pitchFamily="2" charset="0"/>
                <a:cs typeface="NikoshBAN" panose="02000000000000000000" pitchFamily="2" charset="0"/>
              </a:rPr>
              <a:t>িথাগোরাসের</a:t>
            </a:r>
            <a:r>
              <a:rPr lang="en-US" sz="4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4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5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</a:t>
            </a:r>
            <a:r>
              <a:rPr lang="as-IN" sz="45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5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5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5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5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5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500" dirty="0"/>
          </a:p>
        </p:txBody>
      </p:sp>
      <p:sp>
        <p:nvSpPr>
          <p:cNvPr id="4" name="Rectangle 3"/>
          <p:cNvSpPr/>
          <p:nvPr/>
        </p:nvSpPr>
        <p:spPr>
          <a:xfrm>
            <a:off x="726833" y="5111603"/>
            <a:ext cx="10146008" cy="1131079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en-US" sz="3375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375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375" b="1" dirty="0">
                <a:latin typeface="NikoshBAN" panose="02000000000000000000" pitchFamily="2" charset="0"/>
                <a:cs typeface="NikoshBAN" panose="02000000000000000000" pitchFamily="2" charset="0"/>
              </a:rPr>
              <a:t>কোনো সমকোণী ত্রিভুজের অতিভুজের ওপর অঙ্কিত বর্গক্ষেত্রের ক্ষেত্রফল অপর দুই বাহুর ওপর অঙ্কিত বর্গক্ষেত্রদ্বয়ের ক্ষেত্রফলের সমষ্টির সমান । </a:t>
            </a:r>
            <a:endParaRPr lang="en-US" sz="337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83920" y="1031972"/>
            <a:ext cx="8792308" cy="4079631"/>
            <a:chOff x="1403683" y="1031972"/>
            <a:chExt cx="8792308" cy="407963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03683" y="1031972"/>
              <a:ext cx="8792308" cy="4079631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14300" prst="hardEdge"/>
            </a:sp3d>
          </p:spPr>
        </p:pic>
        <p:cxnSp>
          <p:nvCxnSpPr>
            <p:cNvPr id="6" name="Straight Connector 5"/>
            <p:cNvCxnSpPr/>
            <p:nvPr/>
          </p:nvCxnSpPr>
          <p:spPr>
            <a:xfrm>
              <a:off x="6012178" y="1602715"/>
              <a:ext cx="42203" cy="2124221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852203" y="3727937"/>
              <a:ext cx="2203938" cy="1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853961" y="1638301"/>
              <a:ext cx="2172285" cy="212422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28332823"/>
      </p:ext>
    </p:extLst>
  </p:cSld>
  <p:clrMapOvr>
    <a:masterClrMapping/>
  </p:clrMapOvr>
  <p:transition spd="med" advTm="6694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6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1040</TotalTime>
  <Words>437</Words>
  <Application>Microsoft Office PowerPoint</Application>
  <PresentationFormat>Custom</PresentationFormat>
  <Paragraphs>68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bestbrandbd</dc:creator>
  <cp:lastModifiedBy>hp</cp:lastModifiedBy>
  <cp:revision>151</cp:revision>
  <dcterms:created xsi:type="dcterms:W3CDTF">2019-09-28T17:05:02Z</dcterms:created>
  <dcterms:modified xsi:type="dcterms:W3CDTF">2019-10-20T16:29:42Z</dcterms:modified>
</cp:coreProperties>
</file>