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0" r:id="rId2"/>
    <p:sldId id="305" r:id="rId3"/>
    <p:sldId id="262" r:id="rId4"/>
    <p:sldId id="297" r:id="rId5"/>
    <p:sldId id="263" r:id="rId6"/>
    <p:sldId id="264" r:id="rId7"/>
    <p:sldId id="266" r:id="rId8"/>
    <p:sldId id="268" r:id="rId9"/>
    <p:sldId id="269" r:id="rId10"/>
    <p:sldId id="298" r:id="rId11"/>
    <p:sldId id="299" r:id="rId12"/>
    <p:sldId id="301" r:id="rId13"/>
    <p:sldId id="300" r:id="rId14"/>
    <p:sldId id="270" r:id="rId15"/>
    <p:sldId id="272" r:id="rId16"/>
    <p:sldId id="273" r:id="rId17"/>
    <p:sldId id="292" r:id="rId18"/>
    <p:sldId id="276" r:id="rId19"/>
    <p:sldId id="294" r:id="rId20"/>
    <p:sldId id="296" r:id="rId21"/>
    <p:sldId id="278" r:id="rId22"/>
    <p:sldId id="267" r:id="rId23"/>
    <p:sldId id="303" r:id="rId24"/>
    <p:sldId id="304" r:id="rId25"/>
    <p:sldId id="285" r:id="rId26"/>
    <p:sldId id="286" r:id="rId27"/>
    <p:sldId id="288" r:id="rId28"/>
    <p:sldId id="289" r:id="rId29"/>
    <p:sldId id="290" r:id="rId30"/>
    <p:sldId id="2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28739-E9AF-4FA4-90CE-B843A0085B39}" type="datetimeFigureOut">
              <a:rPr lang="en-US" smtClean="0"/>
              <a:t>10/21/2019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3E69F0-E5CB-4CF9-B371-D7E6B91D2D6B}" type="slidenum">
              <a:rPr lang="en-US" smtClean="0"/>
              <a:t>‹#›</a:t>
            </a:fld>
            <a:endParaRPr lang="en-US"/>
          </a:p>
        </p:txBody>
      </p:sp>
    </p:spTree>
    <p:extLst>
      <p:ext uri="{BB962C8B-B14F-4D97-AF65-F5344CB8AC3E}">
        <p14:creationId xmlns:p14="http://schemas.microsoft.com/office/powerpoint/2010/main" val="16910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CBBD61-7691-455B-B552-D4483FDC57EE}"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4DA4-3818-4AE1-B816-FC779866F61B}" type="slidenum">
              <a:rPr lang="en-US" smtClean="0"/>
              <a:t>‹#›</a:t>
            </a:fld>
            <a:endParaRPr lang="en-US"/>
          </a:p>
        </p:txBody>
      </p:sp>
    </p:spTree>
    <p:extLst>
      <p:ext uri="{BB962C8B-B14F-4D97-AF65-F5344CB8AC3E}">
        <p14:creationId xmlns:p14="http://schemas.microsoft.com/office/powerpoint/2010/main" val="3123868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BBD61-7691-455B-B552-D4483FDC57EE}"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4DA4-3818-4AE1-B816-FC779866F61B}" type="slidenum">
              <a:rPr lang="en-US" smtClean="0"/>
              <a:t>‹#›</a:t>
            </a:fld>
            <a:endParaRPr lang="en-US"/>
          </a:p>
        </p:txBody>
      </p:sp>
    </p:spTree>
    <p:extLst>
      <p:ext uri="{BB962C8B-B14F-4D97-AF65-F5344CB8AC3E}">
        <p14:creationId xmlns:p14="http://schemas.microsoft.com/office/powerpoint/2010/main" val="29425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BBD61-7691-455B-B552-D4483FDC57EE}"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4DA4-3818-4AE1-B816-FC779866F61B}" type="slidenum">
              <a:rPr lang="en-US" smtClean="0"/>
              <a:t>‹#›</a:t>
            </a:fld>
            <a:endParaRPr lang="en-US"/>
          </a:p>
        </p:txBody>
      </p:sp>
    </p:spTree>
    <p:extLst>
      <p:ext uri="{BB962C8B-B14F-4D97-AF65-F5344CB8AC3E}">
        <p14:creationId xmlns:p14="http://schemas.microsoft.com/office/powerpoint/2010/main" val="4089041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CBBD61-7691-455B-B552-D4483FDC57EE}"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4DA4-3818-4AE1-B816-FC779866F61B}" type="slidenum">
              <a:rPr lang="en-US" smtClean="0"/>
              <a:t>‹#›</a:t>
            </a:fld>
            <a:endParaRPr lang="en-US"/>
          </a:p>
        </p:txBody>
      </p:sp>
    </p:spTree>
    <p:extLst>
      <p:ext uri="{BB962C8B-B14F-4D97-AF65-F5344CB8AC3E}">
        <p14:creationId xmlns:p14="http://schemas.microsoft.com/office/powerpoint/2010/main" val="267787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CBBD61-7691-455B-B552-D4483FDC57EE}" type="datetimeFigureOut">
              <a:rPr lang="en-US" smtClean="0"/>
              <a:t>10/21/2019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44DA4-3818-4AE1-B816-FC779866F61B}" type="slidenum">
              <a:rPr lang="en-US" smtClean="0"/>
              <a:t>‹#›</a:t>
            </a:fld>
            <a:endParaRPr lang="en-US"/>
          </a:p>
        </p:txBody>
      </p:sp>
    </p:spTree>
    <p:extLst>
      <p:ext uri="{BB962C8B-B14F-4D97-AF65-F5344CB8AC3E}">
        <p14:creationId xmlns:p14="http://schemas.microsoft.com/office/powerpoint/2010/main" val="761169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CBBD61-7691-455B-B552-D4483FDC57EE}"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44DA4-3818-4AE1-B816-FC779866F61B}" type="slidenum">
              <a:rPr lang="en-US" smtClean="0"/>
              <a:t>‹#›</a:t>
            </a:fld>
            <a:endParaRPr lang="en-US"/>
          </a:p>
        </p:txBody>
      </p:sp>
    </p:spTree>
    <p:extLst>
      <p:ext uri="{BB962C8B-B14F-4D97-AF65-F5344CB8AC3E}">
        <p14:creationId xmlns:p14="http://schemas.microsoft.com/office/powerpoint/2010/main" val="1603101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CBBD61-7691-455B-B552-D4483FDC57EE}" type="datetimeFigureOut">
              <a:rPr lang="en-US" smtClean="0"/>
              <a:t>10/21/2019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44DA4-3818-4AE1-B816-FC779866F61B}" type="slidenum">
              <a:rPr lang="en-US" smtClean="0"/>
              <a:t>‹#›</a:t>
            </a:fld>
            <a:endParaRPr lang="en-US"/>
          </a:p>
        </p:txBody>
      </p:sp>
    </p:spTree>
    <p:extLst>
      <p:ext uri="{BB962C8B-B14F-4D97-AF65-F5344CB8AC3E}">
        <p14:creationId xmlns:p14="http://schemas.microsoft.com/office/powerpoint/2010/main" val="61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CBBD61-7691-455B-B552-D4483FDC57EE}" type="datetimeFigureOut">
              <a:rPr lang="en-US" smtClean="0"/>
              <a:t>10/21/2019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44DA4-3818-4AE1-B816-FC779866F61B}" type="slidenum">
              <a:rPr lang="en-US" smtClean="0"/>
              <a:t>‹#›</a:t>
            </a:fld>
            <a:endParaRPr lang="en-US"/>
          </a:p>
        </p:txBody>
      </p:sp>
    </p:spTree>
    <p:extLst>
      <p:ext uri="{BB962C8B-B14F-4D97-AF65-F5344CB8AC3E}">
        <p14:creationId xmlns:p14="http://schemas.microsoft.com/office/powerpoint/2010/main" val="2027005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BBD61-7691-455B-B552-D4483FDC57EE}" type="datetimeFigureOut">
              <a:rPr lang="en-US" smtClean="0"/>
              <a:t>10/21/2019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44DA4-3818-4AE1-B816-FC779866F61B}" type="slidenum">
              <a:rPr lang="en-US" smtClean="0"/>
              <a:t>‹#›</a:t>
            </a:fld>
            <a:endParaRPr lang="en-US"/>
          </a:p>
        </p:txBody>
      </p:sp>
    </p:spTree>
    <p:extLst>
      <p:ext uri="{BB962C8B-B14F-4D97-AF65-F5344CB8AC3E}">
        <p14:creationId xmlns:p14="http://schemas.microsoft.com/office/powerpoint/2010/main" val="4197338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BBD61-7691-455B-B552-D4483FDC57EE}"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44DA4-3818-4AE1-B816-FC779866F61B}" type="slidenum">
              <a:rPr lang="en-US" smtClean="0"/>
              <a:t>‹#›</a:t>
            </a:fld>
            <a:endParaRPr lang="en-US"/>
          </a:p>
        </p:txBody>
      </p:sp>
    </p:spTree>
    <p:extLst>
      <p:ext uri="{BB962C8B-B14F-4D97-AF65-F5344CB8AC3E}">
        <p14:creationId xmlns:p14="http://schemas.microsoft.com/office/powerpoint/2010/main" val="1861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CBBD61-7691-455B-B552-D4483FDC57EE}" type="datetimeFigureOut">
              <a:rPr lang="en-US" smtClean="0"/>
              <a:t>10/21/2019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44DA4-3818-4AE1-B816-FC779866F61B}" type="slidenum">
              <a:rPr lang="en-US" smtClean="0"/>
              <a:t>‹#›</a:t>
            </a:fld>
            <a:endParaRPr lang="en-US"/>
          </a:p>
        </p:txBody>
      </p:sp>
    </p:spTree>
    <p:extLst>
      <p:ext uri="{BB962C8B-B14F-4D97-AF65-F5344CB8AC3E}">
        <p14:creationId xmlns:p14="http://schemas.microsoft.com/office/powerpoint/2010/main" val="1340917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BBD61-7691-455B-B552-D4483FDC57EE}" type="datetimeFigureOut">
              <a:rPr lang="en-US" smtClean="0"/>
              <a:t>10/21/2019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44DA4-3818-4AE1-B816-FC779866F61B}" type="slidenum">
              <a:rPr lang="en-US" smtClean="0"/>
              <a:t>‹#›</a:t>
            </a:fld>
            <a:endParaRPr lang="en-US"/>
          </a:p>
        </p:txBody>
      </p:sp>
    </p:spTree>
    <p:extLst>
      <p:ext uri="{BB962C8B-B14F-4D97-AF65-F5344CB8AC3E}">
        <p14:creationId xmlns:p14="http://schemas.microsoft.com/office/powerpoint/2010/main" val="2070455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bn.wikipedia.org/wiki/%E0%A6%93%E0%A6%AF%E0%A6%BC%E0%A6%BE%E0%A6%87_%E0%A6%AB%E0%A6%BE%E0%A6%87" TargetMode="External"/><Relationship Id="rId2" Type="http://schemas.openxmlformats.org/officeDocument/2006/relationships/hyperlink" Target="https://bn.wikipedia.org/wiki/%E0%A6%87%E0%A6%82%E0%A6%B0%E0%A7%87%E0%A6%9C%E0%A6%BF_%E0%A6%AD%E0%A6%BE%E0%A6%B7%E0%A6%BE"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bn.wikipedia.org/wiki/%E0%A6%B0%E0%A6%BF%E0%A6%82_%E0%A6%9F%E0%A6%AA%E0%A7%8B%E0%A6%B2%E0%A6%9C%E0%A6%BF" TargetMode="External"/><Relationship Id="rId7" Type="http://schemas.openxmlformats.org/officeDocument/2006/relationships/hyperlink" Target="https://bn.wikipedia.org/wiki/%E0%A6%AE%E0%A7%87%E0%A6%B6_%E0%A6%9F%E0%A6%AA%E0%A7%8B%E0%A6%B2%E0%A6%9C%E0%A6%BF" TargetMode="External"/><Relationship Id="rId2" Type="http://schemas.openxmlformats.org/officeDocument/2006/relationships/hyperlink" Target="https://bn.wikipedia.org/wiki/%E0%A6%AC%E0%A6%BE%E0%A6%B8_%E0%A6%9F%E0%A6%AA%E0%A7%8B%E0%A6%B2%E0%A6%9C%E0%A6%BF" TargetMode="External"/><Relationship Id="rId1" Type="http://schemas.openxmlformats.org/officeDocument/2006/relationships/slideLayout" Target="../slideLayouts/slideLayout7.xml"/><Relationship Id="rId6" Type="http://schemas.openxmlformats.org/officeDocument/2006/relationships/hyperlink" Target="https://bn.wikipedia.org/w/index.php?title=%E0%A6%B9%E0%A6%BE%E0%A6%87%E0%A6%AC%E0%A7%8D%E0%A6%B0%E0%A6%BF%E0%A6%A1_%E0%A6%9F%E0%A6%AA%E0%A7%8B%E0%A6%B2%E0%A6%9C%E0%A6%BF&amp;action=edit&amp;redlink=1" TargetMode="External"/><Relationship Id="rId5" Type="http://schemas.openxmlformats.org/officeDocument/2006/relationships/hyperlink" Target="https://bn.wikipedia.org/wiki/%E0%A6%9F%E0%A7%8D%E0%A6%B0%E0%A6%BF_%E0%A6%9F%E0%A6%AA%E0%A7%8B%E0%A6%B2%E0%A6%9C%E0%A6%BF" TargetMode="External"/><Relationship Id="rId4" Type="http://schemas.openxmlformats.org/officeDocument/2006/relationships/hyperlink" Target="https://bn.wikipedia.org/wiki/%E0%A6%B8%E0%A7%8D%E0%A6%9F%E0%A6%BE%E0%A6%B0_%E0%A6%9F%E0%A6%AA%E0%A7%8B%E0%A6%B2%E0%A6%9C%E0%A6%B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n.wikipedia.org/wiki/%E0%A6%9A%E0%A6%BF%E0%A6%A4%E0%A7%8D%E0%A6%B0:RingNetwork.sv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mufakkher88@gmail.com"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bn.wikipedia.org/wiki/%E0%A6%87%E0%A6%82%E0%A6%B0%E0%A7%87%E0%A6%9C%E0%A6%BF_%E0%A6%AD%E0%A6%BE%E0%A6%B7%E0%A6%BE"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9670" y="-134483"/>
            <a:ext cx="11972330" cy="6460761"/>
            <a:chOff x="219670" y="585783"/>
            <a:chExt cx="11972330" cy="6460761"/>
          </a:xfrm>
        </p:grpSpPr>
        <p:sp>
          <p:nvSpPr>
            <p:cNvPr id="2" name="7-Point Star 1"/>
            <p:cNvSpPr/>
            <p:nvPr/>
          </p:nvSpPr>
          <p:spPr>
            <a:xfrm>
              <a:off x="219670" y="585783"/>
              <a:ext cx="11972330" cy="6460761"/>
            </a:xfrm>
            <a:prstGeom prst="star7">
              <a:avLst/>
            </a:prstGeom>
            <a:pattFill prst="pct5">
              <a:fgClr>
                <a:schemeClr val="accent1"/>
              </a:fgClr>
              <a:bgClr>
                <a:schemeClr val="bg1"/>
              </a:bgClr>
            </a:pattFill>
          </p:spPr>
          <p:style>
            <a:lnRef idx="1">
              <a:schemeClr val="accent6"/>
            </a:lnRef>
            <a:fillRef idx="2">
              <a:schemeClr val="accent6"/>
            </a:fillRef>
            <a:effectRef idx="1">
              <a:schemeClr val="accent6"/>
            </a:effectRef>
            <a:fontRef idx="minor">
              <a:schemeClr val="dk1"/>
            </a:fontRef>
          </p:style>
          <p:txBody>
            <a:bodyPr rtlCol="0" anchor="ctr">
              <a:sp3d extrusionH="57150" prstMaterial="softEdge">
                <a:bevelT w="25400" h="38100"/>
              </a:sp3d>
            </a:bodyPr>
            <a:lstStyle/>
            <a:p>
              <a:pPr algn="ctr"/>
              <a:endParaRPr lang="en-US" sz="9600" b="1" dirty="0">
                <a:ln/>
                <a:solidFill>
                  <a:srgbClr val="00B050"/>
                </a:solidFill>
              </a:endParaRPr>
            </a:p>
          </p:txBody>
        </p:sp>
        <p:pic>
          <p:nvPicPr>
            <p:cNvPr id="3" name="Picture 2"/>
            <p:cNvPicPr>
              <a:picLocks noChangeAspect="1"/>
            </p:cNvPicPr>
            <p:nvPr/>
          </p:nvPicPr>
          <p:blipFill>
            <a:blip r:embed="rId2"/>
            <a:stretch>
              <a:fillRect/>
            </a:stretch>
          </p:blipFill>
          <p:spPr>
            <a:xfrm>
              <a:off x="3135087" y="2786743"/>
              <a:ext cx="5936342" cy="2452914"/>
            </a:xfrm>
            <a:prstGeom prst="rect">
              <a:avLst/>
            </a:prstGeom>
          </p:spPr>
        </p:pic>
      </p:grpSp>
      <p:sp>
        <p:nvSpPr>
          <p:cNvPr id="5" name="Oval 4"/>
          <p:cNvSpPr/>
          <p:nvPr/>
        </p:nvSpPr>
        <p:spPr>
          <a:xfrm>
            <a:off x="5336356" y="80279"/>
            <a:ext cx="2209800" cy="219075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429992" y="971102"/>
            <a:ext cx="2209800" cy="219075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58900" y="709863"/>
            <a:ext cx="2209800" cy="219075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38176" y="4185343"/>
            <a:ext cx="2209800" cy="219075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899489" y="4351136"/>
            <a:ext cx="2209800" cy="219075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967365" y="4396767"/>
            <a:ext cx="2209800" cy="219075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035241" y="4213111"/>
            <a:ext cx="2209800" cy="219075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135087" y="71912"/>
            <a:ext cx="2209800" cy="219075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462336" y="145290"/>
            <a:ext cx="2209800" cy="219075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25035" y="2632544"/>
            <a:ext cx="2209800" cy="219075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09103" y="3117736"/>
            <a:ext cx="2209800" cy="219075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1612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048" y="313151"/>
            <a:ext cx="11661730" cy="6063198"/>
          </a:xfrm>
          <a:prstGeom prst="rect">
            <a:avLst/>
          </a:prstGeom>
          <a:noFill/>
        </p:spPr>
        <p:txBody>
          <a:bodyPr wrap="square" rtlCol="0">
            <a:spAutoFit/>
          </a:bodyPr>
          <a:lstStyle/>
          <a:p>
            <a:pPr algn="ctr"/>
            <a:r>
              <a:rPr lang="en-US" sz="3200" b="1" u="sng" dirty="0"/>
              <a:t>PAN(</a:t>
            </a:r>
            <a:r>
              <a:rPr lang="bn-IN" sz="3200" b="1" u="sng" dirty="0"/>
              <a:t>পার্সোনাল এরিয়া নেটওয়ার্ক)</a:t>
            </a:r>
            <a:endParaRPr lang="as-IN" sz="3200" b="1" u="sng" dirty="0"/>
          </a:p>
          <a:p>
            <a:pPr algn="just"/>
            <a:r>
              <a:rPr lang="as-IN" sz="3200" b="1" dirty="0"/>
              <a:t>ব্লুটুথ</a:t>
            </a:r>
            <a:r>
              <a:rPr lang="as-IN" sz="3200" dirty="0"/>
              <a:t> (</a:t>
            </a:r>
            <a:r>
              <a:rPr lang="as-IN" sz="3200" dirty="0">
                <a:hlinkClick r:id="rId2" tooltip="ইংরেজি ভাষা"/>
              </a:rPr>
              <a:t>ইংরেজি</a:t>
            </a:r>
            <a:r>
              <a:rPr lang="as-IN" sz="3200" dirty="0"/>
              <a:t>: </a:t>
            </a:r>
            <a:r>
              <a:rPr lang="en-US" sz="3200" dirty="0"/>
              <a:t>Bluetooth) </a:t>
            </a:r>
            <a:r>
              <a:rPr lang="as-IN" sz="3200" dirty="0"/>
              <a:t>ক্ষুদ্র পাল্লার জন্য প্রণীত একটি ওয়্যারলেস </a:t>
            </a:r>
            <a:r>
              <a:rPr lang="as-IN" sz="3200" dirty="0" smtClean="0"/>
              <a:t>প্রোটোকল</a:t>
            </a:r>
            <a:r>
              <a:rPr lang="bn-IN" sz="3200" dirty="0" smtClean="0"/>
              <a:t> </a:t>
            </a:r>
            <a:r>
              <a:rPr lang="as-IN" sz="3200" dirty="0" smtClean="0"/>
              <a:t>।</a:t>
            </a:r>
            <a:r>
              <a:rPr lang="en-US" sz="3200" dirty="0" smtClean="0"/>
              <a:t> </a:t>
            </a:r>
            <a:r>
              <a:rPr lang="as-IN" sz="3200" dirty="0" smtClean="0"/>
              <a:t>পারসোনাল </a:t>
            </a:r>
            <a:r>
              <a:rPr lang="as-IN" sz="3200" dirty="0"/>
              <a:t>এরিয়া নেটওয়ার্ক (</a:t>
            </a:r>
            <a:r>
              <a:rPr lang="en-US" sz="3200" dirty="0"/>
              <a:t>Personal Area Network) </a:t>
            </a:r>
            <a:r>
              <a:rPr lang="as-IN" sz="3200" dirty="0"/>
              <a:t>হচ্ছে ক্ষুদ্র পরিসরে সীমাবদ্ধ একধরনের নেটওয়ার্ক ।</a:t>
            </a:r>
            <a:br>
              <a:rPr lang="as-IN" sz="3200" dirty="0"/>
            </a:br>
            <a:r>
              <a:rPr lang="as-IN" sz="2800" dirty="0"/>
              <a:t>কম্পিউটারের সাথে মোবাইল ফোন, টেলিফোন বা অন্যান্য ডিজিটাল ডিভাইসের মধ্যকার নেটওয়ার্ক একধরনের পারসোনাল এরিয়া নেটওয়ার্ক । </a:t>
            </a:r>
            <a:r>
              <a:rPr lang="as-IN" sz="2800" dirty="0" smtClean="0">
                <a:hlinkClick r:id="rId3" tooltip="ওয়াই ফাই"/>
              </a:rPr>
              <a:t>ওয়াই-ফাই</a:t>
            </a:r>
            <a:r>
              <a:rPr lang="as-IN" sz="2800" dirty="0"/>
              <a:t> (</a:t>
            </a:r>
            <a:r>
              <a:rPr lang="en-US" sz="2800" dirty="0" smtClean="0"/>
              <a:t>Wi-Fi)</a:t>
            </a:r>
            <a:r>
              <a:rPr lang="bn-IN" sz="2800" dirty="0" smtClean="0"/>
              <a:t> , </a:t>
            </a:r>
            <a:r>
              <a:rPr lang="as-IN" sz="2800" dirty="0" smtClean="0"/>
              <a:t>ব্লুটুথ </a:t>
            </a:r>
            <a:r>
              <a:rPr lang="as-IN" sz="2800" dirty="0"/>
              <a:t>(</a:t>
            </a:r>
            <a:r>
              <a:rPr lang="en-US" sz="2800" dirty="0" smtClean="0"/>
              <a:t>Bluetooth)</a:t>
            </a:r>
            <a:r>
              <a:rPr lang="bn-IN" sz="2800" dirty="0" smtClean="0"/>
              <a:t>-দুই প্রকার-পিকোনেট,স্ক্যাটারনেট ইত্যাদি  </a:t>
            </a:r>
            <a:r>
              <a:rPr lang="en-US" sz="2800" dirty="0" smtClean="0"/>
              <a:t> </a:t>
            </a:r>
            <a:r>
              <a:rPr lang="as-IN" sz="2800" dirty="0"/>
              <a:t>ওয়্যারলেস পারসোনাল এরিয়া </a:t>
            </a:r>
            <a:r>
              <a:rPr lang="as-IN" sz="2800" dirty="0" smtClean="0"/>
              <a:t>নেটওয়ার্কের</a:t>
            </a:r>
            <a:r>
              <a:rPr lang="bn-IN" sz="2800" dirty="0" smtClean="0"/>
              <a:t> </a:t>
            </a:r>
            <a:r>
              <a:rPr lang="as-IN" sz="2800" dirty="0" smtClean="0"/>
              <a:t>উদাহরণ</a:t>
            </a:r>
            <a:r>
              <a:rPr lang="bn-IN" sz="2800" dirty="0" smtClean="0"/>
              <a:t> ।</a:t>
            </a:r>
          </a:p>
          <a:p>
            <a:pPr algn="just"/>
            <a:r>
              <a:rPr lang="bn-IN" sz="3200" b="1" u="sng" dirty="0" smtClean="0"/>
              <a:t>ব্যবহারের </a:t>
            </a:r>
            <a:r>
              <a:rPr lang="bn-IN" sz="3200" b="1" u="sng" dirty="0"/>
              <a:t>সুবিধা সমূহঃ </a:t>
            </a:r>
            <a:r>
              <a:rPr lang="bn-IN" sz="3200" b="1" u="sng" dirty="0" smtClean="0"/>
              <a:t> </a:t>
            </a:r>
          </a:p>
          <a:p>
            <a:pPr marL="400050" indent="-400050" algn="just">
              <a:buAutoNum type="romanLcParenR"/>
            </a:pPr>
            <a:r>
              <a:rPr lang="as-IN" sz="2800" dirty="0" smtClean="0"/>
              <a:t>এটি </a:t>
            </a:r>
            <a:r>
              <a:rPr lang="as-IN" sz="2800" dirty="0"/>
              <a:t>১-১০০ মিটার দূরত্বের মধ্যে ওয়্যারলেস যোগাযোগের একটি পদ্ধতি</a:t>
            </a:r>
            <a:r>
              <a:rPr lang="as-IN" sz="2800" dirty="0" smtClean="0"/>
              <a:t>।</a:t>
            </a:r>
            <a:endParaRPr lang="en-US" sz="2800" dirty="0" smtClean="0"/>
          </a:p>
          <a:p>
            <a:pPr marL="400050" indent="-400050" algn="just">
              <a:buAutoNum type="romanLcParenR"/>
            </a:pPr>
            <a:r>
              <a:rPr lang="as-IN" sz="2800" dirty="0" smtClean="0"/>
              <a:t> </a:t>
            </a:r>
            <a:r>
              <a:rPr lang="as-IN" sz="2800" dirty="0"/>
              <a:t>ব্লুটুথ-এর কার্যকরী পাল্লা হচ্ছে ১০ মিটার</a:t>
            </a:r>
            <a:r>
              <a:rPr lang="as-IN" sz="2800" dirty="0" smtClean="0"/>
              <a:t>।</a:t>
            </a:r>
            <a:endParaRPr lang="en-US" sz="2800" dirty="0" smtClean="0"/>
          </a:p>
          <a:p>
            <a:pPr marL="400050" indent="-400050" algn="just">
              <a:buAutoNum type="romanLcParenR"/>
            </a:pPr>
            <a:r>
              <a:rPr lang="as-IN" sz="2800" dirty="0" smtClean="0"/>
              <a:t> </a:t>
            </a:r>
            <a:r>
              <a:rPr lang="bn-IN" sz="2800" dirty="0" smtClean="0"/>
              <a:t>এটি ব্যবহার সহজ ও করচ কম ।</a:t>
            </a:r>
            <a:endParaRPr lang="bn-IN" sz="2800" dirty="0"/>
          </a:p>
          <a:p>
            <a:endParaRPr lang="bn-IN" sz="1600" dirty="0" smtClean="0"/>
          </a:p>
          <a:p>
            <a:endParaRPr lang="as-IN" sz="1600" dirty="0"/>
          </a:p>
        </p:txBody>
      </p:sp>
    </p:spTree>
    <p:extLst>
      <p:ext uri="{BB962C8B-B14F-4D97-AF65-F5344CB8AC3E}">
        <p14:creationId xmlns:p14="http://schemas.microsoft.com/office/powerpoint/2010/main" val="9386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4608" y="1265129"/>
            <a:ext cx="10121030" cy="4093428"/>
          </a:xfrm>
          <a:prstGeom prst="rect">
            <a:avLst/>
          </a:prstGeom>
          <a:noFill/>
        </p:spPr>
        <p:txBody>
          <a:bodyPr wrap="square" rtlCol="0">
            <a:spAutoFit/>
          </a:bodyPr>
          <a:lstStyle/>
          <a:p>
            <a:pPr algn="just"/>
            <a:r>
              <a:rPr lang="en-US" sz="3200" b="1" u="sng" dirty="0" smtClean="0">
                <a:solidFill>
                  <a:srgbClr val="00B050"/>
                </a:solidFill>
              </a:rPr>
              <a:t>MAN </a:t>
            </a:r>
            <a:r>
              <a:rPr lang="en-US" sz="3200" b="1" u="sng" dirty="0">
                <a:solidFill>
                  <a:srgbClr val="00B050"/>
                </a:solidFill>
              </a:rPr>
              <a:t>(Metropolitan Area Network) : </a:t>
            </a:r>
            <a:r>
              <a:rPr lang="as-IN" sz="2800" dirty="0"/>
              <a:t>মেট্রোপলিটান এরিয়া নেটওয়ার্ক (</a:t>
            </a:r>
            <a:r>
              <a:rPr lang="en-US" sz="2800" dirty="0"/>
              <a:t>Metropolitan Area Network), </a:t>
            </a:r>
            <a:r>
              <a:rPr lang="as-IN" sz="2800" dirty="0"/>
              <a:t>একে সংক্ষেপে ম্যান (</a:t>
            </a:r>
            <a:r>
              <a:rPr lang="en-US" sz="2800" dirty="0"/>
              <a:t>MAN) </a:t>
            </a:r>
            <a:r>
              <a:rPr lang="as-IN" sz="2800" dirty="0"/>
              <a:t>বলা হয় </a:t>
            </a:r>
            <a:r>
              <a:rPr lang="as-IN" sz="2800" dirty="0" smtClean="0"/>
              <a:t>।</a:t>
            </a:r>
            <a:r>
              <a:rPr lang="as-IN" sz="2800" dirty="0"/>
              <a:t>এ ধরনের নেটওয়ার্ক এ ব্যবহিত ডিভাইস গুলো হলো রাউটার, সুইজ, মাইক্রোওয়েভ এন্টেনা ইত্যাদি।</a:t>
            </a:r>
            <a:endParaRPr lang="en-US" sz="2800" dirty="0"/>
          </a:p>
          <a:p>
            <a:pPr algn="just"/>
            <a:r>
              <a:rPr lang="en-US" sz="2800" dirty="0" smtClean="0"/>
              <a:t> </a:t>
            </a:r>
            <a:endParaRPr lang="bn-IN" sz="3200" b="1" u="sng" dirty="0">
              <a:solidFill>
                <a:srgbClr val="00B050"/>
              </a:solidFill>
            </a:endParaRPr>
          </a:p>
          <a:p>
            <a:pPr algn="just"/>
            <a:r>
              <a:rPr lang="as-IN" sz="3200" b="1" u="sng" dirty="0" smtClean="0">
                <a:solidFill>
                  <a:srgbClr val="00B050"/>
                </a:solidFill>
              </a:rPr>
              <a:t> </a:t>
            </a:r>
            <a:r>
              <a:rPr lang="bn-IN" sz="3200" b="1" u="sng" dirty="0">
                <a:solidFill>
                  <a:srgbClr val="00B050"/>
                </a:solidFill>
              </a:rPr>
              <a:t>ব্যবহারের সুবিধা সমূহঃ </a:t>
            </a:r>
            <a:r>
              <a:rPr lang="bn-IN" sz="3200" b="1" u="sng" dirty="0" smtClean="0">
                <a:solidFill>
                  <a:srgbClr val="00B050"/>
                </a:solidFill>
              </a:rPr>
              <a:t> </a:t>
            </a:r>
          </a:p>
          <a:p>
            <a:pPr marL="400050" indent="-400050" algn="just">
              <a:buAutoNum type="romanLcParenR"/>
            </a:pPr>
            <a:r>
              <a:rPr lang="as-IN" sz="2800" dirty="0" smtClean="0"/>
              <a:t>একই </a:t>
            </a:r>
            <a:r>
              <a:rPr lang="as-IN" sz="2800" dirty="0"/>
              <a:t>শহরের মধ্যে অবস্থিত কয়েকটি ল্যানের সমন্বয়ে </a:t>
            </a:r>
            <a:r>
              <a:rPr lang="as-IN" sz="2800" dirty="0" smtClean="0"/>
              <a:t>গঠিত </a:t>
            </a:r>
            <a:r>
              <a:rPr lang="as-IN" sz="2800" dirty="0"/>
              <a:t>হয় </a:t>
            </a:r>
            <a:endParaRPr lang="en-US" sz="2800" dirty="0" smtClean="0"/>
          </a:p>
          <a:p>
            <a:pPr marL="400050" indent="-400050" algn="just">
              <a:buAutoNum type="romanLcParenR"/>
            </a:pPr>
            <a:r>
              <a:rPr lang="as-IN" sz="2800" dirty="0" smtClean="0"/>
              <a:t>এ </a:t>
            </a:r>
            <a:r>
              <a:rPr lang="as-IN" sz="2800" dirty="0"/>
              <a:t>ধরনের নেটওয়ার্ক ৫০-৭৫ মাইল পর্যন্ত বিস্তৃত হতে পারে</a:t>
            </a:r>
            <a:r>
              <a:rPr lang="as-IN" sz="2800" dirty="0" smtClean="0"/>
              <a:t>।</a:t>
            </a:r>
            <a:endParaRPr lang="en-US" sz="2800" dirty="0" smtClean="0"/>
          </a:p>
          <a:p>
            <a:pPr marL="400050" indent="-400050" algn="just">
              <a:buAutoNum type="romanLcParenR"/>
            </a:pPr>
            <a:r>
              <a:rPr lang="as-IN" sz="2800" dirty="0" smtClean="0"/>
              <a:t> </a:t>
            </a:r>
            <a:r>
              <a:rPr lang="as-IN" sz="2800" dirty="0"/>
              <a:t>এই নেটওয়ার্কর ডাটা ট্রান্সফার স্পিড গিগাবিট পার সেকেন্ড। </a:t>
            </a:r>
            <a:endParaRPr lang="en-US" sz="2800" dirty="0" smtClean="0"/>
          </a:p>
        </p:txBody>
      </p:sp>
    </p:spTree>
    <p:extLst>
      <p:ext uri="{BB962C8B-B14F-4D97-AF65-F5344CB8AC3E}">
        <p14:creationId xmlns:p14="http://schemas.microsoft.com/office/powerpoint/2010/main" val="2324010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3255" y="220516"/>
            <a:ext cx="7565720" cy="4093428"/>
          </a:xfrm>
          <a:prstGeom prst="rect">
            <a:avLst/>
          </a:prstGeom>
        </p:spPr>
        <p:txBody>
          <a:bodyPr wrap="square">
            <a:spAutoFit/>
          </a:bodyPr>
          <a:lstStyle/>
          <a:p>
            <a:pPr algn="just"/>
            <a:r>
              <a:rPr lang="en-US" sz="3600" b="1" u="sng" dirty="0" smtClean="0">
                <a:solidFill>
                  <a:srgbClr val="00B050"/>
                </a:solidFill>
              </a:rPr>
              <a:t>LAN </a:t>
            </a:r>
            <a:r>
              <a:rPr lang="en-US" sz="3600" b="1" u="sng" dirty="0">
                <a:solidFill>
                  <a:srgbClr val="00B050"/>
                </a:solidFill>
              </a:rPr>
              <a:t>(Local Area Network) : </a:t>
            </a:r>
            <a:r>
              <a:rPr lang="as-IN" sz="2800" dirty="0"/>
              <a:t>লোকাল এরিয়া নেটওয়ার্ক (</a:t>
            </a:r>
            <a:r>
              <a:rPr lang="en-US" sz="2800" dirty="0"/>
              <a:t>Local Area Network), </a:t>
            </a:r>
            <a:r>
              <a:rPr lang="as-IN" sz="2800" dirty="0"/>
              <a:t>একে সংক্ষেপে ল্যান (</a:t>
            </a:r>
            <a:r>
              <a:rPr lang="en-US" sz="2800" dirty="0"/>
              <a:t>LAN) </a:t>
            </a:r>
            <a:r>
              <a:rPr lang="as-IN" sz="2800" dirty="0"/>
              <a:t>বলা হয় । একই বিল্ডিং এর মাঝে কয়েকটি কম্পিউটার নিয়ে গঠিত নেটওয়ার্ককে বলা হয় লোকাল এরিয়া নেটওয়ার্ক (</a:t>
            </a:r>
            <a:r>
              <a:rPr lang="en-US" sz="2800" dirty="0"/>
              <a:t>Local Area Network) </a:t>
            </a:r>
            <a:r>
              <a:rPr lang="bn-IN" sz="2800" dirty="0" smtClean="0"/>
              <a:t>। </a:t>
            </a:r>
            <a:r>
              <a:rPr lang="as-IN" sz="2800" dirty="0"/>
              <a:t>এই ধরনের নেটওযার্কে ব্যবহৃত ডিভাইস সমুহ হল হাব, সুইচ , রিপিটার । আমাদের দৈনন্দিন জীবনে আমরা লোকাল এরিয়া নেটওয়ার্ক বা </a:t>
            </a:r>
            <a:r>
              <a:rPr lang="en-US" sz="2800" dirty="0"/>
              <a:t>LAN </a:t>
            </a:r>
            <a:r>
              <a:rPr lang="as-IN" sz="2800" dirty="0"/>
              <a:t>ই ব্যবহার করে থাকি। </a:t>
            </a:r>
            <a:r>
              <a:rPr lang="as-IN" sz="2800" dirty="0" smtClean="0"/>
              <a:t>করা</a:t>
            </a:r>
            <a:endParaRPr lang="en-US" sz="2800" dirty="0" smtClean="0"/>
          </a:p>
        </p:txBody>
      </p:sp>
      <p:pic>
        <p:nvPicPr>
          <p:cNvPr id="3" name="Picture 2" descr="Image result for LAN à¦à¦¬à¦ WAN à¦à¦° à¦®à¦§à§à¦¯à§ à¦ªà¦¾à¦°à§à¦¥à¦à§à¦¯à¦à§à¦²à§"/>
          <p:cNvPicPr>
            <a:picLocks noChangeAspect="1" noChangeArrowheads="1"/>
          </p:cNvPicPr>
          <p:nvPr/>
        </p:nvPicPr>
        <p:blipFill rotWithShape="1">
          <a:blip r:embed="rId2">
            <a:extLst>
              <a:ext uri="{28A0092B-C50C-407E-A947-70E740481C1C}">
                <a14:useLocalDpi xmlns:a14="http://schemas.microsoft.com/office/drawing/2010/main" val="0"/>
              </a:ext>
            </a:extLst>
          </a:blip>
          <a:srcRect l="-1268" t="428" r="50304" b="-428"/>
          <a:stretch/>
        </p:blipFill>
        <p:spPr bwMode="auto">
          <a:xfrm>
            <a:off x="7928976" y="118998"/>
            <a:ext cx="4263024" cy="47912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63255" y="4313944"/>
            <a:ext cx="11724363" cy="2246769"/>
          </a:xfrm>
          <a:prstGeom prst="rect">
            <a:avLst/>
          </a:prstGeom>
        </p:spPr>
        <p:txBody>
          <a:bodyPr wrap="square">
            <a:spAutoFit/>
          </a:bodyPr>
          <a:lstStyle/>
          <a:p>
            <a:r>
              <a:rPr lang="bn-IN" sz="2800" b="1" u="sng" dirty="0" smtClean="0">
                <a:solidFill>
                  <a:srgbClr val="00B050"/>
                </a:solidFill>
              </a:rPr>
              <a:t>ব্যবহারের </a:t>
            </a:r>
            <a:r>
              <a:rPr lang="bn-IN" sz="2800" b="1" u="sng" dirty="0">
                <a:solidFill>
                  <a:srgbClr val="00B050"/>
                </a:solidFill>
              </a:rPr>
              <a:t>সুবিধা সমূহঃ </a:t>
            </a:r>
            <a:endParaRPr lang="en-US" sz="2800" b="1" u="sng" dirty="0">
              <a:solidFill>
                <a:srgbClr val="00B050"/>
              </a:solidFill>
            </a:endParaRPr>
          </a:p>
          <a:p>
            <a:r>
              <a:rPr lang="bn-IN" sz="2800" dirty="0"/>
              <a:t> </a:t>
            </a:r>
            <a:r>
              <a:rPr lang="en-US" sz="2800" dirty="0" err="1"/>
              <a:t>i</a:t>
            </a:r>
            <a:r>
              <a:rPr lang="en-US" sz="2800" dirty="0"/>
              <a:t>) </a:t>
            </a:r>
            <a:r>
              <a:rPr lang="as-IN" sz="2800" dirty="0"/>
              <a:t>এই ধরনের নেটওয়ার্কের গঠন খুব সহজ </a:t>
            </a:r>
            <a:endParaRPr lang="en-US" sz="2800" dirty="0"/>
          </a:p>
          <a:p>
            <a:r>
              <a:rPr lang="en-US" sz="2800" dirty="0"/>
              <a:t> ii) </a:t>
            </a:r>
            <a:r>
              <a:rPr lang="as-IN" sz="2800" dirty="0"/>
              <a:t> এর জন্য ব্যবহৃত ডিভাইস সমুহের দাম খুব কম । </a:t>
            </a:r>
            <a:endParaRPr lang="en-US" sz="2800" dirty="0"/>
          </a:p>
          <a:p>
            <a:r>
              <a:rPr lang="en-US" sz="2800" dirty="0"/>
              <a:t> iii) </a:t>
            </a:r>
            <a:r>
              <a:rPr lang="as-IN" sz="2800" dirty="0"/>
              <a:t>ছোট-মাঝারি অফিস-আদালত ও ব্যবসা-বাণিজ্যে এ নেটওয়ার্ক ব্যবহৃত হয়। </a:t>
            </a:r>
            <a:endParaRPr lang="en-US" sz="2800" dirty="0"/>
          </a:p>
          <a:p>
            <a:pPr marL="400050" indent="-400050">
              <a:buAutoNum type="romanLcParenR" startAt="4"/>
            </a:pPr>
            <a:r>
              <a:rPr lang="as-IN" sz="2800" dirty="0"/>
              <a:t>ডিভাইসসমূহের পরস্পরের মধ্যে তথ্য এবং রিসোর্স শেয়ার </a:t>
            </a:r>
            <a:endParaRPr lang="en-US" sz="2800" dirty="0"/>
          </a:p>
        </p:txBody>
      </p:sp>
    </p:spTree>
    <p:extLst>
      <p:ext uri="{BB962C8B-B14F-4D97-AF65-F5344CB8AC3E}">
        <p14:creationId xmlns:p14="http://schemas.microsoft.com/office/powerpoint/2010/main" val="2108862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727" y="463463"/>
            <a:ext cx="7465513" cy="5324535"/>
          </a:xfrm>
          <a:prstGeom prst="rect">
            <a:avLst/>
          </a:prstGeom>
        </p:spPr>
        <p:txBody>
          <a:bodyPr wrap="square">
            <a:spAutoFit/>
          </a:bodyPr>
          <a:lstStyle/>
          <a:p>
            <a:pPr algn="just"/>
            <a:r>
              <a:rPr lang="en-US" sz="3200" b="1" u="sng" dirty="0" smtClean="0">
                <a:solidFill>
                  <a:srgbClr val="00B050"/>
                </a:solidFill>
              </a:rPr>
              <a:t>WAN </a:t>
            </a:r>
            <a:r>
              <a:rPr lang="en-US" sz="3200" b="1" u="sng" dirty="0">
                <a:solidFill>
                  <a:srgbClr val="00B050"/>
                </a:solidFill>
              </a:rPr>
              <a:t>(Wide Area Network) </a:t>
            </a:r>
            <a:r>
              <a:rPr lang="en-US" sz="3200" b="1" u="sng" dirty="0" smtClean="0">
                <a:solidFill>
                  <a:srgbClr val="00B050"/>
                </a:solidFill>
              </a:rPr>
              <a:t>: </a:t>
            </a:r>
            <a:r>
              <a:rPr lang="as-IN" sz="2800" dirty="0" smtClean="0"/>
              <a:t>ওয়াইড </a:t>
            </a:r>
            <a:r>
              <a:rPr lang="as-IN" sz="2800" dirty="0"/>
              <a:t>এরিয়া নেটওয়ার্ক (</a:t>
            </a:r>
            <a:r>
              <a:rPr lang="en-US" sz="2800" dirty="0"/>
              <a:t>Wide Area Network), </a:t>
            </a:r>
            <a:r>
              <a:rPr lang="as-IN" sz="2800" dirty="0"/>
              <a:t>একে সংক্ষেপে ওয়্যান (</a:t>
            </a:r>
            <a:r>
              <a:rPr lang="en-US" sz="2800" dirty="0"/>
              <a:t>WAN) </a:t>
            </a:r>
            <a:r>
              <a:rPr lang="as-IN" sz="2800" dirty="0"/>
              <a:t>বলা হয় । দূরবর্তী ল্যানসমূকে নিয়ে গড়ে উঠা নেটওয়ার্ককে ওয়াইড এরিয়া নেটওয়ার্ক বলে। </a:t>
            </a:r>
            <a:r>
              <a:rPr lang="en-US" sz="2800" dirty="0" smtClean="0"/>
              <a:t>WAN </a:t>
            </a:r>
            <a:r>
              <a:rPr lang="as-IN" sz="2800" dirty="0"/>
              <a:t>সাধারণত ‍ দুটি ভিন্ন ভিন্ন দেশের মধ্যে এই ধরনের নেটওয়ার্ক গড়ে ওঠে । </a:t>
            </a:r>
            <a:endParaRPr lang="en-US" sz="2800" dirty="0" smtClean="0"/>
          </a:p>
          <a:p>
            <a:r>
              <a:rPr lang="bn-IN" sz="2800" b="1" u="sng" dirty="0" smtClean="0">
                <a:solidFill>
                  <a:srgbClr val="00B050"/>
                </a:solidFill>
              </a:rPr>
              <a:t>ব্যবহারের </a:t>
            </a:r>
            <a:r>
              <a:rPr lang="bn-IN" sz="2800" b="1" u="sng" dirty="0">
                <a:solidFill>
                  <a:srgbClr val="00B050"/>
                </a:solidFill>
              </a:rPr>
              <a:t>সুবিধা সমূহঃ </a:t>
            </a:r>
            <a:endParaRPr lang="en-US" sz="2800" b="1" u="sng" dirty="0">
              <a:solidFill>
                <a:srgbClr val="00B050"/>
              </a:solidFill>
            </a:endParaRPr>
          </a:p>
          <a:p>
            <a:pPr marL="400050" indent="-400050" algn="just">
              <a:buAutoNum type="romanLcParenR"/>
            </a:pPr>
            <a:r>
              <a:rPr lang="as-IN" sz="2800" dirty="0" smtClean="0"/>
              <a:t>এ </a:t>
            </a:r>
            <a:r>
              <a:rPr lang="as-IN" sz="2800" dirty="0"/>
              <a:t>ধরনের নেটওয়ার্ক এর ডাটা ট্রান্সফার স্পীড ৫৬ কেবিপিএস থেকে ১.৫৪৪ এমবিপিএস। </a:t>
            </a:r>
            <a:endParaRPr lang="en-US" sz="2800" dirty="0" smtClean="0"/>
          </a:p>
          <a:p>
            <a:pPr marL="400050" indent="-400050" algn="just">
              <a:buAutoNum type="romanLcParenR"/>
            </a:pPr>
            <a:r>
              <a:rPr lang="bn-IN" sz="2800" dirty="0" smtClean="0"/>
              <a:t>এটি</a:t>
            </a:r>
            <a:r>
              <a:rPr lang="as-IN" sz="2800" dirty="0" smtClean="0"/>
              <a:t> </a:t>
            </a:r>
            <a:r>
              <a:rPr lang="as-IN" sz="2800" dirty="0"/>
              <a:t>বিশাল ভৌগলিক এলাকা নিয়ে বিস্তৃত</a:t>
            </a:r>
            <a:r>
              <a:rPr lang="as-IN" sz="2800" dirty="0" smtClean="0"/>
              <a:t>।</a:t>
            </a:r>
            <a:endParaRPr lang="en-US" sz="2800" dirty="0" smtClean="0"/>
          </a:p>
          <a:p>
            <a:pPr marL="400050" indent="-400050" algn="just">
              <a:buAutoNum type="romanLcParenR"/>
            </a:pPr>
            <a:r>
              <a:rPr lang="as-IN" sz="2800" dirty="0" smtClean="0"/>
              <a:t> </a:t>
            </a:r>
            <a:r>
              <a:rPr lang="as-IN" sz="2800" dirty="0"/>
              <a:t>এ ধরনের </a:t>
            </a:r>
            <a:r>
              <a:rPr lang="as-IN" sz="2800" dirty="0" smtClean="0"/>
              <a:t>নেটওয়ার্কে</a:t>
            </a:r>
            <a:r>
              <a:rPr lang="bn-IN" sz="2800" dirty="0" smtClean="0"/>
              <a:t>র</a:t>
            </a:r>
            <a:r>
              <a:rPr lang="as-IN" sz="2800" dirty="0" smtClean="0"/>
              <a:t> </a:t>
            </a:r>
            <a:r>
              <a:rPr lang="as-IN" sz="2800" dirty="0"/>
              <a:t>ডিভাইসগুলো </a:t>
            </a:r>
            <a:r>
              <a:rPr lang="bn-IN" sz="2800" dirty="0" smtClean="0"/>
              <a:t>সহজলভ্য</a:t>
            </a:r>
            <a:r>
              <a:rPr lang="as-IN" sz="2800" dirty="0" smtClean="0"/>
              <a:t>।</a:t>
            </a:r>
            <a:endParaRPr lang="en-US" sz="2800" dirty="0" err="1"/>
          </a:p>
        </p:txBody>
      </p:sp>
      <p:pic>
        <p:nvPicPr>
          <p:cNvPr id="3" name="Picture 2" descr="Image result for LAN à¦à¦¬à¦ WAN à¦à¦° à¦®à¦§à§à¦¯à§ à¦ªà¦¾à¦°à§à¦¥à¦à§à¦¯à¦à§à¦²à§"/>
          <p:cNvPicPr>
            <a:picLocks noChangeAspect="1" noChangeArrowheads="1"/>
          </p:cNvPicPr>
          <p:nvPr/>
        </p:nvPicPr>
        <p:blipFill rotWithShape="1">
          <a:blip r:embed="rId2">
            <a:extLst>
              <a:ext uri="{28A0092B-C50C-407E-A947-70E740481C1C}">
                <a14:useLocalDpi xmlns:a14="http://schemas.microsoft.com/office/drawing/2010/main" val="0"/>
              </a:ext>
            </a:extLst>
          </a:blip>
          <a:srcRect l="46006"/>
          <a:stretch/>
        </p:blipFill>
        <p:spPr bwMode="auto">
          <a:xfrm>
            <a:off x="7816240" y="175364"/>
            <a:ext cx="4375759" cy="668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72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9373" y="363923"/>
            <a:ext cx="10008895" cy="6186309"/>
          </a:xfrm>
          <a:prstGeom prst="rect">
            <a:avLst/>
          </a:prstGeom>
        </p:spPr>
        <p:txBody>
          <a:bodyPr wrap="square">
            <a:spAutoFit/>
          </a:bodyPr>
          <a:lstStyle/>
          <a:p>
            <a:endParaRPr lang="bn-IN" sz="3600" b="1" i="0" u="sng" dirty="0" smtClean="0">
              <a:solidFill>
                <a:srgbClr val="00B050"/>
              </a:solidFill>
              <a:effectLst/>
              <a:latin typeface="Arial" panose="020B0604020202020204" pitchFamily="34" charset="0"/>
            </a:endParaRPr>
          </a:p>
          <a:p>
            <a:r>
              <a:rPr lang="bn-IN" sz="3600" b="1" i="0" u="sng" dirty="0" smtClean="0">
                <a:solidFill>
                  <a:srgbClr val="00B050"/>
                </a:solidFill>
                <a:effectLst/>
                <a:latin typeface="Arial" panose="020B0604020202020204" pitchFamily="34" charset="0"/>
              </a:rPr>
              <a:t>কম্পিউটার নেটওয়ার্কিং এর জন্য মূলত ছয় ধরনের টপোলজি ব্যবহৃত হয়। যথাঃ</a:t>
            </a:r>
          </a:p>
          <a:p>
            <a:endParaRPr lang="bn-IN" sz="3600" b="1" i="0" u="sng" dirty="0" smtClean="0">
              <a:solidFill>
                <a:srgbClr val="7030A0"/>
              </a:solidFill>
              <a:effectLst/>
              <a:latin typeface="Arial" panose="020B0604020202020204" pitchFamily="34" charset="0"/>
            </a:endParaRPr>
          </a:p>
          <a:p>
            <a:pPr>
              <a:buFont typeface="+mj-lt"/>
              <a:buAutoNum type="arabicPeriod"/>
            </a:pPr>
            <a:r>
              <a:rPr lang="bn-IN" sz="3600" b="0" i="0" u="none" strike="noStrike" dirty="0" smtClean="0">
                <a:solidFill>
                  <a:srgbClr val="7030A0"/>
                </a:solidFill>
                <a:effectLst/>
                <a:latin typeface="Arial" panose="020B0604020202020204" pitchFamily="34" charset="0"/>
                <a:hlinkClick r:id="rId2" tooltip="বাস টপোলজি"/>
              </a:rPr>
              <a:t>বাস টপোলজি</a:t>
            </a:r>
            <a:r>
              <a:rPr lang="bn-IN" sz="3600" b="0" i="0" dirty="0" smtClean="0">
                <a:solidFill>
                  <a:srgbClr val="7030A0"/>
                </a:solidFill>
                <a:effectLst/>
                <a:latin typeface="Arial" panose="020B0604020202020204" pitchFamily="34" charset="0"/>
              </a:rPr>
              <a:t> (</a:t>
            </a:r>
            <a:r>
              <a:rPr lang="en-US" sz="3600" b="0" i="0" dirty="0" smtClean="0">
                <a:solidFill>
                  <a:srgbClr val="7030A0"/>
                </a:solidFill>
                <a:effectLst/>
                <a:latin typeface="Arial" panose="020B0604020202020204" pitchFamily="34" charset="0"/>
              </a:rPr>
              <a:t>Bus Topology)</a:t>
            </a:r>
          </a:p>
          <a:p>
            <a:pPr>
              <a:buFont typeface="+mj-lt"/>
              <a:buAutoNum type="arabicPeriod"/>
            </a:pPr>
            <a:r>
              <a:rPr lang="bn-IN" sz="3600" b="0" i="0" u="none" strike="noStrike" dirty="0" smtClean="0">
                <a:solidFill>
                  <a:srgbClr val="7030A0"/>
                </a:solidFill>
                <a:effectLst/>
                <a:latin typeface="Arial" panose="020B0604020202020204" pitchFamily="34" charset="0"/>
                <a:hlinkClick r:id="rId3" tooltip="রিং টপোলজি"/>
              </a:rPr>
              <a:t>রিং টপোলজি</a:t>
            </a:r>
            <a:r>
              <a:rPr lang="bn-IN" sz="3600" b="0" i="0" dirty="0" smtClean="0">
                <a:solidFill>
                  <a:srgbClr val="7030A0"/>
                </a:solidFill>
                <a:effectLst/>
                <a:latin typeface="Arial" panose="020B0604020202020204" pitchFamily="34" charset="0"/>
              </a:rPr>
              <a:t> (</a:t>
            </a:r>
            <a:r>
              <a:rPr lang="en-US" sz="3600" b="0" i="0" dirty="0" smtClean="0">
                <a:solidFill>
                  <a:srgbClr val="7030A0"/>
                </a:solidFill>
                <a:effectLst/>
                <a:latin typeface="Arial" panose="020B0604020202020204" pitchFamily="34" charset="0"/>
              </a:rPr>
              <a:t>Ring Topology)</a:t>
            </a:r>
          </a:p>
          <a:p>
            <a:pPr>
              <a:buFont typeface="+mj-lt"/>
              <a:buAutoNum type="arabicPeriod"/>
            </a:pPr>
            <a:r>
              <a:rPr lang="bn-IN" sz="3600" b="0" i="0" u="none" strike="noStrike" dirty="0" smtClean="0">
                <a:solidFill>
                  <a:srgbClr val="7030A0"/>
                </a:solidFill>
                <a:effectLst/>
                <a:latin typeface="Arial" panose="020B0604020202020204" pitchFamily="34" charset="0"/>
                <a:hlinkClick r:id="rId4" tooltip="স্টার টপোলজি"/>
              </a:rPr>
              <a:t>স্টার টপোলজি</a:t>
            </a:r>
            <a:r>
              <a:rPr lang="bn-IN" sz="3600" b="0" i="0" dirty="0" smtClean="0">
                <a:solidFill>
                  <a:srgbClr val="7030A0"/>
                </a:solidFill>
                <a:effectLst/>
                <a:latin typeface="Arial" panose="020B0604020202020204" pitchFamily="34" charset="0"/>
              </a:rPr>
              <a:t> (</a:t>
            </a:r>
            <a:r>
              <a:rPr lang="en-US" sz="3600" b="0" i="0" dirty="0" smtClean="0">
                <a:solidFill>
                  <a:srgbClr val="7030A0"/>
                </a:solidFill>
                <a:effectLst/>
                <a:latin typeface="Arial" panose="020B0604020202020204" pitchFamily="34" charset="0"/>
              </a:rPr>
              <a:t>Star Topology)</a:t>
            </a:r>
          </a:p>
          <a:p>
            <a:pPr>
              <a:buFont typeface="+mj-lt"/>
              <a:buAutoNum type="arabicPeriod"/>
            </a:pPr>
            <a:r>
              <a:rPr lang="bn-IN" sz="3600" b="0" i="0" u="none" strike="noStrike" dirty="0" smtClean="0">
                <a:solidFill>
                  <a:srgbClr val="7030A0"/>
                </a:solidFill>
                <a:effectLst/>
                <a:latin typeface="Arial" panose="020B0604020202020204" pitchFamily="34" charset="0"/>
                <a:hlinkClick r:id="rId5" tooltip="ট্রি টপোলজি"/>
              </a:rPr>
              <a:t>ট্রি টপোলজি</a:t>
            </a:r>
            <a:r>
              <a:rPr lang="bn-IN" sz="3600" b="0" i="0" dirty="0" smtClean="0">
                <a:solidFill>
                  <a:srgbClr val="7030A0"/>
                </a:solidFill>
                <a:effectLst/>
                <a:latin typeface="Arial" panose="020B0604020202020204" pitchFamily="34" charset="0"/>
              </a:rPr>
              <a:t> (</a:t>
            </a:r>
            <a:r>
              <a:rPr lang="en-US" sz="3600" b="0" i="0" dirty="0" smtClean="0">
                <a:solidFill>
                  <a:srgbClr val="7030A0"/>
                </a:solidFill>
                <a:effectLst/>
                <a:latin typeface="Arial" panose="020B0604020202020204" pitchFamily="34" charset="0"/>
              </a:rPr>
              <a:t>Tree Topology)</a:t>
            </a:r>
          </a:p>
          <a:p>
            <a:pPr>
              <a:buFont typeface="+mj-lt"/>
              <a:buAutoNum type="arabicPeriod"/>
            </a:pPr>
            <a:r>
              <a:rPr lang="bn-IN" sz="3600" b="0" i="0" u="none" strike="noStrike" dirty="0" smtClean="0">
                <a:solidFill>
                  <a:srgbClr val="7030A0"/>
                </a:solidFill>
                <a:effectLst/>
                <a:latin typeface="Arial" panose="020B0604020202020204" pitchFamily="34" charset="0"/>
                <a:hlinkClick r:id="rId6" tooltip="হাইব্রিড টপোলজি (পাতার অস্তিত্ব নেই)"/>
              </a:rPr>
              <a:t>হাইব্রিড টপোলজি</a:t>
            </a:r>
            <a:r>
              <a:rPr lang="bn-IN" sz="3600" b="0" i="0" dirty="0" smtClean="0">
                <a:solidFill>
                  <a:srgbClr val="7030A0"/>
                </a:solidFill>
                <a:effectLst/>
                <a:latin typeface="Arial" panose="020B0604020202020204" pitchFamily="34" charset="0"/>
              </a:rPr>
              <a:t> (</a:t>
            </a:r>
            <a:r>
              <a:rPr lang="en-US" sz="3600" b="0" i="0" dirty="0" err="1" smtClean="0">
                <a:solidFill>
                  <a:srgbClr val="7030A0"/>
                </a:solidFill>
                <a:effectLst/>
                <a:latin typeface="Arial" panose="020B0604020202020204" pitchFamily="34" charset="0"/>
              </a:rPr>
              <a:t>Hybird</a:t>
            </a:r>
            <a:r>
              <a:rPr lang="en-US" sz="3600" b="0" i="0" dirty="0" smtClean="0">
                <a:solidFill>
                  <a:srgbClr val="7030A0"/>
                </a:solidFill>
                <a:effectLst/>
                <a:latin typeface="Arial" panose="020B0604020202020204" pitchFamily="34" charset="0"/>
              </a:rPr>
              <a:t> Topology)</a:t>
            </a:r>
          </a:p>
          <a:p>
            <a:pPr>
              <a:buFont typeface="+mj-lt"/>
              <a:buAutoNum type="arabicPeriod"/>
            </a:pPr>
            <a:r>
              <a:rPr lang="bn-IN" sz="3600" b="0" i="0" u="none" strike="noStrike" dirty="0" smtClean="0">
                <a:solidFill>
                  <a:srgbClr val="7030A0"/>
                </a:solidFill>
                <a:effectLst/>
                <a:latin typeface="Arial" panose="020B0604020202020204" pitchFamily="34" charset="0"/>
                <a:hlinkClick r:id="rId7" tooltip="মেশ টপোলজি"/>
              </a:rPr>
              <a:t>মেশ টপোলজি</a:t>
            </a:r>
            <a:r>
              <a:rPr lang="bn-IN" sz="3600" b="0" i="0" dirty="0" smtClean="0">
                <a:solidFill>
                  <a:srgbClr val="7030A0"/>
                </a:solidFill>
                <a:effectLst/>
                <a:latin typeface="Arial" panose="020B0604020202020204" pitchFamily="34" charset="0"/>
              </a:rPr>
              <a:t> (</a:t>
            </a:r>
            <a:r>
              <a:rPr lang="en-US" sz="3600" b="0" i="0" dirty="0" smtClean="0">
                <a:solidFill>
                  <a:srgbClr val="7030A0"/>
                </a:solidFill>
                <a:effectLst/>
                <a:latin typeface="Arial" panose="020B0604020202020204" pitchFamily="34" charset="0"/>
              </a:rPr>
              <a:t>Mesh Topology</a:t>
            </a:r>
            <a:r>
              <a:rPr lang="en-US" sz="3600" b="0" i="0" dirty="0" smtClean="0">
                <a:solidFill>
                  <a:srgbClr val="222222"/>
                </a:solidFill>
                <a:effectLst/>
                <a:latin typeface="Arial" panose="020B0604020202020204" pitchFamily="34" charset="0"/>
              </a:rPr>
              <a:t>)</a:t>
            </a:r>
            <a:endParaRPr lang="bn-IN" sz="3600" b="0" i="0" dirty="0" smtClean="0">
              <a:solidFill>
                <a:srgbClr val="222222"/>
              </a:solidFill>
              <a:effectLst/>
              <a:latin typeface="Arial" panose="020B0604020202020204" pitchFamily="34" charset="0"/>
            </a:endParaRPr>
          </a:p>
          <a:p>
            <a:endParaRPr lang="en-US" sz="36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4068316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Rectangle 3"/>
          <p:cNvSpPr/>
          <p:nvPr/>
        </p:nvSpPr>
        <p:spPr>
          <a:xfrm>
            <a:off x="667060" y="2889840"/>
            <a:ext cx="11094880" cy="3108543"/>
          </a:xfrm>
          <a:prstGeom prst="rect">
            <a:avLst/>
          </a:prstGeom>
        </p:spPr>
        <p:txBody>
          <a:bodyPr wrap="square">
            <a:spAutoFit/>
          </a:bodyPr>
          <a:lstStyle/>
          <a:p>
            <a:r>
              <a:rPr lang="bn-IN" sz="2800" b="1" u="sng" dirty="0">
                <a:solidFill>
                  <a:srgbClr val="00B050"/>
                </a:solidFill>
              </a:rPr>
              <a:t>বাস </a:t>
            </a:r>
            <a:r>
              <a:rPr lang="bn-IN" sz="2800" b="1" u="sng" dirty="0" smtClean="0">
                <a:solidFill>
                  <a:srgbClr val="00B050"/>
                </a:solidFill>
              </a:rPr>
              <a:t>টপোলজি</a:t>
            </a:r>
            <a:r>
              <a:rPr lang="en-US" sz="2800" b="1" u="sng" dirty="0" smtClean="0">
                <a:solidFill>
                  <a:srgbClr val="00B050"/>
                </a:solidFill>
              </a:rPr>
              <a:t>: </a:t>
            </a:r>
            <a:endParaRPr lang="bn-IN" sz="2800" b="1" u="sng" dirty="0">
              <a:solidFill>
                <a:srgbClr val="00B050"/>
              </a:solidFill>
            </a:endParaRPr>
          </a:p>
          <a:p>
            <a:pPr algn="just"/>
            <a:r>
              <a:rPr lang="bn-IN" sz="2800" b="0" i="0" dirty="0" smtClean="0">
                <a:solidFill>
                  <a:srgbClr val="222222"/>
                </a:solidFill>
                <a:effectLst/>
                <a:latin typeface="Arial" panose="020B0604020202020204" pitchFamily="34" charset="0"/>
              </a:rPr>
              <a:t>যে টপোলজিতে একটি মূল তারের সাথে সবকটি ওয়ার্কস্টেশন বা কম্পিউটারে সংযুক্ত থাকে তাকে বাস টপোলজি বলা হয়। </a:t>
            </a:r>
            <a:endParaRPr lang="en-US" sz="2800" b="0" i="0" dirty="0" smtClean="0">
              <a:solidFill>
                <a:srgbClr val="222222"/>
              </a:solidFill>
              <a:effectLst/>
              <a:latin typeface="Arial" panose="020B0604020202020204" pitchFamily="34" charset="0"/>
            </a:endParaRPr>
          </a:p>
          <a:p>
            <a:pPr algn="just"/>
            <a:endParaRPr lang="en-US" sz="2800" dirty="0">
              <a:solidFill>
                <a:srgbClr val="222222"/>
              </a:solidFill>
              <a:latin typeface="Arial" panose="020B0604020202020204" pitchFamily="34" charset="0"/>
            </a:endParaRPr>
          </a:p>
          <a:p>
            <a:pPr algn="just"/>
            <a:r>
              <a:rPr lang="bn-IN" sz="2800" b="0" i="0" dirty="0" smtClean="0">
                <a:solidFill>
                  <a:srgbClr val="222222"/>
                </a:solidFill>
                <a:effectLst/>
                <a:latin typeface="Arial" panose="020B0604020202020204" pitchFamily="34" charset="0"/>
              </a:rPr>
              <a:t>টপোলজির প্রধান ক্যাবলটিকে বলা হয় ব্যাকবোন (</a:t>
            </a:r>
            <a:r>
              <a:rPr lang="en-US" sz="2800" b="0" i="0" dirty="0" smtClean="0">
                <a:solidFill>
                  <a:srgbClr val="222222"/>
                </a:solidFill>
                <a:effectLst/>
                <a:latin typeface="Arial" panose="020B0604020202020204" pitchFamily="34" charset="0"/>
              </a:rPr>
              <a:t>Backbone) </a:t>
            </a:r>
            <a:r>
              <a:rPr lang="bn-IN" sz="2800" b="0" i="0" dirty="0" smtClean="0">
                <a:solidFill>
                  <a:srgbClr val="222222"/>
                </a:solidFill>
                <a:effectLst/>
                <a:latin typeface="Arial" panose="020B0604020202020204" pitchFamily="34" charset="0"/>
              </a:rPr>
              <a:t>বা ট্রাঙ্ক (</a:t>
            </a:r>
            <a:r>
              <a:rPr lang="en-US" sz="2800" b="0" i="0" dirty="0" smtClean="0">
                <a:solidFill>
                  <a:srgbClr val="222222"/>
                </a:solidFill>
                <a:effectLst/>
                <a:latin typeface="Arial" panose="020B0604020202020204" pitchFamily="34" charset="0"/>
              </a:rPr>
              <a:t>Trunk)। </a:t>
            </a:r>
            <a:r>
              <a:rPr lang="bn-IN" sz="2800" b="0" i="0" dirty="0" smtClean="0">
                <a:solidFill>
                  <a:srgbClr val="222222"/>
                </a:solidFill>
                <a:effectLst/>
                <a:latin typeface="Arial" panose="020B0604020202020204" pitchFamily="34" charset="0"/>
              </a:rPr>
              <a:t>সিগন্যাল যখন ব্যাকবোন এ চলাফেরা করে তখন শুধু প্রাপক কম্পিউটার সিগন্যাল গ্রহণ করে, বাকিরা একে অগ্রাহ্য করে।</a:t>
            </a:r>
            <a:endParaRPr lang="en-US" sz="2800" dirty="0"/>
          </a:p>
        </p:txBody>
      </p:sp>
      <p:pic>
        <p:nvPicPr>
          <p:cNvPr id="3" name="Picture 2" descr="https://upload.wikimedia.org/wikipedia/commons/thumb/4/47/BusNetwork.svg/800px-BusNetwor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40" y="345022"/>
            <a:ext cx="9607463" cy="2544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786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099" name="Picture 3" descr="https://upload.wikimedia.org/wikipedia/commons/thumb/7/75/RingNetwork.svg/220px-RingNetwork.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7309" y="1900710"/>
            <a:ext cx="4913713" cy="49572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63046" y="225469"/>
            <a:ext cx="11377809" cy="2062103"/>
          </a:xfrm>
          <a:prstGeom prst="rect">
            <a:avLst/>
          </a:prstGeom>
        </p:spPr>
        <p:txBody>
          <a:bodyPr wrap="square">
            <a:spAutoFit/>
          </a:bodyPr>
          <a:lstStyle/>
          <a:p>
            <a:pPr lvl="0" algn="just" eaLnBrk="0" fontAlgn="base" hangingPunct="0">
              <a:spcBef>
                <a:spcPct val="0"/>
              </a:spcBef>
              <a:spcAft>
                <a:spcPct val="0"/>
              </a:spcAft>
            </a:pPr>
            <a:r>
              <a:rPr kumimoji="0" lang="en-US" altLang="en-US" sz="3200" b="0" i="0" u="none" strike="noStrike" cap="none" normalizeH="0" baseline="0" dirty="0" smtClean="0">
                <a:ln>
                  <a:noFill/>
                </a:ln>
                <a:solidFill>
                  <a:srgbClr val="0B0080"/>
                </a:solidFill>
                <a:effectLst/>
                <a:latin typeface="Arial" panose="020B0604020202020204" pitchFamily="34" charset="0"/>
                <a:cs typeface="Arial" panose="020B0604020202020204" pitchFamily="34" charset="0"/>
                <a:hlinkClick r:id="rId2"/>
              </a:rPr>
              <a:t> </a:t>
            </a:r>
            <a:endParaRPr kumimoji="0" lang="en-US" altLang="en-US" sz="85700" b="0" i="0" u="none" strike="noStrike" cap="none" normalizeH="0" baseline="0" dirty="0" smtClean="0">
              <a:ln>
                <a:noFill/>
              </a:ln>
              <a:solidFill>
                <a:srgbClr val="222222"/>
              </a:solidFill>
              <a:effectLst/>
              <a:latin typeface="Arial" panose="020B0604020202020204" pitchFamily="34" charset="0"/>
              <a:cs typeface="Arial" panose="020B0604020202020204" pitchFamily="34" charset="0"/>
            </a:endParaRPr>
          </a:p>
          <a:p>
            <a:pPr lvl="0" algn="just" eaLnBrk="0" fontAlgn="base" hangingPunct="0">
              <a:spcBef>
                <a:spcPct val="0"/>
              </a:spcBef>
              <a:spcAft>
                <a:spcPct val="0"/>
              </a:spcAft>
            </a:pPr>
            <a:r>
              <a:rPr lang="bn-IN" altLang="en-US" sz="3200" b="1" u="sng" dirty="0">
                <a:solidFill>
                  <a:srgbClr val="00B050"/>
                </a:solidFill>
                <a:latin typeface="Arial" panose="020B0604020202020204" pitchFamily="34" charset="0"/>
              </a:rPr>
              <a:t>রিং </a:t>
            </a:r>
            <a:r>
              <a:rPr lang="bn-IN" altLang="en-US" sz="3200" b="1" u="sng" dirty="0" smtClean="0">
                <a:solidFill>
                  <a:srgbClr val="00B050"/>
                </a:solidFill>
                <a:latin typeface="Arial" panose="020B0604020202020204" pitchFamily="34" charset="0"/>
              </a:rPr>
              <a:t>টপোলজিঃ </a:t>
            </a:r>
            <a:r>
              <a:rPr lang="bn-IN" altLang="en-US" sz="3200" dirty="0" smtClean="0">
                <a:solidFill>
                  <a:srgbClr val="222222"/>
                </a:solidFill>
                <a:latin typeface="Arial" panose="020B0604020202020204" pitchFamily="34" charset="0"/>
              </a:rPr>
              <a:t>রিং </a:t>
            </a:r>
            <a:r>
              <a:rPr lang="bn-IN" altLang="en-US" sz="3200" dirty="0">
                <a:solidFill>
                  <a:srgbClr val="222222"/>
                </a:solidFill>
                <a:latin typeface="Arial" panose="020B0604020202020204" pitchFamily="34" charset="0"/>
              </a:rPr>
              <a:t>টপোলজিতে প্রতিটি কম্পিউটার তার পার্শ্ববর্তী কম্পিউটারের সাথে সংযুক্ত থাকে। এভাবে রিংযের সর্বশেষ কম্পিউটারটি প্রথম কম্পিউটারের সাথে সংযুক্ত থাকে</a:t>
            </a:r>
            <a:r>
              <a:rPr lang="bn-IN" altLang="en-US" sz="3200" dirty="0" smtClean="0">
                <a:solidFill>
                  <a:srgbClr val="222222"/>
                </a:solidFill>
                <a:latin typeface="Arial" panose="020B0604020202020204" pitchFamily="34" charset="0"/>
              </a:rPr>
              <a:t>।</a:t>
            </a:r>
            <a:endParaRPr kumimoji="0" lang="en-US" altLang="en-US" sz="3200" b="0" i="0" u="none" strike="noStrike" cap="none" normalizeH="0" baseline="0" dirty="0" smtClean="0">
              <a:ln>
                <a:noFill/>
              </a:ln>
              <a:solidFill>
                <a:srgbClr val="0B0080"/>
              </a:solidFill>
              <a:effectLst/>
              <a:latin typeface="Arial" panose="020B0604020202020204" pitchFamily="34" charset="0"/>
              <a:cs typeface="Arial" panose="020B0604020202020204" pitchFamily="34" charset="0"/>
            </a:endParaRPr>
          </a:p>
        </p:txBody>
      </p:sp>
      <p:sp>
        <p:nvSpPr>
          <p:cNvPr id="2" name="Rectangle 1"/>
          <p:cNvSpPr/>
          <p:nvPr/>
        </p:nvSpPr>
        <p:spPr>
          <a:xfrm>
            <a:off x="488514" y="2703575"/>
            <a:ext cx="6638795" cy="3046988"/>
          </a:xfrm>
          <a:prstGeom prst="rect">
            <a:avLst/>
          </a:prstGeom>
        </p:spPr>
        <p:txBody>
          <a:bodyPr wrap="square">
            <a:spAutoFit/>
          </a:bodyPr>
          <a:lstStyle/>
          <a:p>
            <a:pPr lvl="0" algn="just" eaLnBrk="0" fontAlgn="base" hangingPunct="0">
              <a:spcBef>
                <a:spcPct val="0"/>
              </a:spcBef>
              <a:spcAft>
                <a:spcPct val="0"/>
              </a:spcAft>
            </a:pPr>
            <a:r>
              <a:rPr lang="bn-IN" altLang="en-US" sz="3200" dirty="0">
                <a:solidFill>
                  <a:srgbClr val="222222"/>
                </a:solidFill>
                <a:latin typeface="Arial" panose="020B0604020202020204" pitchFamily="34" charset="0"/>
              </a:rPr>
              <a:t>এ ব্যবস্থায় কোনো কম্পিউটার ডেটা পাঠালে তা বৃত্তকার পথে ঘুরতে থাকে যতক্ষণ না পর্যন্ত প্রাপক কম্পিউটারটি ডেটা গ্রহণ করে। এ ব্যবস্থায় কোনো কেন্দ্রীয় কম্পিউটার থাকে না। এতে প্রতিটি কম্পিউটারের গুরুত্ব সমান।</a:t>
            </a:r>
            <a:endParaRPr lang="en-US" altLang="en-US" sz="3200" dirty="0">
              <a:solidFill>
                <a:srgbClr val="0B0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4738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upload.wikimedia.org/wikipedia/commons/thumb/d/d0/StarNetwork.svg/800px-StarNetwor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9079" y="-292357"/>
            <a:ext cx="4390075" cy="45218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0349" y="284926"/>
            <a:ext cx="2646878" cy="584775"/>
          </a:xfrm>
          <a:prstGeom prst="rect">
            <a:avLst/>
          </a:prstGeom>
        </p:spPr>
        <p:txBody>
          <a:bodyPr wrap="none">
            <a:spAutoFit/>
          </a:bodyPr>
          <a:lstStyle/>
          <a:p>
            <a:r>
              <a:rPr lang="bn-IN" sz="3200" b="1" dirty="0">
                <a:solidFill>
                  <a:srgbClr val="00B050"/>
                </a:solidFill>
              </a:rPr>
              <a:t>স্টার টপোলজি</a:t>
            </a:r>
          </a:p>
        </p:txBody>
      </p:sp>
      <p:sp>
        <p:nvSpPr>
          <p:cNvPr id="4" name="Rectangle 3"/>
          <p:cNvSpPr/>
          <p:nvPr/>
        </p:nvSpPr>
        <p:spPr>
          <a:xfrm>
            <a:off x="268487" y="772397"/>
            <a:ext cx="7712455" cy="3539430"/>
          </a:xfrm>
          <a:prstGeom prst="rect">
            <a:avLst/>
          </a:prstGeom>
        </p:spPr>
        <p:txBody>
          <a:bodyPr wrap="square">
            <a:spAutoFit/>
          </a:bodyPr>
          <a:lstStyle/>
          <a:p>
            <a:pPr algn="just"/>
            <a:r>
              <a:rPr lang="bn-IN" sz="3200" b="0" i="0" dirty="0" smtClean="0">
                <a:solidFill>
                  <a:srgbClr val="222222"/>
                </a:solidFill>
                <a:effectLst/>
                <a:latin typeface="Arial" panose="020B0604020202020204" pitchFamily="34" charset="0"/>
              </a:rPr>
              <a:t>যে টপোলজি একটি কেন্দ্রীয় নিয়ন্ত্রণকারী কম্পিউটার বা হস্ত কম্পিউটারের সাথে অন্যান্য কম্পিউটার সংযুক্ত করে নেটওয়ার্ক গরে তোলে তাকে স্টার টপোলজি বলা হয়।  এক্ষেত্রে একটি কম্পিউটার কেন্দ্রীয় কম্পিউটারের মাধ্যমে তথ্য আদান প্রদান করে থাকে । </a:t>
            </a:r>
            <a:endParaRPr lang="en-US" sz="3200" dirty="0"/>
          </a:p>
        </p:txBody>
      </p:sp>
      <p:sp>
        <p:nvSpPr>
          <p:cNvPr id="5" name="Rectangle 4"/>
          <p:cNvSpPr/>
          <p:nvPr/>
        </p:nvSpPr>
        <p:spPr>
          <a:xfrm>
            <a:off x="270349" y="4214522"/>
            <a:ext cx="11792215" cy="2554545"/>
          </a:xfrm>
          <a:prstGeom prst="rect">
            <a:avLst/>
          </a:prstGeom>
        </p:spPr>
        <p:txBody>
          <a:bodyPr wrap="square">
            <a:spAutoFit/>
          </a:bodyPr>
          <a:lstStyle/>
          <a:p>
            <a:pPr algn="just"/>
            <a:r>
              <a:rPr lang="bn-IN" sz="3200" dirty="0" smtClean="0">
                <a:solidFill>
                  <a:srgbClr val="222222"/>
                </a:solidFill>
                <a:latin typeface="Arial" panose="020B0604020202020204" pitchFamily="34" charset="0"/>
              </a:rPr>
              <a:t>এ </a:t>
            </a:r>
            <a:r>
              <a:rPr lang="bn-IN" sz="3200" dirty="0">
                <a:solidFill>
                  <a:srgbClr val="222222"/>
                </a:solidFill>
                <a:latin typeface="Arial" panose="020B0604020202020204" pitchFamily="34" charset="0"/>
              </a:rPr>
              <a:t>টপোলজিতে কোনো একটি কম্পিউটার নষ্ট বা বিকল হলে নেটওয়ার্ক এর উপর কোনো প্রভাব পরে না। খুব সহজেই সমস্যায় আক্রান্ত কম্পিউটারটি সরিয়ে নেওয়া যায়। স্টার টপোলজি একটি বহুল ব্যবহৃত টপোলজি এবং এই টপোলজিতে একই নেটওয়ার্ক এ বিভিন্ন ধরনের ক্যাবল ব্যবহৃত হতে পারে।</a:t>
            </a:r>
            <a:endParaRPr lang="en-US" sz="3200" dirty="0"/>
          </a:p>
        </p:txBody>
      </p:sp>
    </p:spTree>
    <p:extLst>
      <p:ext uri="{BB962C8B-B14F-4D97-AF65-F5344CB8AC3E}">
        <p14:creationId xmlns:p14="http://schemas.microsoft.com/office/powerpoint/2010/main" val="381659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411" y="294682"/>
            <a:ext cx="11611627" cy="2062103"/>
          </a:xfrm>
          <a:prstGeom prst="rect">
            <a:avLst/>
          </a:prstGeom>
        </p:spPr>
        <p:txBody>
          <a:bodyPr wrap="square">
            <a:spAutoFit/>
          </a:bodyPr>
          <a:lstStyle/>
          <a:p>
            <a:r>
              <a:rPr lang="bn-IN" sz="3200" b="1" i="0" dirty="0" smtClean="0">
                <a:solidFill>
                  <a:srgbClr val="00B050"/>
                </a:solidFill>
                <a:effectLst/>
                <a:latin typeface="Arial" panose="020B0604020202020204" pitchFamily="34" charset="0"/>
              </a:rPr>
              <a:t>ট্রি টপোলজি (</a:t>
            </a:r>
            <a:r>
              <a:rPr lang="en-US" sz="3200" b="1" i="0" dirty="0" smtClean="0">
                <a:solidFill>
                  <a:srgbClr val="00B050"/>
                </a:solidFill>
                <a:effectLst/>
                <a:latin typeface="Arial" panose="020B0604020202020204" pitchFamily="34" charset="0"/>
              </a:rPr>
              <a:t>Tree Topology): </a:t>
            </a:r>
            <a:r>
              <a:rPr lang="bn-IN" sz="3200" b="0" i="0" dirty="0" smtClean="0">
                <a:solidFill>
                  <a:srgbClr val="222222"/>
                </a:solidFill>
                <a:effectLst/>
                <a:latin typeface="Arial" panose="020B0604020202020204" pitchFamily="34" charset="0"/>
              </a:rPr>
              <a:t>যে টপোলজিতে কম্পিউটারগুলো পরস্পরের সাথে গাছের শাখা-প্রশাখার মতো বিন্যস্ত থাকে তাকে ট্রি টপোলজি বলে।  এ টপোলজিতে এক বা একাধিক স্তরের কম্পিউটার হোস্ট কম্পিউটারের সাথে সংযুক্ত থাকে।</a:t>
            </a:r>
            <a:endParaRPr lang="bn-IN" sz="3200" b="0" i="0" dirty="0">
              <a:solidFill>
                <a:srgbClr val="222222"/>
              </a:solidFill>
              <a:effectLst/>
              <a:latin typeface="Arial" panose="020B0604020202020204" pitchFamily="34" charset="0"/>
            </a:endParaRPr>
          </a:p>
        </p:txBody>
      </p:sp>
      <p:pic>
        <p:nvPicPr>
          <p:cNvPr id="4" name="Picture 2" descr="Tree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611" y="2079321"/>
            <a:ext cx="4208745" cy="448431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8309" y="2430804"/>
            <a:ext cx="7240042" cy="4031873"/>
          </a:xfrm>
          <a:prstGeom prst="rect">
            <a:avLst/>
          </a:prstGeom>
        </p:spPr>
        <p:txBody>
          <a:bodyPr wrap="square">
            <a:spAutoFit/>
          </a:bodyPr>
          <a:lstStyle/>
          <a:p>
            <a:pPr algn="just"/>
            <a:r>
              <a:rPr lang="bn-IN" sz="3200" dirty="0">
                <a:solidFill>
                  <a:srgbClr val="7030A0"/>
                </a:solidFill>
                <a:latin typeface="Arial" panose="020B0604020202020204" pitchFamily="34" charset="0"/>
              </a:rPr>
              <a:t>অর্থাৎ প্রথম স্তরের কম্পিউটারগুলো দ্বিতীয় স্তরের কম্পিউটারগুলোর হোস্ট হয়। একইভাবে দ্বিতীয় স্তরের কম্পিউটারগুলো তৃতীয় স্তরের কম্পিউটারগুলোর হোস্ট হয়। অফিস ব্যবস্থাপনার কাজে এ নেটওয়ার্ক টপোলজি খুবই উপযোগী। শাখা-প্রশাখা সৃষ্টির মাধ্যমে ট্রি টপোলজির নেটওয়ার্ক সম্প্রসারণ করা সহজ।</a:t>
            </a:r>
          </a:p>
        </p:txBody>
      </p:sp>
    </p:spTree>
    <p:extLst>
      <p:ext uri="{BB962C8B-B14F-4D97-AF65-F5344CB8AC3E}">
        <p14:creationId xmlns:p14="http://schemas.microsoft.com/office/powerpoint/2010/main" val="1197272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430" y="319351"/>
            <a:ext cx="11736887" cy="1384995"/>
          </a:xfrm>
          <a:prstGeom prst="rect">
            <a:avLst/>
          </a:prstGeom>
        </p:spPr>
        <p:txBody>
          <a:bodyPr wrap="square">
            <a:spAutoFit/>
          </a:bodyPr>
          <a:lstStyle/>
          <a:p>
            <a:pPr algn="just"/>
            <a:r>
              <a:rPr lang="bn-IN" sz="2800" b="1" u="sng" dirty="0">
                <a:solidFill>
                  <a:srgbClr val="00B050"/>
                </a:solidFill>
              </a:rPr>
              <a:t>হাইব্রিড টপোলজি (</a:t>
            </a:r>
            <a:r>
              <a:rPr lang="en-US" sz="2800" b="1" u="sng" dirty="0" err="1">
                <a:solidFill>
                  <a:srgbClr val="00B050"/>
                </a:solidFill>
              </a:rPr>
              <a:t>Hybird</a:t>
            </a:r>
            <a:r>
              <a:rPr lang="en-US" sz="2800" b="1" u="sng" dirty="0">
                <a:solidFill>
                  <a:srgbClr val="00B050"/>
                </a:solidFill>
              </a:rPr>
              <a:t> Topology): </a:t>
            </a:r>
            <a:r>
              <a:rPr lang="bn-IN" sz="2800" dirty="0"/>
              <a:t>বাস, স্টার, রিং ইত্যাদি টপোলজির সমন্বয়ে গঠিত নেটওয়ার্ক টপোলজিকে বলা হয় হাইব্রিড টপোলজি।</a:t>
            </a:r>
          </a:p>
          <a:p>
            <a:pPr algn="just"/>
            <a:r>
              <a:rPr lang="bn-IN" sz="2800" dirty="0"/>
              <a:t>উদাহরণস্বরূপ ইন্টারনেটকে এ ধরনের টপোলজি হিসেবে অভিহিত করা যায়</a:t>
            </a:r>
            <a:r>
              <a:rPr lang="bn-IN" sz="2800" dirty="0" smtClean="0"/>
              <a:t>।</a:t>
            </a:r>
            <a:endParaRPr lang="bn-IN" sz="2800" dirty="0"/>
          </a:p>
        </p:txBody>
      </p:sp>
      <p:pic>
        <p:nvPicPr>
          <p:cNvPr id="4" name="Picture 2" descr="à¦¹à¦¾à¦à¦¬à§à¦°à¦¿à¦¡ à¦à¦ªà§à¦²à¦à¦¿.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8488" y="1826207"/>
            <a:ext cx="5178920" cy="45620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67430" y="1984295"/>
            <a:ext cx="6441058" cy="3970318"/>
          </a:xfrm>
          <a:prstGeom prst="rect">
            <a:avLst/>
          </a:prstGeom>
        </p:spPr>
        <p:txBody>
          <a:bodyPr wrap="square">
            <a:spAutoFit/>
          </a:bodyPr>
          <a:lstStyle/>
          <a:p>
            <a:pPr algn="just"/>
            <a:r>
              <a:rPr lang="bn-IN" sz="2800" dirty="0">
                <a:solidFill>
                  <a:srgbClr val="7030A0"/>
                </a:solidFill>
              </a:rPr>
              <a:t>কেননা ইন্টারনেট হলো বৃহৎ পরিসরের একটি নেটওয়ার্ক যেখানে সব ধরনের টপোলজির মিশ্রণ দেখা যায়। এ টপোলজিতে প্রয়োজন অনুযায়ী নেটওয়ার্ক বৃদ্ধি করার সুযোগ রয়েছে। কোনো সমস্যা দেখা দিলে তা সহজেই নির্ণয় করা সম্ভব হয়। কোনো একটি অংশ নষ্ট হয়ে গেলে সম্পূর্ণ নেটওয়ার্ক নষ্ট না হয়ে অংশবিশেষ নষ্ট হয়।</a:t>
            </a:r>
          </a:p>
        </p:txBody>
      </p:sp>
    </p:spTree>
    <p:extLst>
      <p:ext uri="{BB962C8B-B14F-4D97-AF65-F5344CB8AC3E}">
        <p14:creationId xmlns:p14="http://schemas.microsoft.com/office/powerpoint/2010/main" val="2821910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0932" y="844700"/>
            <a:ext cx="5560356" cy="1659218"/>
          </a:xfrm>
          <a:pattFill prst="pct90">
            <a:fgClr>
              <a:schemeClr val="accent1"/>
            </a:fgClr>
            <a:bgClr>
              <a:schemeClr val="bg1"/>
            </a:bgClr>
          </a:pattFill>
        </p:spPr>
        <p:style>
          <a:lnRef idx="1">
            <a:schemeClr val="accent2"/>
          </a:lnRef>
          <a:fillRef idx="2">
            <a:schemeClr val="accent2"/>
          </a:fillRef>
          <a:effectRef idx="1">
            <a:schemeClr val="accent2"/>
          </a:effectRef>
          <a:fontRef idx="minor">
            <a:schemeClr val="dk1"/>
          </a:fontRef>
        </p:style>
        <p:txBody>
          <a:bodyPr>
            <a:normAutofit/>
          </a:bodyPr>
          <a:lstStyle/>
          <a:p>
            <a:pPr algn="ctr"/>
            <a:r>
              <a:rPr lang="bn-IN" sz="7200" dirty="0" smtClean="0"/>
              <a:t>পরিচিতি</a:t>
            </a:r>
            <a:endParaRPr lang="en-US" sz="7200" dirty="0"/>
          </a:p>
        </p:txBody>
      </p:sp>
      <p:sp>
        <p:nvSpPr>
          <p:cNvPr id="4" name="Content Placeholder 3"/>
          <p:cNvSpPr>
            <a:spLocks noGrp="1"/>
          </p:cNvSpPr>
          <p:nvPr>
            <p:ph sz="half" idx="4294967295"/>
          </p:nvPr>
        </p:nvSpPr>
        <p:spPr>
          <a:xfrm>
            <a:off x="580995" y="2503918"/>
            <a:ext cx="4861862" cy="3954938"/>
          </a:xfrm>
          <a:prstGeom prst="rect">
            <a:avLst/>
          </a:prstGeom>
          <a:blipFill>
            <a:blip r:embed="rId2"/>
            <a:tile tx="0" ty="0" sx="100000" sy="100000" flip="none" algn="tl"/>
          </a:blipFill>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bn-IN" sz="2700" dirty="0"/>
              <a:t> </a:t>
            </a:r>
          </a:p>
          <a:p>
            <a:pPr marL="0" indent="0" algn="ctr">
              <a:buNone/>
            </a:pPr>
            <a:r>
              <a:rPr lang="bn-IN" sz="2700" dirty="0"/>
              <a:t>খন্দকার মোফাখখার হোসেন </a:t>
            </a:r>
          </a:p>
          <a:p>
            <a:pPr marL="0" indent="0" algn="ctr">
              <a:buNone/>
            </a:pPr>
            <a:r>
              <a:rPr lang="bn-IN" sz="2100" b="1" dirty="0"/>
              <a:t>আইসিটি শিক্ষক</a:t>
            </a:r>
          </a:p>
          <a:p>
            <a:pPr marL="0" indent="0" algn="ctr">
              <a:buNone/>
            </a:pPr>
            <a:r>
              <a:rPr lang="bn-IN" sz="2100" b="1" dirty="0"/>
              <a:t>আফতাব উদ্দিন স্কুল এ্যান্ড কলেজ </a:t>
            </a:r>
          </a:p>
          <a:p>
            <a:pPr marL="0" indent="0" algn="ctr">
              <a:buNone/>
            </a:pPr>
            <a:r>
              <a:rPr lang="bn-IN" sz="2100" b="1" dirty="0"/>
              <a:t>বাজিতপুর , কিশোরগঞ্জ ।</a:t>
            </a:r>
          </a:p>
          <a:p>
            <a:pPr marL="0" indent="0" algn="ctr">
              <a:buNone/>
            </a:pPr>
            <a:r>
              <a:rPr lang="bn-IN" sz="2100" b="1" dirty="0"/>
              <a:t>মোবাইল-০১৯১১৬৮৯৫০৩ </a:t>
            </a:r>
            <a:endParaRPr lang="en-US" sz="2100" b="1" dirty="0" smtClean="0"/>
          </a:p>
          <a:p>
            <a:pPr marL="0" indent="0" algn="ctr">
              <a:buNone/>
            </a:pPr>
            <a:r>
              <a:rPr lang="en-US" sz="3600" dirty="0" smtClean="0">
                <a:latin typeface="NikoshBAN" pitchFamily="2" charset="0"/>
                <a:cs typeface="NikoshBAN" pitchFamily="2" charset="0"/>
              </a:rPr>
              <a:t>E-mail</a:t>
            </a:r>
            <a:r>
              <a:rPr lang="en-US" sz="3600" dirty="0">
                <a:latin typeface="NikoshBAN" pitchFamily="2" charset="0"/>
                <a:cs typeface="NikoshBAN" pitchFamily="2" charset="0"/>
              </a:rPr>
              <a:t>: </a:t>
            </a:r>
            <a:r>
              <a:rPr lang="en-US" sz="3600" dirty="0" smtClean="0">
                <a:latin typeface="NikoshBAN" pitchFamily="2" charset="0"/>
                <a:cs typeface="NikoshBAN" pitchFamily="2" charset="0"/>
                <a:hlinkClick r:id="rId3"/>
              </a:rPr>
              <a:t>mufakkher88@gmail.com</a:t>
            </a:r>
            <a:endParaRPr lang="en-US" sz="3600" dirty="0" smtClean="0">
              <a:latin typeface="NikoshBAN" pitchFamily="2" charset="0"/>
              <a:cs typeface="NikoshBAN" pitchFamily="2" charset="0"/>
            </a:endParaRPr>
          </a:p>
          <a:p>
            <a:pPr marL="0" indent="0" algn="ctr">
              <a:buNone/>
            </a:pPr>
            <a:r>
              <a:rPr lang="en-US" dirty="0" smtClean="0">
                <a:solidFill>
                  <a:srgbClr val="C00000"/>
                </a:solidFill>
                <a:latin typeface="Times New Roman" panose="02020603050405020304" pitchFamily="18" charset="0"/>
                <a:cs typeface="Times New Roman" panose="02020603050405020304" pitchFamily="18" charset="0"/>
              </a:rPr>
              <a:t> </a:t>
            </a:r>
            <a:r>
              <a:rPr lang="bn-BD" dirty="0">
                <a:solidFill>
                  <a:schemeClr val="tx1"/>
                </a:solidFill>
                <a:latin typeface="NikoshBAN" pitchFamily="2" charset="0"/>
                <a:cs typeface="NikoshBAN" pitchFamily="2" charset="0"/>
              </a:rPr>
              <a:t>তারিখঃ </a:t>
            </a:r>
            <a:r>
              <a:rPr lang="bn-IN" smtClean="0">
                <a:solidFill>
                  <a:schemeClr val="tx1"/>
                </a:solidFill>
                <a:latin typeface="NikoshBAN" pitchFamily="2" charset="0"/>
                <a:cs typeface="NikoshBAN" pitchFamily="2" charset="0"/>
              </a:rPr>
              <a:t>১৯</a:t>
            </a:r>
            <a:r>
              <a:rPr lang="bn-BD" smtClean="0">
                <a:solidFill>
                  <a:schemeClr val="tx1"/>
                </a:solidFill>
                <a:latin typeface="NikoshBAN" pitchFamily="2" charset="0"/>
                <a:cs typeface="NikoshBAN" pitchFamily="2" charset="0"/>
              </a:rPr>
              <a:t>/</a:t>
            </a:r>
            <a:r>
              <a:rPr lang="bn-IN" dirty="0" smtClean="0">
                <a:solidFill>
                  <a:schemeClr val="tx1"/>
                </a:solidFill>
                <a:latin typeface="NikoshBAN" pitchFamily="2" charset="0"/>
                <a:cs typeface="NikoshBAN" pitchFamily="2" charset="0"/>
              </a:rPr>
              <a:t>১০</a:t>
            </a:r>
            <a:r>
              <a:rPr lang="bn-BD" dirty="0" smtClean="0">
                <a:solidFill>
                  <a:schemeClr val="tx1"/>
                </a:solidFill>
                <a:latin typeface="NikoshBAN" pitchFamily="2" charset="0"/>
                <a:cs typeface="NikoshBAN" pitchFamily="2" charset="0"/>
              </a:rPr>
              <a:t>/২০১</a:t>
            </a:r>
            <a:r>
              <a:rPr lang="bn-IN" dirty="0" smtClean="0">
                <a:solidFill>
                  <a:schemeClr val="tx1"/>
                </a:solidFill>
                <a:latin typeface="NikoshBAN" pitchFamily="2" charset="0"/>
                <a:cs typeface="NikoshBAN" pitchFamily="2" charset="0"/>
              </a:rPr>
              <a:t>৯ </a:t>
            </a:r>
            <a:r>
              <a:rPr lang="bn-BD" dirty="0" smtClean="0">
                <a:solidFill>
                  <a:schemeClr val="tx1"/>
                </a:solidFill>
                <a:latin typeface="NikoshBAN" pitchFamily="2" charset="0"/>
                <a:cs typeface="NikoshBAN" pitchFamily="2" charset="0"/>
              </a:rPr>
              <a:t> </a:t>
            </a:r>
            <a:endParaRPr lang="bn-BD" dirty="0">
              <a:solidFill>
                <a:schemeClr val="tx1"/>
              </a:solidFill>
              <a:latin typeface="NikoshBAN" pitchFamily="2" charset="0"/>
              <a:cs typeface="NikoshBAN" pitchFamily="2" charset="0"/>
            </a:endParaRPr>
          </a:p>
          <a:p>
            <a:pPr marL="0" indent="0" algn="ctr">
              <a:buNone/>
            </a:pPr>
            <a:endParaRPr lang="en-US" b="1" dirty="0"/>
          </a:p>
        </p:txBody>
      </p:sp>
      <p:sp>
        <p:nvSpPr>
          <p:cNvPr id="6" name="Oval 5"/>
          <p:cNvSpPr/>
          <p:nvPr/>
        </p:nvSpPr>
        <p:spPr>
          <a:xfrm>
            <a:off x="3120788" y="1184192"/>
            <a:ext cx="218364"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1427691" y="304233"/>
            <a:ext cx="2599899" cy="2199685"/>
          </a:xfrm>
          <a:prstGeom prst="ellipse">
            <a:avLst/>
          </a:prstGeom>
          <a:blipFill>
            <a:blip r:embed="rId4">
              <a:extLst>
                <a:ext uri="{28A0092B-C50C-407E-A947-70E740481C1C}">
                  <a14:useLocalDpi xmlns:a14="http://schemas.microsoft.com/office/drawing/2010/main" val="0"/>
                </a:ext>
              </a:extLst>
            </a:blip>
            <a:srcRect/>
            <a:stretch>
              <a:fillRect t="-13000" b="-13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Content Placeholder 2"/>
          <p:cNvSpPr>
            <a:spLocks noGrp="1"/>
          </p:cNvSpPr>
          <p:nvPr>
            <p:ph sz="half" idx="1"/>
          </p:nvPr>
        </p:nvSpPr>
        <p:spPr>
          <a:xfrm>
            <a:off x="5442857" y="2503918"/>
            <a:ext cx="6462229" cy="3954938"/>
          </a:xfrm>
          <a:blipFill>
            <a:blip r:embed="rId2"/>
            <a:tile tx="0" ty="0" sx="100000" sy="100000" flip="none" algn="tl"/>
          </a:blipFill>
        </p:spPr>
        <p:style>
          <a:lnRef idx="1">
            <a:schemeClr val="accent6"/>
          </a:lnRef>
          <a:fillRef idx="2">
            <a:schemeClr val="accent6"/>
          </a:fillRef>
          <a:effectRef idx="1">
            <a:schemeClr val="accent6"/>
          </a:effectRef>
          <a:fontRef idx="minor">
            <a:schemeClr val="dk1"/>
          </a:fontRef>
        </p:style>
        <p:txBody>
          <a:bodyPr>
            <a:noAutofit/>
          </a:bodyPr>
          <a:lstStyle/>
          <a:p>
            <a:pPr marL="0" indent="0" algn="ctr">
              <a:buNone/>
            </a:pPr>
            <a:r>
              <a:rPr lang="bn-IN" sz="3200" dirty="0" smtClean="0"/>
              <a:t>   </a:t>
            </a:r>
          </a:p>
          <a:p>
            <a:pPr marL="0" indent="0" algn="ctr">
              <a:buNone/>
            </a:pPr>
            <a:r>
              <a:rPr lang="bn-IN" sz="3200" b="1" dirty="0" smtClean="0"/>
              <a:t>শ্রেনীঃ  ৮ম </a:t>
            </a:r>
          </a:p>
          <a:p>
            <a:pPr marL="0" indent="0" algn="ctr">
              <a:buNone/>
            </a:pPr>
            <a:r>
              <a:rPr lang="bn-IN" sz="3200" b="1" dirty="0" smtClean="0"/>
              <a:t> বিষয়ঃ তথ্য ও যোগাযোগ প্রযুক্তি</a:t>
            </a:r>
          </a:p>
          <a:p>
            <a:pPr marL="0" indent="0" algn="ctr">
              <a:buNone/>
            </a:pPr>
            <a:r>
              <a:rPr lang="bn-IN" sz="3200" b="1" dirty="0" smtClean="0"/>
              <a:t> অধ্যায়ঃ ২য় </a:t>
            </a:r>
          </a:p>
          <a:p>
            <a:pPr marL="0" indent="0" algn="ctr">
              <a:buNone/>
            </a:pPr>
            <a:r>
              <a:rPr lang="bn-IN" sz="3600" b="1" dirty="0" smtClean="0"/>
              <a:t>পাঠঃ ৯ – টপোলজি </a:t>
            </a:r>
            <a:endParaRPr lang="en-US" sz="1100" b="1" dirty="0">
              <a:solidFill>
                <a:srgbClr val="002060"/>
              </a:solidFill>
            </a:endParaRPr>
          </a:p>
          <a:p>
            <a:pPr marL="0" indent="0" algn="ctr">
              <a:buNone/>
            </a:pPr>
            <a:endParaRPr lang="bn-IN" sz="3200" b="1" dirty="0" smtClean="0"/>
          </a:p>
          <a:p>
            <a:pPr marL="0" indent="0" algn="ctr">
              <a:buNone/>
            </a:pPr>
            <a:endParaRPr lang="en-US" sz="3200" dirty="0"/>
          </a:p>
        </p:txBody>
      </p:sp>
    </p:spTree>
    <p:extLst>
      <p:ext uri="{BB962C8B-B14F-4D97-AF65-F5344CB8AC3E}">
        <p14:creationId xmlns:p14="http://schemas.microsoft.com/office/powerpoint/2010/main" val="2359546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3/3c/NetworkTopology-FullyConnect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5692" y="352001"/>
            <a:ext cx="3331923" cy="435778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3151" y="312726"/>
            <a:ext cx="8442542" cy="1877437"/>
          </a:xfrm>
          <a:prstGeom prst="rect">
            <a:avLst/>
          </a:prstGeom>
        </p:spPr>
        <p:txBody>
          <a:bodyPr wrap="square">
            <a:spAutoFit/>
          </a:bodyPr>
          <a:lstStyle/>
          <a:p>
            <a:pPr algn="just"/>
            <a:r>
              <a:rPr lang="bn-IN" sz="3200" b="1" i="0" u="sng" dirty="0" smtClean="0">
                <a:solidFill>
                  <a:srgbClr val="00B050"/>
                </a:solidFill>
                <a:effectLst/>
                <a:latin typeface="Arial" panose="020B0604020202020204" pitchFamily="34" charset="0"/>
              </a:rPr>
              <a:t>মেশ টপোলজি (</a:t>
            </a:r>
            <a:r>
              <a:rPr lang="en-US" sz="3200" b="1" i="0" u="sng" dirty="0" smtClean="0">
                <a:solidFill>
                  <a:srgbClr val="00B050"/>
                </a:solidFill>
                <a:effectLst/>
                <a:latin typeface="Arial" panose="020B0604020202020204" pitchFamily="34" charset="0"/>
              </a:rPr>
              <a:t>Mesh Topology): </a:t>
            </a:r>
            <a:r>
              <a:rPr lang="bn-IN" sz="2800" b="0" i="0" dirty="0" smtClean="0">
                <a:solidFill>
                  <a:srgbClr val="222222"/>
                </a:solidFill>
                <a:effectLst/>
                <a:latin typeface="Arial" panose="020B0604020202020204" pitchFamily="34" charset="0"/>
              </a:rPr>
              <a:t>যদি কোনো নেটওয়ার্কে ডিভাইস বা কম্পিউটারগুলোর মধ্যে অতিরিক্ত সংযোগ থাকে তাহলে তাকে বলা হয় মেশ টপোলজি।</a:t>
            </a:r>
          </a:p>
        </p:txBody>
      </p:sp>
      <p:sp>
        <p:nvSpPr>
          <p:cNvPr id="3" name="Rectangle 2"/>
          <p:cNvSpPr/>
          <p:nvPr/>
        </p:nvSpPr>
        <p:spPr>
          <a:xfrm>
            <a:off x="313151" y="4397139"/>
            <a:ext cx="11674257" cy="2246769"/>
          </a:xfrm>
          <a:prstGeom prst="rect">
            <a:avLst/>
          </a:prstGeom>
        </p:spPr>
        <p:txBody>
          <a:bodyPr wrap="square">
            <a:spAutoFit/>
          </a:bodyPr>
          <a:lstStyle/>
          <a:p>
            <a:pPr algn="just"/>
            <a:endParaRPr lang="en-US" sz="2800" dirty="0">
              <a:solidFill>
                <a:srgbClr val="222222"/>
              </a:solidFill>
              <a:latin typeface="Arial" panose="020B0604020202020204" pitchFamily="34" charset="0"/>
            </a:endParaRPr>
          </a:p>
          <a:p>
            <a:pPr algn="just"/>
            <a:r>
              <a:rPr lang="bn-IN" sz="2800" dirty="0"/>
              <a:t>মেশ টপোলজিতে যেহেতু প্রতিটি কম্পিউটার প্রতিটির সাথে সংযুক্ত থাকে তাই এ অর্থে এই নেটওয়ার্কের প্রথম কম্পিউটারটি শেষ কম্পিউটারের সাথে সংযুক্ত থাকে। রিং টপোলজিতে প্রতিটি কম্পিউটারকে প্রতিটির সাথে অতিরিক্ত নোড বা</a:t>
            </a:r>
            <a:r>
              <a:rPr lang="en-US" sz="2800" dirty="0"/>
              <a:t> </a:t>
            </a:r>
            <a:r>
              <a:rPr lang="bn-IN" sz="2800" dirty="0"/>
              <a:t>কম্পিউটার দিয়ে সংযুক্ত করলেই তা মেশ টপোলজিতে রূপান্তরিত হবে।</a:t>
            </a:r>
          </a:p>
        </p:txBody>
      </p:sp>
      <p:sp>
        <p:nvSpPr>
          <p:cNvPr id="4" name="Rectangle 3"/>
          <p:cNvSpPr/>
          <p:nvPr/>
        </p:nvSpPr>
        <p:spPr>
          <a:xfrm>
            <a:off x="313150" y="2190163"/>
            <a:ext cx="8668011" cy="2677656"/>
          </a:xfrm>
          <a:prstGeom prst="rect">
            <a:avLst/>
          </a:prstGeom>
        </p:spPr>
        <p:txBody>
          <a:bodyPr wrap="square">
            <a:spAutoFit/>
          </a:bodyPr>
          <a:lstStyle/>
          <a:p>
            <a:pPr algn="just"/>
            <a:r>
              <a:rPr lang="bn-IN" sz="2800" dirty="0">
                <a:solidFill>
                  <a:srgbClr val="7030A0"/>
                </a:solidFill>
                <a:latin typeface="Arial" panose="020B0604020202020204" pitchFamily="34" charset="0"/>
              </a:rPr>
              <a:t>অধিকাংশ মেশ টপোলজি নেটওয়ার্ক সত্যিকারের মেশ নেটওয়ার্ক নয়। এগুলো হলো আসলে হাইব্রিড মেশ নেটওয়ার্ক। এতে শুধু অতিরিক্ত বা অপ্রয়োজনীয় লিঙ্ক থাকে। এতে ডেটা কমিউনিকেশনে অনেক বেশী নিশ্চয়তা থাকে এবং নেটওয়ার্কের সমস্যা খুব সহজে সমাধান করা যায়।</a:t>
            </a:r>
          </a:p>
        </p:txBody>
      </p:sp>
    </p:spTree>
    <p:extLst>
      <p:ext uri="{BB962C8B-B14F-4D97-AF65-F5344CB8AC3E}">
        <p14:creationId xmlns:p14="http://schemas.microsoft.com/office/powerpoint/2010/main" val="84068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unched Tape 2"/>
          <p:cNvSpPr/>
          <p:nvPr/>
        </p:nvSpPr>
        <p:spPr>
          <a:xfrm>
            <a:off x="1396107" y="31367"/>
            <a:ext cx="8484432" cy="1683658"/>
          </a:xfrm>
          <a:prstGeom prst="flowChartPunchedTap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5400" b="1" dirty="0" smtClean="0"/>
              <a:t>দলগত কাজ </a:t>
            </a:r>
            <a:endParaRPr lang="en-US" sz="5400" b="1" dirty="0"/>
          </a:p>
        </p:txBody>
      </p:sp>
      <p:sp>
        <p:nvSpPr>
          <p:cNvPr id="5" name="Flowchart: Terminator 4"/>
          <p:cNvSpPr/>
          <p:nvPr/>
        </p:nvSpPr>
        <p:spPr>
          <a:xfrm>
            <a:off x="1983935" y="5020158"/>
            <a:ext cx="8259580" cy="1199213"/>
          </a:xfrm>
          <a:prstGeom prst="flowChartTerminator">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bn-IN" sz="4000" dirty="0" smtClean="0"/>
              <a:t>সময়ঃ ০৫ মিনিট  </a:t>
            </a:r>
            <a:endParaRPr lang="en-US" sz="4000" dirty="0"/>
          </a:p>
        </p:txBody>
      </p:sp>
      <p:sp>
        <p:nvSpPr>
          <p:cNvPr id="2" name="TextBox 1"/>
          <p:cNvSpPr txBox="1"/>
          <p:nvPr/>
        </p:nvSpPr>
        <p:spPr>
          <a:xfrm>
            <a:off x="249954" y="2017486"/>
            <a:ext cx="11727543" cy="230832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4800" dirty="0">
                <a:ln w="0"/>
                <a:solidFill>
                  <a:schemeClr val="accent5">
                    <a:lumMod val="75000"/>
                  </a:schemeClr>
                </a:solidFill>
                <a:effectLst>
                  <a:outerShdw blurRad="38100" dist="19050" dir="2700000" algn="tl" rotWithShape="0">
                    <a:schemeClr val="dk1">
                      <a:alpha val="40000"/>
                    </a:schemeClr>
                  </a:outerShdw>
                </a:effectLst>
              </a:rPr>
              <a:t>মাদারবোর্ডের </a:t>
            </a:r>
            <a:r>
              <a:rPr lang="bn-IN" sz="4800" dirty="0" smtClean="0">
                <a:ln w="0"/>
                <a:solidFill>
                  <a:schemeClr val="accent5">
                    <a:lumMod val="75000"/>
                  </a:schemeClr>
                </a:solidFill>
                <a:effectLst>
                  <a:outerShdw blurRad="38100" dist="19050" dir="2700000" algn="tl" rotWithShape="0">
                    <a:schemeClr val="dk1">
                      <a:alpha val="40000"/>
                    </a:schemeClr>
                  </a:outerShdw>
                </a:effectLst>
              </a:rPr>
              <a:t>কোন</a:t>
            </a:r>
            <a:r>
              <a:rPr lang="bn-IN" sz="4800" dirty="0">
                <a:ln w="0"/>
                <a:solidFill>
                  <a:schemeClr val="accent5">
                    <a:lumMod val="75000"/>
                  </a:schemeClr>
                </a:solidFill>
                <a:effectLst>
                  <a:outerShdw blurRad="38100" dist="19050" dir="2700000" algn="tl" rotWithShape="0">
                    <a:schemeClr val="dk1">
                      <a:alpha val="40000"/>
                    </a:schemeClr>
                  </a:outerShdw>
                </a:effectLst>
              </a:rPr>
              <a:t> </a:t>
            </a:r>
            <a:r>
              <a:rPr lang="bn-IN" sz="4800" dirty="0" smtClean="0">
                <a:ln w="0"/>
                <a:solidFill>
                  <a:schemeClr val="accent5">
                    <a:lumMod val="75000"/>
                  </a:schemeClr>
                </a:solidFill>
                <a:effectLst>
                  <a:outerShdw blurRad="38100" dist="19050" dir="2700000" algn="tl" rotWithShape="0">
                    <a:schemeClr val="dk1">
                      <a:alpha val="40000"/>
                    </a:schemeClr>
                  </a:outerShdw>
                </a:effectLst>
              </a:rPr>
              <a:t>কোন </a:t>
            </a:r>
            <a:r>
              <a:rPr lang="bn-IN" sz="4800" dirty="0">
                <a:ln w="0"/>
                <a:solidFill>
                  <a:schemeClr val="accent5">
                    <a:lumMod val="75000"/>
                  </a:schemeClr>
                </a:solidFill>
                <a:effectLst>
                  <a:outerShdw blurRad="38100" dist="19050" dir="2700000" algn="tl" rotWithShape="0">
                    <a:schemeClr val="dk1">
                      <a:alpha val="40000"/>
                    </a:schemeClr>
                  </a:outerShdw>
                </a:effectLst>
              </a:rPr>
              <a:t>সমস্যার কারনে তোমার ল্যাপটপে মাউস, প্রিন্টার ও পেনড্রাইভ কাজ করবে না ?</a:t>
            </a:r>
            <a:r>
              <a:rPr lang="en-US" sz="4800" dirty="0">
                <a:ln w="0"/>
                <a:solidFill>
                  <a:schemeClr val="accent5">
                    <a:lumMod val="75000"/>
                  </a:schemeClr>
                </a:solidFill>
                <a:effectLst>
                  <a:outerShdw blurRad="38100" dist="19050" dir="2700000" algn="tl" rotWithShape="0">
                    <a:schemeClr val="dk1">
                      <a:alpha val="40000"/>
                    </a:schemeClr>
                  </a:outerShdw>
                </a:effectLst>
              </a:rPr>
              <a:t> </a:t>
            </a:r>
            <a:r>
              <a:rPr lang="bn-IN" sz="4800" dirty="0">
                <a:ln w="0"/>
                <a:solidFill>
                  <a:schemeClr val="accent5">
                    <a:lumMod val="75000"/>
                  </a:schemeClr>
                </a:solidFill>
                <a:effectLst>
                  <a:outerShdw blurRad="38100" dist="19050" dir="2700000" algn="tl" rotWithShape="0">
                    <a:schemeClr val="dk1">
                      <a:alpha val="40000"/>
                    </a:schemeClr>
                  </a:outerShdw>
                </a:effectLst>
              </a:rPr>
              <a:t>তা খাতায়  লিখ ।  </a:t>
            </a:r>
            <a:endParaRPr lang="en-US" sz="4800" dirty="0"/>
          </a:p>
        </p:txBody>
      </p:sp>
    </p:spTree>
    <p:extLst>
      <p:ext uri="{BB962C8B-B14F-4D97-AF65-F5344CB8AC3E}">
        <p14:creationId xmlns:p14="http://schemas.microsoft.com/office/powerpoint/2010/main" val="425290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descr="Image result for bios chi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p:cNvSpPr txBox="1"/>
          <p:nvPr/>
        </p:nvSpPr>
        <p:spPr>
          <a:xfrm>
            <a:off x="725714" y="248241"/>
            <a:ext cx="868811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IN" sz="4800" dirty="0" smtClean="0"/>
              <a:t>চিত্র গুলি ভালভাবে লক্ষ্য কর </a:t>
            </a:r>
            <a:endParaRPr lang="en-US" sz="4800" dirty="0"/>
          </a:p>
        </p:txBody>
      </p:sp>
      <p:pic>
        <p:nvPicPr>
          <p:cNvPr id="15" name="Picture 14" descr="Image result for LAN à¦à¦¬à¦ WAN à¦à¦° à¦®à¦§à§à¦¯à§ à¦ªà¦¾à¦°à§à¦¥à¦à§à¦¯à¦à§à¦²à§"/>
          <p:cNvPicPr>
            <a:picLocks noChangeAspect="1" noChangeArrowheads="1"/>
          </p:cNvPicPr>
          <p:nvPr/>
        </p:nvPicPr>
        <p:blipFill rotWithShape="1">
          <a:blip r:embed="rId2">
            <a:extLst>
              <a:ext uri="{28A0092B-C50C-407E-A947-70E740481C1C}">
                <a14:useLocalDpi xmlns:a14="http://schemas.microsoft.com/office/drawing/2010/main" val="0"/>
              </a:ext>
            </a:extLst>
          </a:blip>
          <a:srcRect l="46006"/>
          <a:stretch/>
        </p:blipFill>
        <p:spPr bwMode="auto">
          <a:xfrm>
            <a:off x="460375" y="1309505"/>
            <a:ext cx="5426858" cy="468588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LAN à¦à¦¬à¦ WAN à¦à¦° à¦®à¦§à§à¦¯à§ à¦ªà¦¾à¦°à§à¦¥à¦à§à¦¯à¦à§à¦²à§"/>
          <p:cNvPicPr>
            <a:picLocks noChangeAspect="1" noChangeArrowheads="1"/>
          </p:cNvPicPr>
          <p:nvPr/>
        </p:nvPicPr>
        <p:blipFill rotWithShape="1">
          <a:blip r:embed="rId2">
            <a:extLst>
              <a:ext uri="{28A0092B-C50C-407E-A947-70E740481C1C}">
                <a14:useLocalDpi xmlns:a14="http://schemas.microsoft.com/office/drawing/2010/main" val="0"/>
              </a:ext>
            </a:extLst>
          </a:blip>
          <a:srcRect l="-1268" t="428" r="50304" b="-428"/>
          <a:stretch/>
        </p:blipFill>
        <p:spPr bwMode="auto">
          <a:xfrm>
            <a:off x="5999967" y="1309505"/>
            <a:ext cx="5661765" cy="482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63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ree top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43" y="188687"/>
            <a:ext cx="11684000" cy="63427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86971" y="439984"/>
            <a:ext cx="2467429" cy="584775"/>
          </a:xfrm>
          <a:prstGeom prst="rect">
            <a:avLst/>
          </a:prstGeom>
          <a:noFill/>
        </p:spPr>
        <p:txBody>
          <a:bodyPr wrap="square" rtlCol="0">
            <a:spAutoFit/>
          </a:bodyPr>
          <a:lstStyle/>
          <a:p>
            <a:r>
              <a:rPr lang="bn-IN" sz="3200" dirty="0"/>
              <a:t>ট্রি </a:t>
            </a:r>
            <a:r>
              <a:rPr lang="bn-IN" sz="3200" dirty="0" smtClean="0"/>
              <a:t>টপোলজি</a:t>
            </a:r>
            <a:r>
              <a:rPr lang="en-US" sz="3200" dirty="0" smtClean="0"/>
              <a:t>:</a:t>
            </a:r>
            <a:endParaRPr lang="en-US" sz="3200" dirty="0"/>
          </a:p>
        </p:txBody>
      </p:sp>
    </p:spTree>
    <p:extLst>
      <p:ext uri="{BB962C8B-B14F-4D97-AF65-F5344CB8AC3E}">
        <p14:creationId xmlns:p14="http://schemas.microsoft.com/office/powerpoint/2010/main" val="49394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97942" y="304799"/>
            <a:ext cx="3381829" cy="58477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IN" sz="3200" b="1" dirty="0">
                <a:solidFill>
                  <a:schemeClr val="tx1"/>
                </a:solidFill>
              </a:rPr>
              <a:t>হাইব্রিড টপোলজি</a:t>
            </a:r>
          </a:p>
        </p:txBody>
      </p:sp>
      <p:pic>
        <p:nvPicPr>
          <p:cNvPr id="9218" name="Picture 2" descr="à¦¹à¦¾à¦à¦¬à§à¦°à¦¿à¦¡ à¦à¦ªà§à¦²à¦à¦¿.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21" y="1114219"/>
            <a:ext cx="11659053" cy="556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39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ultiply 10"/>
          <p:cNvSpPr/>
          <p:nvPr/>
        </p:nvSpPr>
        <p:spPr>
          <a:xfrm>
            <a:off x="6052934" y="3045056"/>
            <a:ext cx="508000" cy="626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5937982" y="3864042"/>
            <a:ext cx="508000" cy="626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10834086" y="3123033"/>
            <a:ext cx="533184" cy="67068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1611220" y="210927"/>
            <a:ext cx="9871800" cy="4279318"/>
            <a:chOff x="1611220" y="210927"/>
            <a:chExt cx="9871800" cy="4279318"/>
          </a:xfrm>
        </p:grpSpPr>
        <p:grpSp>
          <p:nvGrpSpPr>
            <p:cNvPr id="18" name="Group 17"/>
            <p:cNvGrpSpPr/>
            <p:nvPr/>
          </p:nvGrpSpPr>
          <p:grpSpPr>
            <a:xfrm>
              <a:off x="1611220" y="1913225"/>
              <a:ext cx="9764076" cy="2577020"/>
              <a:chOff x="1627732" y="1464223"/>
              <a:chExt cx="8473118" cy="2577020"/>
            </a:xfrm>
          </p:grpSpPr>
          <p:sp>
            <p:nvSpPr>
              <p:cNvPr id="2" name="TextBox 1"/>
              <p:cNvSpPr txBox="1"/>
              <p:nvPr/>
            </p:nvSpPr>
            <p:spPr>
              <a:xfrm>
                <a:off x="1627732" y="1464223"/>
                <a:ext cx="8473118" cy="1077218"/>
              </a:xfrm>
              <a:prstGeom prst="rect">
                <a:avLst/>
              </a:prstGeom>
              <a:noFill/>
            </p:spPr>
            <p:txBody>
              <a:bodyPr wrap="square" rtlCol="0">
                <a:spAutoFit/>
              </a:bodyPr>
              <a:lstStyle/>
              <a:p>
                <a:r>
                  <a:rPr lang="bn-IN" sz="3200" b="1" dirty="0" smtClean="0"/>
                  <a:t>১। নেটওয়ার্কভূক্ত প্রতিটি কম্পিঊটার কে কী বলে  ? </a:t>
                </a:r>
                <a:endParaRPr lang="en-US" sz="3200" b="1" dirty="0"/>
              </a:p>
            </p:txBody>
          </p:sp>
          <p:sp>
            <p:nvSpPr>
              <p:cNvPr id="6" name="TextBox 5"/>
              <p:cNvSpPr txBox="1"/>
              <p:nvPr/>
            </p:nvSpPr>
            <p:spPr>
              <a:xfrm>
                <a:off x="2728985" y="2710011"/>
                <a:ext cx="2786119" cy="523220"/>
              </a:xfrm>
              <a:prstGeom prst="rect">
                <a:avLst/>
              </a:prstGeom>
              <a:noFill/>
            </p:spPr>
            <p:txBody>
              <a:bodyPr wrap="square" rtlCol="0">
                <a:spAutoFit/>
              </a:bodyPr>
              <a:lstStyle/>
              <a:p>
                <a:r>
                  <a:rPr lang="bn-IN" sz="2800" dirty="0" smtClean="0"/>
                  <a:t> ক্লায়েন্ট</a:t>
                </a:r>
                <a:r>
                  <a:rPr lang="bn-IN" sz="2800" dirty="0"/>
                  <a:t> কম্পিউটার</a:t>
                </a:r>
                <a:r>
                  <a:rPr lang="bn-IN" sz="2800" dirty="0" smtClean="0"/>
                  <a:t> </a:t>
                </a:r>
                <a:r>
                  <a:rPr lang="en-US" sz="2800" dirty="0" smtClean="0"/>
                  <a:t>  </a:t>
                </a:r>
                <a:endParaRPr lang="en-US" sz="2800" dirty="0"/>
              </a:p>
            </p:txBody>
          </p:sp>
          <p:sp>
            <p:nvSpPr>
              <p:cNvPr id="7" name="TextBox 6"/>
              <p:cNvSpPr txBox="1"/>
              <p:nvPr/>
            </p:nvSpPr>
            <p:spPr>
              <a:xfrm>
                <a:off x="7134174" y="2757432"/>
                <a:ext cx="2497022" cy="523220"/>
              </a:xfrm>
              <a:prstGeom prst="rect">
                <a:avLst/>
              </a:prstGeom>
              <a:noFill/>
            </p:spPr>
            <p:txBody>
              <a:bodyPr wrap="square" rtlCol="0">
                <a:spAutoFit/>
              </a:bodyPr>
              <a:lstStyle/>
              <a:p>
                <a:r>
                  <a:rPr lang="bn-IN" sz="2800" dirty="0" smtClean="0"/>
                  <a:t>সার্ভার </a:t>
                </a:r>
                <a:r>
                  <a:rPr lang="bn-IN" sz="2800" dirty="0"/>
                  <a:t>কম্পিউটার</a:t>
                </a:r>
                <a:r>
                  <a:rPr lang="en-US" sz="2800" dirty="0" smtClean="0"/>
                  <a:t> </a:t>
                </a:r>
                <a:endParaRPr lang="en-US" sz="2800" dirty="0"/>
              </a:p>
            </p:txBody>
          </p:sp>
          <p:sp>
            <p:nvSpPr>
              <p:cNvPr id="8" name="TextBox 7"/>
              <p:cNvSpPr txBox="1"/>
              <p:nvPr/>
            </p:nvSpPr>
            <p:spPr>
              <a:xfrm>
                <a:off x="2864143" y="3482363"/>
                <a:ext cx="2549433" cy="523220"/>
              </a:xfrm>
              <a:prstGeom prst="rect">
                <a:avLst/>
              </a:prstGeom>
              <a:noFill/>
            </p:spPr>
            <p:txBody>
              <a:bodyPr wrap="square" rtlCol="0">
                <a:spAutoFit/>
              </a:bodyPr>
              <a:lstStyle/>
              <a:p>
                <a:r>
                  <a:rPr lang="bn-IN" sz="2800" dirty="0" smtClean="0"/>
                  <a:t> হোস্ট কম্পিউটার  </a:t>
                </a:r>
                <a:r>
                  <a:rPr lang="en-US" sz="2800" dirty="0" smtClean="0"/>
                  <a:t>  </a:t>
                </a:r>
                <a:endParaRPr lang="en-US" sz="2800" dirty="0"/>
              </a:p>
            </p:txBody>
          </p:sp>
          <p:sp>
            <p:nvSpPr>
              <p:cNvPr id="9" name="TextBox 8"/>
              <p:cNvSpPr txBox="1"/>
              <p:nvPr/>
            </p:nvSpPr>
            <p:spPr>
              <a:xfrm>
                <a:off x="7084537" y="3518023"/>
                <a:ext cx="2865408" cy="523220"/>
              </a:xfrm>
              <a:prstGeom prst="rect">
                <a:avLst/>
              </a:prstGeom>
              <a:noFill/>
            </p:spPr>
            <p:txBody>
              <a:bodyPr wrap="square" rtlCol="0">
                <a:spAutoFit/>
              </a:bodyPr>
              <a:lstStyle/>
              <a:p>
                <a:r>
                  <a:rPr lang="bn-IN" sz="2800" dirty="0" smtClean="0"/>
                  <a:t>  নোড কম্পিউটার</a:t>
                </a:r>
                <a:endParaRPr lang="en-US" sz="2800" dirty="0"/>
              </a:p>
            </p:txBody>
          </p:sp>
        </p:grpSp>
        <p:sp>
          <p:nvSpPr>
            <p:cNvPr id="17" name="Rectangular Callout 16"/>
            <p:cNvSpPr/>
            <p:nvPr/>
          </p:nvSpPr>
          <p:spPr>
            <a:xfrm>
              <a:off x="1917474" y="210927"/>
              <a:ext cx="4717144" cy="754744"/>
            </a:xfrm>
            <a:prstGeom prst="wedgeRectCallout">
              <a:avLst>
                <a:gd name="adj1" fmla="val 57305"/>
                <a:gd name="adj2" fmla="val 114371"/>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b="1" dirty="0" smtClean="0">
                  <a:ln w="22225">
                    <a:solidFill>
                      <a:schemeClr val="accent2"/>
                    </a:solidFill>
                    <a:prstDash val="solid"/>
                  </a:ln>
                  <a:solidFill>
                    <a:srgbClr val="F1995D"/>
                  </a:solidFill>
                </a:rPr>
                <a:t>মূল্যায়ন</a:t>
              </a:r>
              <a:endParaRPr lang="en-US" sz="5400" b="1" dirty="0">
                <a:ln w="22225">
                  <a:solidFill>
                    <a:schemeClr val="accent2"/>
                  </a:solidFill>
                  <a:prstDash val="solid"/>
                </a:ln>
                <a:solidFill>
                  <a:srgbClr val="F1995D"/>
                </a:solidFill>
              </a:endParaRPr>
            </a:p>
          </p:txBody>
        </p:sp>
        <p:sp>
          <p:nvSpPr>
            <p:cNvPr id="15" name="Rectangle 14"/>
            <p:cNvSpPr/>
            <p:nvPr/>
          </p:nvSpPr>
          <p:spPr>
            <a:xfrm>
              <a:off x="7174266" y="522670"/>
              <a:ext cx="4308754" cy="1135744"/>
            </a:xfrm>
            <a:prstGeom prst="rect">
              <a:avLst/>
            </a:prstGeom>
            <a:noFill/>
            <a:ln/>
          </p:spPr>
          <p:style>
            <a:lnRef idx="1">
              <a:schemeClr val="dk1"/>
            </a:lnRef>
            <a:fillRef idx="2">
              <a:schemeClr val="dk1"/>
            </a:fillRef>
            <a:effectRef idx="1">
              <a:schemeClr val="dk1"/>
            </a:effectRef>
            <a:fontRef idx="minor">
              <a:schemeClr val="dk1"/>
            </a:fontRef>
          </p:style>
          <p:txBody>
            <a:bodyPr rtlCol="0" anchor="ctr"/>
            <a:lstStyle/>
            <a:p>
              <a:pPr algn="ctr"/>
              <a:r>
                <a:rPr lang="bn-BD" sz="5400" dirty="0">
                  <a:solidFill>
                    <a:schemeClr val="tx1"/>
                  </a:solidFill>
                  <a:latin typeface="NikoshBAN" pitchFamily="2" charset="0"/>
                  <a:cs typeface="NikoshBAN" pitchFamily="2" charset="0"/>
                </a:rPr>
                <a:t>বহুনির্বাচনী প্রশ্ন </a:t>
              </a:r>
              <a:endParaRPr lang="en-US" sz="5400" dirty="0">
                <a:solidFill>
                  <a:schemeClr val="tx1"/>
                </a:solidFill>
                <a:latin typeface="NikoshBAN" pitchFamily="2" charset="0"/>
                <a:cs typeface="NikoshBAN" pitchFamily="2" charset="0"/>
              </a:endParaRPr>
            </a:p>
          </p:txBody>
        </p:sp>
        <p:sp>
          <p:nvSpPr>
            <p:cNvPr id="23" name="Oval 22"/>
            <p:cNvSpPr/>
            <p:nvPr/>
          </p:nvSpPr>
          <p:spPr>
            <a:xfrm>
              <a:off x="2410194" y="3154557"/>
              <a:ext cx="488847" cy="4483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ক</a:t>
              </a:r>
              <a:r>
                <a:rPr lang="bn-IN" sz="1600" dirty="0" smtClean="0">
                  <a:solidFill>
                    <a:schemeClr val="tx1"/>
                  </a:solidFill>
                </a:rPr>
                <a:t> </a:t>
              </a:r>
              <a:endParaRPr lang="en-US" sz="1600" dirty="0">
                <a:solidFill>
                  <a:schemeClr val="tx1"/>
                </a:solidFill>
              </a:endParaRPr>
            </a:p>
          </p:txBody>
        </p:sp>
        <p:sp>
          <p:nvSpPr>
            <p:cNvPr id="24" name="Oval 23"/>
            <p:cNvSpPr/>
            <p:nvPr/>
          </p:nvSpPr>
          <p:spPr>
            <a:xfrm>
              <a:off x="7423436" y="3203174"/>
              <a:ext cx="488847" cy="4483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খ </a:t>
              </a:r>
              <a:r>
                <a:rPr lang="bn-IN" sz="1600" dirty="0" smtClean="0">
                  <a:solidFill>
                    <a:schemeClr val="tx1"/>
                  </a:solidFill>
                </a:rPr>
                <a:t> </a:t>
              </a:r>
              <a:endParaRPr lang="en-US" sz="1600" dirty="0">
                <a:solidFill>
                  <a:schemeClr val="tx1"/>
                </a:solidFill>
              </a:endParaRPr>
            </a:p>
          </p:txBody>
        </p:sp>
        <p:sp>
          <p:nvSpPr>
            <p:cNvPr id="25" name="Oval 24"/>
            <p:cNvSpPr/>
            <p:nvPr/>
          </p:nvSpPr>
          <p:spPr>
            <a:xfrm>
              <a:off x="2471437" y="3925505"/>
              <a:ext cx="488847" cy="4483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rPr>
                <a:t>গ</a:t>
              </a:r>
              <a:r>
                <a:rPr lang="bn-IN" sz="1600" dirty="0" smtClean="0">
                  <a:solidFill>
                    <a:schemeClr val="tx1"/>
                  </a:solidFill>
                </a:rPr>
                <a:t> </a:t>
              </a:r>
              <a:endParaRPr lang="en-US" sz="1600" dirty="0">
                <a:solidFill>
                  <a:schemeClr val="tx1"/>
                </a:solidFill>
              </a:endParaRPr>
            </a:p>
          </p:txBody>
        </p:sp>
        <p:sp>
          <p:nvSpPr>
            <p:cNvPr id="26" name="Oval 25"/>
            <p:cNvSpPr/>
            <p:nvPr/>
          </p:nvSpPr>
          <p:spPr>
            <a:xfrm>
              <a:off x="7614702" y="4067133"/>
              <a:ext cx="488847" cy="42311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ঘ</a:t>
              </a:r>
              <a:r>
                <a:rPr lang="bn-IN" sz="1600" dirty="0" smtClean="0">
                  <a:solidFill>
                    <a:schemeClr val="tx1"/>
                  </a:solidFill>
                </a:rPr>
                <a:t> </a:t>
              </a:r>
              <a:endParaRPr lang="en-US" sz="1600" dirty="0">
                <a:solidFill>
                  <a:schemeClr val="tx1"/>
                </a:solidFill>
              </a:endParaRPr>
            </a:p>
          </p:txBody>
        </p:sp>
      </p:grpSp>
      <p:sp>
        <p:nvSpPr>
          <p:cNvPr id="22" name="Oval 21"/>
          <p:cNvSpPr/>
          <p:nvPr/>
        </p:nvSpPr>
        <p:spPr>
          <a:xfrm>
            <a:off x="7631535" y="4067133"/>
            <a:ext cx="455179" cy="43229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L-Shape 36"/>
          <p:cNvSpPr/>
          <p:nvPr/>
        </p:nvSpPr>
        <p:spPr>
          <a:xfrm rot="18896718">
            <a:off x="10526285" y="3989760"/>
            <a:ext cx="893481" cy="445663"/>
          </a:xfrm>
          <a:prstGeom prst="corner">
            <a:avLst>
              <a:gd name="adj1" fmla="val 28504"/>
              <a:gd name="adj2" fmla="val 25696"/>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a:endParaRPr lang="en-US" b="1">
              <a:ln/>
              <a:solidFill>
                <a:schemeClr val="accent4"/>
              </a:solidFill>
            </a:endParaRPr>
          </a:p>
        </p:txBody>
      </p:sp>
    </p:spTree>
    <p:extLst>
      <p:ext uri="{BB962C8B-B14F-4D97-AF65-F5344CB8AC3E}">
        <p14:creationId xmlns:p14="http://schemas.microsoft.com/office/powerpoint/2010/main" val="159615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2"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ultiply 10"/>
          <p:cNvSpPr/>
          <p:nvPr/>
        </p:nvSpPr>
        <p:spPr>
          <a:xfrm>
            <a:off x="3661876" y="4768255"/>
            <a:ext cx="508000" cy="626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3633441" y="3838349"/>
            <a:ext cx="508000" cy="626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8342422" y="4707521"/>
            <a:ext cx="508000" cy="626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alf Frame 18"/>
          <p:cNvSpPr/>
          <p:nvPr/>
        </p:nvSpPr>
        <p:spPr>
          <a:xfrm rot="14014148">
            <a:off x="8325352" y="3474248"/>
            <a:ext cx="299245" cy="97147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7" name="Group 16"/>
          <p:cNvGrpSpPr/>
          <p:nvPr/>
        </p:nvGrpSpPr>
        <p:grpSpPr>
          <a:xfrm>
            <a:off x="895043" y="364154"/>
            <a:ext cx="8929070" cy="4953675"/>
            <a:chOff x="444488" y="49636"/>
            <a:chExt cx="7460311" cy="4953675"/>
          </a:xfrm>
        </p:grpSpPr>
        <p:sp>
          <p:nvSpPr>
            <p:cNvPr id="2" name="TextBox 1"/>
            <p:cNvSpPr txBox="1"/>
            <p:nvPr/>
          </p:nvSpPr>
          <p:spPr>
            <a:xfrm>
              <a:off x="750574" y="49636"/>
              <a:ext cx="7154225" cy="2862322"/>
            </a:xfrm>
            <a:prstGeom prst="rect">
              <a:avLst/>
            </a:prstGeom>
            <a:noFill/>
          </p:spPr>
          <p:txBody>
            <a:bodyPr wrap="square" rtlCol="0">
              <a:spAutoFit/>
            </a:bodyPr>
            <a:lstStyle/>
            <a:p>
              <a:r>
                <a:rPr lang="bn-IN" sz="3200" b="1" dirty="0" smtClean="0"/>
                <a:t>২। স্টার  টপোলজি’র অসুবিধা হল –</a:t>
              </a:r>
            </a:p>
            <a:p>
              <a:r>
                <a:rPr lang="en-US" sz="3600" dirty="0" err="1" smtClean="0"/>
                <a:t>i</a:t>
              </a:r>
              <a:r>
                <a:rPr lang="en-US" sz="2800" dirty="0" smtClean="0"/>
                <a:t>) </a:t>
              </a:r>
              <a:r>
                <a:rPr lang="bn-IN" sz="2800" dirty="0" smtClean="0"/>
                <a:t> </a:t>
              </a:r>
              <a:r>
                <a:rPr lang="en-US" sz="2800" dirty="0" smtClean="0"/>
                <a:t>HUB </a:t>
              </a:r>
              <a:r>
                <a:rPr lang="bn-IN" sz="2800" dirty="0" smtClean="0"/>
                <a:t>নষ্ট হলে সম্পূর্ণ নেটওয়ার্ক অচল হয়ে পড়ে । </a:t>
              </a:r>
              <a:endParaRPr lang="en-US" sz="2800" dirty="0" smtClean="0"/>
            </a:p>
            <a:p>
              <a:r>
                <a:rPr lang="en-US" sz="2800" dirty="0" smtClean="0"/>
                <a:t>ii) </a:t>
              </a:r>
              <a:r>
                <a:rPr lang="bn-IN" sz="2800" dirty="0" smtClean="0"/>
                <a:t> </a:t>
              </a:r>
              <a:r>
                <a:rPr lang="en-US" sz="2800" dirty="0" smtClean="0"/>
                <a:t>Switch </a:t>
              </a:r>
              <a:r>
                <a:rPr lang="bn-IN" sz="2800" dirty="0"/>
                <a:t>নষ্ট হলে সম্পূর্ণ নেটওয়ার্ক অচল হয়ে পড়ে । </a:t>
              </a:r>
              <a:endParaRPr lang="en-US" sz="2800" dirty="0" smtClean="0"/>
            </a:p>
            <a:p>
              <a:r>
                <a:rPr lang="en-US" sz="2800" dirty="0" smtClean="0"/>
                <a:t>iii)</a:t>
              </a:r>
              <a:r>
                <a:rPr lang="bn-IN" sz="2800" dirty="0" smtClean="0"/>
                <a:t> এই টপোলজির সমস্যা নিরুপণ খুব কঠিন  </a:t>
              </a:r>
              <a:r>
                <a:rPr lang="bn-IN" sz="2800" dirty="0"/>
                <a:t>। </a:t>
              </a:r>
              <a:endParaRPr lang="en-US" sz="2800" dirty="0"/>
            </a:p>
          </p:txBody>
        </p:sp>
        <p:sp>
          <p:nvSpPr>
            <p:cNvPr id="6" name="TextBox 5"/>
            <p:cNvSpPr txBox="1"/>
            <p:nvPr/>
          </p:nvSpPr>
          <p:spPr>
            <a:xfrm>
              <a:off x="1331855" y="3550164"/>
              <a:ext cx="1430028" cy="523220"/>
            </a:xfrm>
            <a:prstGeom prst="rect">
              <a:avLst/>
            </a:prstGeom>
            <a:noFill/>
          </p:spPr>
          <p:txBody>
            <a:bodyPr wrap="square" rtlCol="0">
              <a:spAutoFit/>
            </a:bodyPr>
            <a:lstStyle/>
            <a:p>
              <a:r>
                <a:rPr lang="bn-IN" sz="2800" dirty="0"/>
                <a:t> </a:t>
              </a:r>
              <a:r>
                <a:rPr lang="en-US" sz="2800" dirty="0" err="1" smtClean="0"/>
                <a:t>i</a:t>
              </a:r>
              <a:r>
                <a:rPr lang="en-US" sz="2800" dirty="0" smtClean="0"/>
                <a:t> </a:t>
              </a:r>
              <a:r>
                <a:rPr lang="bn-IN" sz="2800" dirty="0" smtClean="0"/>
                <a:t>ও </a:t>
              </a:r>
              <a:r>
                <a:rPr lang="en-US" sz="2800" dirty="0" smtClean="0"/>
                <a:t> ii   </a:t>
              </a:r>
              <a:endParaRPr lang="en-US" sz="2800" dirty="0"/>
            </a:p>
          </p:txBody>
        </p:sp>
        <p:sp>
          <p:nvSpPr>
            <p:cNvPr id="7" name="TextBox 6"/>
            <p:cNvSpPr txBox="1"/>
            <p:nvPr/>
          </p:nvSpPr>
          <p:spPr>
            <a:xfrm>
              <a:off x="5124631" y="3575324"/>
              <a:ext cx="1325355" cy="523220"/>
            </a:xfrm>
            <a:prstGeom prst="rect">
              <a:avLst/>
            </a:prstGeom>
            <a:noFill/>
          </p:spPr>
          <p:txBody>
            <a:bodyPr wrap="square" rtlCol="0">
              <a:spAutoFit/>
            </a:bodyPr>
            <a:lstStyle/>
            <a:p>
              <a:r>
                <a:rPr lang="en-US" sz="2800" dirty="0" smtClean="0"/>
                <a:t>  </a:t>
              </a:r>
              <a:r>
                <a:rPr lang="en-US" sz="2800" dirty="0" err="1" smtClean="0"/>
                <a:t>i</a:t>
              </a:r>
              <a:r>
                <a:rPr lang="en-US" sz="2800" dirty="0" smtClean="0"/>
                <a:t> </a:t>
              </a:r>
              <a:r>
                <a:rPr lang="bn-IN" sz="2800" dirty="0" smtClean="0"/>
                <a:t> ও </a:t>
              </a:r>
              <a:r>
                <a:rPr lang="en-US" sz="2800" dirty="0" smtClean="0"/>
                <a:t>iii </a:t>
              </a:r>
              <a:endParaRPr lang="en-US" sz="2800" dirty="0"/>
            </a:p>
          </p:txBody>
        </p:sp>
        <p:sp>
          <p:nvSpPr>
            <p:cNvPr id="8" name="TextBox 7"/>
            <p:cNvSpPr txBox="1"/>
            <p:nvPr/>
          </p:nvSpPr>
          <p:spPr>
            <a:xfrm>
              <a:off x="1171558" y="4480091"/>
              <a:ext cx="1524862" cy="523220"/>
            </a:xfrm>
            <a:prstGeom prst="rect">
              <a:avLst/>
            </a:prstGeom>
            <a:noFill/>
          </p:spPr>
          <p:txBody>
            <a:bodyPr wrap="square" rtlCol="0">
              <a:spAutoFit/>
            </a:bodyPr>
            <a:lstStyle/>
            <a:p>
              <a:r>
                <a:rPr lang="bn-IN" sz="2800" dirty="0" smtClean="0"/>
                <a:t> </a:t>
              </a:r>
              <a:r>
                <a:rPr lang="en-US" sz="2800" dirty="0" smtClean="0"/>
                <a:t>ii </a:t>
              </a:r>
              <a:r>
                <a:rPr lang="bn-IN" sz="2800" dirty="0" smtClean="0"/>
                <a:t> ও </a:t>
              </a:r>
              <a:r>
                <a:rPr lang="en-US" sz="2800" dirty="0" smtClean="0"/>
                <a:t>iii  </a:t>
              </a:r>
              <a:endParaRPr lang="en-US" sz="2800" dirty="0"/>
            </a:p>
          </p:txBody>
        </p:sp>
        <p:sp>
          <p:nvSpPr>
            <p:cNvPr id="9" name="TextBox 8"/>
            <p:cNvSpPr txBox="1"/>
            <p:nvPr/>
          </p:nvSpPr>
          <p:spPr>
            <a:xfrm>
              <a:off x="4956007" y="4480091"/>
              <a:ext cx="1662286" cy="523220"/>
            </a:xfrm>
            <a:prstGeom prst="rect">
              <a:avLst/>
            </a:prstGeom>
            <a:noFill/>
          </p:spPr>
          <p:txBody>
            <a:bodyPr wrap="square" rtlCol="0">
              <a:spAutoFit/>
            </a:bodyPr>
            <a:lstStyle/>
            <a:p>
              <a:r>
                <a:rPr lang="bn-IN" sz="2800" dirty="0" smtClean="0"/>
                <a:t> </a:t>
              </a:r>
              <a:r>
                <a:rPr lang="en-US" sz="2800" dirty="0" smtClean="0"/>
                <a:t> </a:t>
              </a:r>
              <a:r>
                <a:rPr lang="en-US" sz="2800" dirty="0" err="1" smtClean="0"/>
                <a:t>i</a:t>
              </a:r>
              <a:r>
                <a:rPr lang="bn-IN" sz="2800" dirty="0" smtClean="0"/>
                <a:t> ,</a:t>
              </a:r>
              <a:r>
                <a:rPr lang="en-US" sz="2800" dirty="0" smtClean="0"/>
                <a:t> ii </a:t>
              </a:r>
              <a:r>
                <a:rPr lang="bn-IN" sz="2800" dirty="0" smtClean="0"/>
                <a:t> ও </a:t>
              </a:r>
              <a:r>
                <a:rPr lang="en-US" sz="2800" dirty="0" smtClean="0"/>
                <a:t>iii</a:t>
              </a:r>
              <a:endParaRPr lang="en-US" sz="2800" dirty="0"/>
            </a:p>
          </p:txBody>
        </p:sp>
        <p:sp>
          <p:nvSpPr>
            <p:cNvPr id="4" name="TextBox 3"/>
            <p:cNvSpPr txBox="1"/>
            <p:nvPr/>
          </p:nvSpPr>
          <p:spPr>
            <a:xfrm>
              <a:off x="444488" y="2935103"/>
              <a:ext cx="4064628" cy="523220"/>
            </a:xfrm>
            <a:prstGeom prst="rect">
              <a:avLst/>
            </a:prstGeom>
            <a:noFill/>
          </p:spPr>
          <p:txBody>
            <a:bodyPr wrap="square" rtlCol="0">
              <a:spAutoFit/>
            </a:bodyPr>
            <a:lstStyle/>
            <a:p>
              <a:r>
                <a:rPr lang="bn-IN" sz="2800" dirty="0" smtClean="0"/>
                <a:t>নিচের কোনটি সঠিক ? </a:t>
              </a:r>
              <a:endParaRPr lang="en-US" sz="2800" dirty="0"/>
            </a:p>
          </p:txBody>
        </p:sp>
      </p:grpSp>
      <p:sp>
        <p:nvSpPr>
          <p:cNvPr id="20" name="Oval 19"/>
          <p:cNvSpPr/>
          <p:nvPr/>
        </p:nvSpPr>
        <p:spPr>
          <a:xfrm>
            <a:off x="1417185" y="3909317"/>
            <a:ext cx="488847" cy="4483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ক</a:t>
            </a:r>
            <a:r>
              <a:rPr lang="bn-IN" sz="1600" dirty="0" smtClean="0">
                <a:solidFill>
                  <a:schemeClr val="tx1"/>
                </a:solidFill>
              </a:rPr>
              <a:t> </a:t>
            </a:r>
            <a:endParaRPr lang="en-US" sz="1600" dirty="0">
              <a:solidFill>
                <a:schemeClr val="tx1"/>
              </a:solidFill>
            </a:endParaRPr>
          </a:p>
        </p:txBody>
      </p:sp>
      <p:sp>
        <p:nvSpPr>
          <p:cNvPr id="22" name="Oval 21"/>
          <p:cNvSpPr/>
          <p:nvPr/>
        </p:nvSpPr>
        <p:spPr>
          <a:xfrm>
            <a:off x="6197605" y="3909317"/>
            <a:ext cx="488847" cy="4483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খ</a:t>
            </a:r>
            <a:r>
              <a:rPr lang="bn-IN" sz="1600" dirty="0" smtClean="0">
                <a:solidFill>
                  <a:schemeClr val="tx1"/>
                </a:solidFill>
              </a:rPr>
              <a:t> </a:t>
            </a:r>
            <a:endParaRPr lang="en-US" sz="1600" dirty="0">
              <a:solidFill>
                <a:schemeClr val="tx1"/>
              </a:solidFill>
            </a:endParaRPr>
          </a:p>
        </p:txBody>
      </p:sp>
      <p:sp>
        <p:nvSpPr>
          <p:cNvPr id="23" name="Oval 22"/>
          <p:cNvSpPr/>
          <p:nvPr/>
        </p:nvSpPr>
        <p:spPr>
          <a:xfrm>
            <a:off x="1345594" y="4712665"/>
            <a:ext cx="488847" cy="4483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গ </a:t>
            </a:r>
            <a:r>
              <a:rPr lang="bn-IN" sz="1600" dirty="0" smtClean="0">
                <a:solidFill>
                  <a:schemeClr val="tx1"/>
                </a:solidFill>
              </a:rPr>
              <a:t> </a:t>
            </a:r>
            <a:endParaRPr lang="en-US" sz="1600" dirty="0">
              <a:solidFill>
                <a:schemeClr val="tx1"/>
              </a:solidFill>
            </a:endParaRPr>
          </a:p>
        </p:txBody>
      </p:sp>
      <p:sp>
        <p:nvSpPr>
          <p:cNvPr id="24" name="Oval 23"/>
          <p:cNvSpPr/>
          <p:nvPr/>
        </p:nvSpPr>
        <p:spPr>
          <a:xfrm>
            <a:off x="5982677" y="4783426"/>
            <a:ext cx="488847" cy="44832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ঘ</a:t>
            </a:r>
            <a:r>
              <a:rPr lang="bn-IN" sz="1600" dirty="0" smtClean="0">
                <a:solidFill>
                  <a:schemeClr val="tx1"/>
                </a:solidFill>
              </a:rPr>
              <a:t> </a:t>
            </a:r>
            <a:endParaRPr lang="en-US" sz="1600" dirty="0">
              <a:solidFill>
                <a:schemeClr val="tx1"/>
              </a:solidFill>
            </a:endParaRPr>
          </a:p>
        </p:txBody>
      </p:sp>
      <p:sp>
        <p:nvSpPr>
          <p:cNvPr id="25" name="Oval 24"/>
          <p:cNvSpPr/>
          <p:nvPr/>
        </p:nvSpPr>
        <p:spPr>
          <a:xfrm>
            <a:off x="6197274" y="3927289"/>
            <a:ext cx="488847" cy="4483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খ </a:t>
            </a:r>
            <a:r>
              <a:rPr lang="bn-IN" sz="1600" dirty="0" smtClean="0">
                <a:solidFill>
                  <a:schemeClr val="tx1"/>
                </a:solidFill>
              </a:rPr>
              <a:t> </a:t>
            </a:r>
            <a:endParaRPr lang="en-US" sz="1600" dirty="0">
              <a:solidFill>
                <a:schemeClr val="tx1"/>
              </a:solidFill>
            </a:endParaRPr>
          </a:p>
        </p:txBody>
      </p:sp>
    </p:spTree>
    <p:extLst>
      <p:ext uri="{BB962C8B-B14F-4D97-AF65-F5344CB8AC3E}">
        <p14:creationId xmlns:p14="http://schemas.microsoft.com/office/powerpoint/2010/main" val="266205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
                                          </p:val>
                                        </p:tav>
                                        <p:tav tm="100000">
                                          <p:val>
                                            <p:strVal val="#ppt_w"/>
                                          </p:val>
                                        </p:tav>
                                      </p:tavLst>
                                    </p:anim>
                                    <p:anim calcmode="lin" valueType="num">
                                      <p:cBhvr>
                                        <p:cTn id="32" dur="1000" fill="hold"/>
                                        <p:tgtEl>
                                          <p:spTgt spid="19"/>
                                        </p:tgtEl>
                                        <p:attrNameLst>
                                          <p:attrName>ppt_h</p:attrName>
                                        </p:attrNameLst>
                                      </p:cBhvr>
                                      <p:tavLst>
                                        <p:tav tm="0">
                                          <p:val>
                                            <p:fltVal val="0"/>
                                          </p:val>
                                        </p:tav>
                                        <p:tav tm="100000">
                                          <p:val>
                                            <p:strVal val="#ppt_h"/>
                                          </p:val>
                                        </p:tav>
                                      </p:tavLst>
                                    </p:anim>
                                    <p:anim calcmode="lin" valueType="num">
                                      <p:cBhvr>
                                        <p:cTn id="33" dur="1000" fill="hold"/>
                                        <p:tgtEl>
                                          <p:spTgt spid="19"/>
                                        </p:tgtEl>
                                        <p:attrNameLst>
                                          <p:attrName>style.rotation</p:attrName>
                                        </p:attrNameLst>
                                      </p:cBhvr>
                                      <p:tavLst>
                                        <p:tav tm="0">
                                          <p:val>
                                            <p:fltVal val="90"/>
                                          </p:val>
                                        </p:tav>
                                        <p:tav tm="100000">
                                          <p:val>
                                            <p:fltVal val="0"/>
                                          </p:val>
                                        </p:tav>
                                      </p:tavLst>
                                    </p:anim>
                                    <p:animEffect transition="in" filter="fade">
                                      <p:cBhvr>
                                        <p:cTn id="34" dur="1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heel(1)">
                                      <p:cBhvr>
                                        <p:cTn id="3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9"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ultiply 10"/>
          <p:cNvSpPr/>
          <p:nvPr/>
        </p:nvSpPr>
        <p:spPr>
          <a:xfrm>
            <a:off x="4337626" y="2748103"/>
            <a:ext cx="508000" cy="626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4337626" y="3887400"/>
            <a:ext cx="508000" cy="626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8341469" y="3726098"/>
            <a:ext cx="508000" cy="626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Half Frame 15"/>
          <p:cNvSpPr/>
          <p:nvPr/>
        </p:nvSpPr>
        <p:spPr>
          <a:xfrm rot="14014148">
            <a:off x="8002209" y="2228682"/>
            <a:ext cx="299245" cy="97147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p:cNvGrpSpPr/>
          <p:nvPr/>
        </p:nvGrpSpPr>
        <p:grpSpPr>
          <a:xfrm>
            <a:off x="973948" y="863993"/>
            <a:ext cx="9610546" cy="3492966"/>
            <a:chOff x="973948" y="863993"/>
            <a:chExt cx="9610546" cy="3492966"/>
          </a:xfrm>
        </p:grpSpPr>
        <p:sp>
          <p:nvSpPr>
            <p:cNvPr id="2" name="TextBox 1"/>
            <p:cNvSpPr txBox="1"/>
            <p:nvPr/>
          </p:nvSpPr>
          <p:spPr>
            <a:xfrm>
              <a:off x="973948" y="863993"/>
              <a:ext cx="9610546" cy="1077218"/>
            </a:xfrm>
            <a:prstGeom prst="rect">
              <a:avLst/>
            </a:prstGeom>
            <a:noFill/>
          </p:spPr>
          <p:txBody>
            <a:bodyPr wrap="square" rtlCol="0">
              <a:spAutoFit/>
            </a:bodyPr>
            <a:lstStyle/>
            <a:p>
              <a:r>
                <a:rPr lang="bn-IN" sz="3200" b="1" dirty="0" smtClean="0"/>
                <a:t>৩ । </a:t>
              </a:r>
              <a:r>
                <a:rPr lang="as-IN" sz="3200" dirty="0" smtClean="0"/>
                <a:t>সাধারণত </a:t>
              </a:r>
              <a:r>
                <a:rPr lang="as-IN" sz="3200" dirty="0"/>
                <a:t>‍ দুটি ভিন্ন ভিন্ন দেশের </a:t>
              </a:r>
              <a:r>
                <a:rPr lang="bn-IN" sz="3200" dirty="0" smtClean="0"/>
                <a:t>কোন </a:t>
              </a:r>
              <a:r>
                <a:rPr lang="as-IN" sz="3200" dirty="0" smtClean="0"/>
                <a:t> </a:t>
              </a:r>
              <a:r>
                <a:rPr lang="as-IN" sz="3200" dirty="0"/>
                <a:t>ধরনের নেটওয়ার্ক গড়ে ওঠে </a:t>
              </a:r>
              <a:r>
                <a:rPr lang="bn-IN" sz="3200" dirty="0" smtClean="0"/>
                <a:t>? </a:t>
              </a:r>
              <a:r>
                <a:rPr lang="bn-IN" sz="3200" b="1" dirty="0" smtClean="0"/>
                <a:t> </a:t>
              </a:r>
              <a:endParaRPr lang="en-US" sz="3200" b="1" dirty="0"/>
            </a:p>
          </p:txBody>
        </p:sp>
        <p:sp>
          <p:nvSpPr>
            <p:cNvPr id="6" name="TextBox 5"/>
            <p:cNvSpPr txBox="1"/>
            <p:nvPr/>
          </p:nvSpPr>
          <p:spPr>
            <a:xfrm>
              <a:off x="2313786" y="2799594"/>
              <a:ext cx="1523313" cy="523220"/>
            </a:xfrm>
            <a:prstGeom prst="rect">
              <a:avLst/>
            </a:prstGeom>
            <a:noFill/>
          </p:spPr>
          <p:txBody>
            <a:bodyPr wrap="square" rtlCol="0">
              <a:spAutoFit/>
            </a:bodyPr>
            <a:lstStyle/>
            <a:p>
              <a:r>
                <a:rPr lang="en-US" sz="2800" dirty="0" smtClean="0"/>
                <a:t> </a:t>
              </a:r>
              <a:r>
                <a:rPr lang="bn-IN" sz="2800" dirty="0" smtClean="0"/>
                <a:t>     </a:t>
              </a:r>
              <a:r>
                <a:rPr lang="en-US" sz="2800" dirty="0" smtClean="0"/>
                <a:t>LAN   </a:t>
              </a:r>
              <a:endParaRPr lang="en-US" sz="2800" dirty="0"/>
            </a:p>
          </p:txBody>
        </p:sp>
        <p:sp>
          <p:nvSpPr>
            <p:cNvPr id="7" name="TextBox 6"/>
            <p:cNvSpPr txBox="1"/>
            <p:nvPr/>
          </p:nvSpPr>
          <p:spPr>
            <a:xfrm>
              <a:off x="6280852" y="2579240"/>
              <a:ext cx="1870980" cy="523220"/>
            </a:xfrm>
            <a:prstGeom prst="rect">
              <a:avLst/>
            </a:prstGeom>
            <a:noFill/>
          </p:spPr>
          <p:txBody>
            <a:bodyPr wrap="square" rtlCol="0">
              <a:spAutoFit/>
            </a:bodyPr>
            <a:lstStyle/>
            <a:p>
              <a:r>
                <a:rPr lang="en-US" sz="2800" dirty="0" smtClean="0"/>
                <a:t>  </a:t>
              </a:r>
              <a:r>
                <a:rPr lang="bn-IN" sz="2800" dirty="0" smtClean="0"/>
                <a:t>  </a:t>
              </a:r>
              <a:r>
                <a:rPr lang="en-US" sz="2800" dirty="0" smtClean="0"/>
                <a:t>WAN </a:t>
              </a:r>
              <a:r>
                <a:rPr lang="bn-IN" sz="2800" dirty="0" smtClean="0"/>
                <a:t> </a:t>
              </a:r>
              <a:r>
                <a:rPr lang="en-US" sz="2800" dirty="0" smtClean="0"/>
                <a:t> </a:t>
              </a:r>
              <a:endParaRPr lang="en-US" sz="2800" dirty="0"/>
            </a:p>
          </p:txBody>
        </p:sp>
        <p:sp>
          <p:nvSpPr>
            <p:cNvPr id="8" name="TextBox 7"/>
            <p:cNvSpPr txBox="1"/>
            <p:nvPr/>
          </p:nvSpPr>
          <p:spPr>
            <a:xfrm>
              <a:off x="2108854" y="3833739"/>
              <a:ext cx="1728245" cy="523220"/>
            </a:xfrm>
            <a:prstGeom prst="rect">
              <a:avLst/>
            </a:prstGeom>
            <a:noFill/>
          </p:spPr>
          <p:txBody>
            <a:bodyPr wrap="square" rtlCol="0">
              <a:spAutoFit/>
            </a:bodyPr>
            <a:lstStyle/>
            <a:p>
              <a:r>
                <a:rPr lang="en-US" sz="2800" dirty="0" smtClean="0"/>
                <a:t>    </a:t>
              </a:r>
              <a:r>
                <a:rPr lang="bn-IN" sz="2800" dirty="0" smtClean="0"/>
                <a:t>   </a:t>
              </a:r>
              <a:r>
                <a:rPr lang="en-US" sz="2800" dirty="0" smtClean="0"/>
                <a:t>PAN </a:t>
              </a:r>
              <a:r>
                <a:rPr lang="bn-IN" sz="2800" dirty="0" smtClean="0"/>
                <a:t> </a:t>
              </a:r>
              <a:r>
                <a:rPr lang="en-US" sz="2800" dirty="0" smtClean="0"/>
                <a:t>  </a:t>
              </a:r>
              <a:endParaRPr lang="en-US" sz="2800" dirty="0"/>
            </a:p>
          </p:txBody>
        </p:sp>
        <p:sp>
          <p:nvSpPr>
            <p:cNvPr id="9" name="TextBox 8"/>
            <p:cNvSpPr txBox="1"/>
            <p:nvPr/>
          </p:nvSpPr>
          <p:spPr>
            <a:xfrm>
              <a:off x="6280853" y="3777590"/>
              <a:ext cx="1605847" cy="523220"/>
            </a:xfrm>
            <a:prstGeom prst="rect">
              <a:avLst/>
            </a:prstGeom>
            <a:noFill/>
          </p:spPr>
          <p:txBody>
            <a:bodyPr wrap="square" rtlCol="0">
              <a:spAutoFit/>
            </a:bodyPr>
            <a:lstStyle/>
            <a:p>
              <a:r>
                <a:rPr lang="en-US" sz="2800" dirty="0" smtClean="0"/>
                <a:t>  </a:t>
              </a:r>
              <a:r>
                <a:rPr lang="bn-IN" sz="2800" dirty="0" smtClean="0"/>
                <a:t>   </a:t>
              </a:r>
              <a:r>
                <a:rPr lang="en-US" sz="2800" dirty="0" smtClean="0"/>
                <a:t>MAN</a:t>
              </a:r>
              <a:r>
                <a:rPr lang="bn-IN" sz="2800" dirty="0" smtClean="0"/>
                <a:t> </a:t>
              </a:r>
              <a:endParaRPr lang="en-US" sz="2800" dirty="0"/>
            </a:p>
          </p:txBody>
        </p:sp>
        <p:sp>
          <p:nvSpPr>
            <p:cNvPr id="17" name="Oval 16"/>
            <p:cNvSpPr/>
            <p:nvPr/>
          </p:nvSpPr>
          <p:spPr>
            <a:xfrm>
              <a:off x="2070119" y="2840850"/>
              <a:ext cx="430665" cy="414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ক</a:t>
              </a:r>
              <a:r>
                <a:rPr lang="bn-IN" sz="1600" dirty="0" smtClean="0">
                  <a:solidFill>
                    <a:schemeClr val="tx1"/>
                  </a:solidFill>
                </a:rPr>
                <a:t> </a:t>
              </a:r>
              <a:endParaRPr lang="en-US" sz="1600" dirty="0">
                <a:solidFill>
                  <a:schemeClr val="tx1"/>
                </a:solidFill>
              </a:endParaRPr>
            </a:p>
          </p:txBody>
        </p:sp>
        <p:sp>
          <p:nvSpPr>
            <p:cNvPr id="18" name="Oval 17"/>
            <p:cNvSpPr/>
            <p:nvPr/>
          </p:nvSpPr>
          <p:spPr>
            <a:xfrm>
              <a:off x="6037185" y="2612034"/>
              <a:ext cx="430665" cy="414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খ</a:t>
              </a:r>
              <a:r>
                <a:rPr lang="bn-IN" sz="1600" dirty="0" smtClean="0">
                  <a:solidFill>
                    <a:schemeClr val="tx1"/>
                  </a:solidFill>
                </a:rPr>
                <a:t> </a:t>
              </a:r>
              <a:endParaRPr lang="en-US" sz="1600" dirty="0">
                <a:solidFill>
                  <a:schemeClr val="tx1"/>
                </a:solidFill>
              </a:endParaRPr>
            </a:p>
          </p:txBody>
        </p:sp>
        <p:sp>
          <p:nvSpPr>
            <p:cNvPr id="19" name="Oval 18"/>
            <p:cNvSpPr/>
            <p:nvPr/>
          </p:nvSpPr>
          <p:spPr>
            <a:xfrm>
              <a:off x="2037977" y="3888273"/>
              <a:ext cx="430665" cy="414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rPr>
                <a:t>গ</a:t>
              </a:r>
              <a:r>
                <a:rPr lang="bn-IN" sz="1600" dirty="0" smtClean="0">
                  <a:solidFill>
                    <a:schemeClr val="tx1"/>
                  </a:solidFill>
                </a:rPr>
                <a:t> </a:t>
              </a:r>
              <a:endParaRPr lang="en-US" sz="1600" dirty="0">
                <a:solidFill>
                  <a:schemeClr val="tx1"/>
                </a:solidFill>
              </a:endParaRPr>
            </a:p>
          </p:txBody>
        </p:sp>
        <p:sp>
          <p:nvSpPr>
            <p:cNvPr id="20" name="Oval 19"/>
            <p:cNvSpPr/>
            <p:nvPr/>
          </p:nvSpPr>
          <p:spPr>
            <a:xfrm>
              <a:off x="6065519" y="3886658"/>
              <a:ext cx="430665" cy="414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ঘ </a:t>
              </a:r>
              <a:r>
                <a:rPr lang="bn-IN" sz="1600" dirty="0" smtClean="0">
                  <a:solidFill>
                    <a:schemeClr val="tx1"/>
                  </a:solidFill>
                </a:rPr>
                <a:t> </a:t>
              </a:r>
              <a:endParaRPr lang="en-US" sz="1600" dirty="0">
                <a:solidFill>
                  <a:schemeClr val="tx1"/>
                </a:solidFill>
              </a:endParaRPr>
            </a:p>
          </p:txBody>
        </p:sp>
      </p:grpSp>
      <p:sp>
        <p:nvSpPr>
          <p:cNvPr id="21" name="Oval 20"/>
          <p:cNvSpPr/>
          <p:nvPr/>
        </p:nvSpPr>
        <p:spPr>
          <a:xfrm>
            <a:off x="6065519" y="2612034"/>
            <a:ext cx="430665" cy="414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খ </a:t>
            </a:r>
            <a:r>
              <a:rPr lang="bn-IN" sz="1600" dirty="0" smtClean="0">
                <a:solidFill>
                  <a:schemeClr val="tx1"/>
                </a:solidFill>
              </a:rPr>
              <a:t> </a:t>
            </a:r>
            <a:endParaRPr lang="en-US" sz="1600" dirty="0">
              <a:solidFill>
                <a:schemeClr val="tx1"/>
              </a:solidFill>
            </a:endParaRPr>
          </a:p>
        </p:txBody>
      </p:sp>
    </p:spTree>
    <p:extLst>
      <p:ext uri="{BB962C8B-B14F-4D97-AF65-F5344CB8AC3E}">
        <p14:creationId xmlns:p14="http://schemas.microsoft.com/office/powerpoint/2010/main" val="18442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 calcmode="lin" valueType="num">
                                      <p:cBhvr>
                                        <p:cTn id="25" dur="1000" fill="hold"/>
                                        <p:tgtEl>
                                          <p:spTgt spid="12"/>
                                        </p:tgtEl>
                                        <p:attrNameLst>
                                          <p:attrName>style.rotation</p:attrName>
                                        </p:attrNameLst>
                                      </p:cBhvr>
                                      <p:tavLst>
                                        <p:tav tm="0">
                                          <p:val>
                                            <p:fltVal val="90"/>
                                          </p:val>
                                        </p:tav>
                                        <p:tav tm="100000">
                                          <p:val>
                                            <p:fltVal val="0"/>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1000" fill="hold"/>
                                        <p:tgtEl>
                                          <p:spTgt spid="16"/>
                                        </p:tgtEl>
                                        <p:attrNameLst>
                                          <p:attrName>ppt_w</p:attrName>
                                        </p:attrNameLst>
                                      </p:cBhvr>
                                      <p:tavLst>
                                        <p:tav tm="0">
                                          <p:val>
                                            <p:fltVal val="0"/>
                                          </p:val>
                                        </p:tav>
                                        <p:tav tm="100000">
                                          <p:val>
                                            <p:strVal val="#ppt_w"/>
                                          </p:val>
                                        </p:tav>
                                      </p:tavLst>
                                    </p:anim>
                                    <p:anim calcmode="lin" valueType="num">
                                      <p:cBhvr>
                                        <p:cTn id="32" dur="1000" fill="hold"/>
                                        <p:tgtEl>
                                          <p:spTgt spid="16"/>
                                        </p:tgtEl>
                                        <p:attrNameLst>
                                          <p:attrName>ppt_h</p:attrName>
                                        </p:attrNameLst>
                                      </p:cBhvr>
                                      <p:tavLst>
                                        <p:tav tm="0">
                                          <p:val>
                                            <p:fltVal val="0"/>
                                          </p:val>
                                        </p:tav>
                                        <p:tav tm="100000">
                                          <p:val>
                                            <p:strVal val="#ppt_h"/>
                                          </p:val>
                                        </p:tav>
                                      </p:tavLst>
                                    </p:anim>
                                    <p:anim calcmode="lin" valueType="num">
                                      <p:cBhvr>
                                        <p:cTn id="33" dur="1000" fill="hold"/>
                                        <p:tgtEl>
                                          <p:spTgt spid="16"/>
                                        </p:tgtEl>
                                        <p:attrNameLst>
                                          <p:attrName>style.rotation</p:attrName>
                                        </p:attrNameLst>
                                      </p:cBhvr>
                                      <p:tavLst>
                                        <p:tav tm="0">
                                          <p:val>
                                            <p:fltVal val="90"/>
                                          </p:val>
                                        </p:tav>
                                        <p:tav tm="100000">
                                          <p:val>
                                            <p:fltVal val="0"/>
                                          </p:val>
                                        </p:tav>
                                      </p:tavLst>
                                    </p:anim>
                                    <p:animEffect transition="in" filter="fade">
                                      <p:cBhvr>
                                        <p:cTn id="34" dur="1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6" grpId="0" animBg="1"/>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ultiply 10"/>
          <p:cNvSpPr/>
          <p:nvPr/>
        </p:nvSpPr>
        <p:spPr>
          <a:xfrm>
            <a:off x="10687479" y="3965645"/>
            <a:ext cx="508000" cy="626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4634035" y="4017137"/>
            <a:ext cx="508000" cy="626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10687479" y="3054364"/>
            <a:ext cx="508000" cy="62620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Half Frame 16"/>
          <p:cNvSpPr/>
          <p:nvPr/>
        </p:nvSpPr>
        <p:spPr>
          <a:xfrm rot="14014148">
            <a:off x="4738411" y="2657056"/>
            <a:ext cx="299245" cy="97147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 name="Group 3"/>
          <p:cNvGrpSpPr/>
          <p:nvPr/>
        </p:nvGrpSpPr>
        <p:grpSpPr>
          <a:xfrm>
            <a:off x="1185639" y="1032467"/>
            <a:ext cx="10324190" cy="3589459"/>
            <a:chOff x="1185639" y="1032467"/>
            <a:chExt cx="10324190" cy="3589459"/>
          </a:xfrm>
        </p:grpSpPr>
        <p:sp>
          <p:nvSpPr>
            <p:cNvPr id="2" name="TextBox 1"/>
            <p:cNvSpPr txBox="1"/>
            <p:nvPr/>
          </p:nvSpPr>
          <p:spPr>
            <a:xfrm>
              <a:off x="1185639" y="1032467"/>
              <a:ext cx="10324190" cy="1077218"/>
            </a:xfrm>
            <a:prstGeom prst="rect">
              <a:avLst/>
            </a:prstGeom>
            <a:noFill/>
          </p:spPr>
          <p:txBody>
            <a:bodyPr wrap="square" rtlCol="0">
              <a:spAutoFit/>
            </a:bodyPr>
            <a:lstStyle/>
            <a:p>
              <a:r>
                <a:rPr lang="bn-IN" sz="3200" b="1" dirty="0" smtClean="0"/>
                <a:t>৪ । </a:t>
              </a:r>
              <a:r>
                <a:rPr lang="bn-IN" sz="3200" dirty="0">
                  <a:latin typeface="Arial" panose="020B0604020202020204" pitchFamily="34" charset="0"/>
                </a:rPr>
                <a:t>অফিস ব্যবস্থাপনার কাজে </a:t>
              </a:r>
              <a:r>
                <a:rPr lang="bn-IN" sz="3200" dirty="0" smtClean="0">
                  <a:latin typeface="Arial" panose="020B0604020202020204" pitchFamily="34" charset="0"/>
                </a:rPr>
                <a:t>কোন নেটওয়ার্ক </a:t>
              </a:r>
              <a:r>
                <a:rPr lang="bn-IN" sz="3200" dirty="0">
                  <a:latin typeface="Arial" panose="020B0604020202020204" pitchFamily="34" charset="0"/>
                </a:rPr>
                <a:t>টপোলজি খুবই </a:t>
              </a:r>
              <a:r>
                <a:rPr lang="bn-IN" sz="3200" dirty="0" smtClean="0">
                  <a:latin typeface="Arial" panose="020B0604020202020204" pitchFamily="34" charset="0"/>
                </a:rPr>
                <a:t>উপযোগী ? </a:t>
              </a:r>
              <a:endParaRPr lang="en-US" sz="3200" b="1" dirty="0"/>
            </a:p>
          </p:txBody>
        </p:sp>
        <p:sp>
          <p:nvSpPr>
            <p:cNvPr id="6" name="TextBox 5"/>
            <p:cNvSpPr txBox="1"/>
            <p:nvPr/>
          </p:nvSpPr>
          <p:spPr>
            <a:xfrm>
              <a:off x="1994559" y="3112849"/>
              <a:ext cx="2327476" cy="523220"/>
            </a:xfrm>
            <a:prstGeom prst="rect">
              <a:avLst/>
            </a:prstGeom>
            <a:noFill/>
          </p:spPr>
          <p:txBody>
            <a:bodyPr wrap="square" rtlCol="0">
              <a:spAutoFit/>
            </a:bodyPr>
            <a:lstStyle/>
            <a:p>
              <a:r>
                <a:rPr lang="bn-IN" sz="2800" dirty="0" smtClean="0"/>
                <a:t> ট্রি-টপোলজি    </a:t>
              </a:r>
              <a:r>
                <a:rPr lang="en-US" sz="2800" dirty="0" smtClean="0"/>
                <a:t>  </a:t>
              </a:r>
              <a:endParaRPr lang="en-US" sz="2800" dirty="0"/>
            </a:p>
          </p:txBody>
        </p:sp>
        <p:sp>
          <p:nvSpPr>
            <p:cNvPr id="7" name="TextBox 6"/>
            <p:cNvSpPr txBox="1"/>
            <p:nvPr/>
          </p:nvSpPr>
          <p:spPr>
            <a:xfrm>
              <a:off x="6981925" y="3176292"/>
              <a:ext cx="3114575" cy="523220"/>
            </a:xfrm>
            <a:prstGeom prst="rect">
              <a:avLst/>
            </a:prstGeom>
            <a:noFill/>
          </p:spPr>
          <p:txBody>
            <a:bodyPr wrap="square" rtlCol="0">
              <a:spAutoFit/>
            </a:bodyPr>
            <a:lstStyle/>
            <a:p>
              <a:r>
                <a:rPr lang="bn-IN" sz="2800" dirty="0" smtClean="0"/>
                <a:t> স্টার টপোলজি   </a:t>
              </a:r>
              <a:r>
                <a:rPr lang="en-US" sz="2800" dirty="0" smtClean="0"/>
                <a:t> </a:t>
              </a:r>
              <a:endParaRPr lang="en-US" sz="2800" dirty="0"/>
            </a:p>
          </p:txBody>
        </p:sp>
        <p:sp>
          <p:nvSpPr>
            <p:cNvPr id="8" name="TextBox 7"/>
            <p:cNvSpPr txBox="1"/>
            <p:nvPr/>
          </p:nvSpPr>
          <p:spPr>
            <a:xfrm>
              <a:off x="2285451" y="3996556"/>
              <a:ext cx="2327476" cy="523220"/>
            </a:xfrm>
            <a:prstGeom prst="rect">
              <a:avLst/>
            </a:prstGeom>
            <a:noFill/>
          </p:spPr>
          <p:txBody>
            <a:bodyPr wrap="square" rtlCol="0">
              <a:spAutoFit/>
            </a:bodyPr>
            <a:lstStyle/>
            <a:p>
              <a:r>
                <a:rPr lang="bn-IN" sz="2800" dirty="0" smtClean="0"/>
                <a:t>বাস টপোলজি    </a:t>
              </a:r>
              <a:r>
                <a:rPr lang="en-US" sz="2800" dirty="0" smtClean="0"/>
                <a:t>  </a:t>
              </a:r>
              <a:endParaRPr lang="en-US" sz="2800" dirty="0"/>
            </a:p>
          </p:txBody>
        </p:sp>
        <p:sp>
          <p:nvSpPr>
            <p:cNvPr id="9" name="TextBox 8"/>
            <p:cNvSpPr txBox="1"/>
            <p:nvPr/>
          </p:nvSpPr>
          <p:spPr>
            <a:xfrm>
              <a:off x="6949299" y="4098706"/>
              <a:ext cx="3147201" cy="523220"/>
            </a:xfrm>
            <a:prstGeom prst="rect">
              <a:avLst/>
            </a:prstGeom>
            <a:noFill/>
          </p:spPr>
          <p:txBody>
            <a:bodyPr wrap="square" rtlCol="0">
              <a:spAutoFit/>
            </a:bodyPr>
            <a:lstStyle/>
            <a:p>
              <a:r>
                <a:rPr lang="bn-IN" sz="2800" dirty="0" smtClean="0"/>
                <a:t>হাইব্রিড টপোলজি   </a:t>
              </a:r>
              <a:endParaRPr lang="en-US" sz="2800" dirty="0"/>
            </a:p>
          </p:txBody>
        </p:sp>
        <p:sp>
          <p:nvSpPr>
            <p:cNvPr id="18" name="Oval 17"/>
            <p:cNvSpPr/>
            <p:nvPr/>
          </p:nvSpPr>
          <p:spPr>
            <a:xfrm>
              <a:off x="1657302" y="3126130"/>
              <a:ext cx="430665" cy="414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ক</a:t>
              </a:r>
              <a:r>
                <a:rPr lang="bn-IN" sz="1600" dirty="0" smtClean="0">
                  <a:solidFill>
                    <a:schemeClr val="tx1"/>
                  </a:solidFill>
                </a:rPr>
                <a:t> </a:t>
              </a:r>
              <a:endParaRPr lang="en-US" sz="1600" dirty="0">
                <a:solidFill>
                  <a:schemeClr val="tx1"/>
                </a:solidFill>
              </a:endParaRPr>
            </a:p>
          </p:txBody>
        </p:sp>
        <p:sp>
          <p:nvSpPr>
            <p:cNvPr id="19" name="Oval 18"/>
            <p:cNvSpPr/>
            <p:nvPr/>
          </p:nvSpPr>
          <p:spPr>
            <a:xfrm>
              <a:off x="6551260" y="3183886"/>
              <a:ext cx="430665" cy="414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খ</a:t>
              </a:r>
              <a:r>
                <a:rPr lang="bn-IN" sz="1600" dirty="0" smtClean="0">
                  <a:solidFill>
                    <a:schemeClr val="tx1"/>
                  </a:solidFill>
                </a:rPr>
                <a:t> </a:t>
              </a:r>
              <a:endParaRPr lang="en-US" sz="1600" dirty="0">
                <a:solidFill>
                  <a:schemeClr val="tx1"/>
                </a:solidFill>
              </a:endParaRPr>
            </a:p>
          </p:txBody>
        </p:sp>
        <p:sp>
          <p:nvSpPr>
            <p:cNvPr id="20" name="Oval 19"/>
            <p:cNvSpPr/>
            <p:nvPr/>
          </p:nvSpPr>
          <p:spPr>
            <a:xfrm>
              <a:off x="1692892" y="4017137"/>
              <a:ext cx="430665" cy="414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rPr>
                <a:t>গ</a:t>
              </a:r>
              <a:r>
                <a:rPr lang="bn-IN" sz="1600" dirty="0" smtClean="0">
                  <a:solidFill>
                    <a:schemeClr val="tx1"/>
                  </a:solidFill>
                </a:rPr>
                <a:t> </a:t>
              </a:r>
              <a:endParaRPr lang="en-US" sz="1600" dirty="0">
                <a:solidFill>
                  <a:schemeClr val="tx1"/>
                </a:solidFill>
              </a:endParaRPr>
            </a:p>
          </p:txBody>
        </p:sp>
        <p:sp>
          <p:nvSpPr>
            <p:cNvPr id="21" name="Oval 20"/>
            <p:cNvSpPr/>
            <p:nvPr/>
          </p:nvSpPr>
          <p:spPr>
            <a:xfrm>
              <a:off x="6443697" y="4071670"/>
              <a:ext cx="430665" cy="4141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ঘ</a:t>
              </a:r>
              <a:r>
                <a:rPr lang="bn-IN" sz="1600" dirty="0" smtClean="0">
                  <a:solidFill>
                    <a:schemeClr val="tx1"/>
                  </a:solidFill>
                </a:rPr>
                <a:t> </a:t>
              </a:r>
              <a:endParaRPr lang="en-US" sz="1600" dirty="0">
                <a:solidFill>
                  <a:schemeClr val="tx1"/>
                </a:solidFill>
              </a:endParaRPr>
            </a:p>
          </p:txBody>
        </p:sp>
      </p:grpSp>
      <p:sp>
        <p:nvSpPr>
          <p:cNvPr id="22" name="Oval 21"/>
          <p:cNvSpPr/>
          <p:nvPr/>
        </p:nvSpPr>
        <p:spPr>
          <a:xfrm>
            <a:off x="1647259" y="3126130"/>
            <a:ext cx="430665" cy="4141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smtClean="0">
                <a:solidFill>
                  <a:schemeClr val="tx1"/>
                </a:solidFill>
              </a:rPr>
              <a:t>ক</a:t>
            </a:r>
            <a:r>
              <a:rPr lang="bn-IN" sz="1600" dirty="0" smtClean="0">
                <a:solidFill>
                  <a:schemeClr val="tx1"/>
                </a:solidFill>
              </a:rPr>
              <a:t> </a:t>
            </a:r>
            <a:endParaRPr lang="en-US" sz="1600" dirty="0">
              <a:solidFill>
                <a:schemeClr val="tx1"/>
              </a:solidFill>
            </a:endParaRPr>
          </a:p>
        </p:txBody>
      </p:sp>
    </p:spTree>
    <p:extLst>
      <p:ext uri="{BB962C8B-B14F-4D97-AF65-F5344CB8AC3E}">
        <p14:creationId xmlns:p14="http://schemas.microsoft.com/office/powerpoint/2010/main" val="32944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heel(1)">
                                      <p:cBhvr>
                                        <p:cTn id="3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79385" y="586652"/>
            <a:ext cx="9667944" cy="362002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2" name="Group 1"/>
          <p:cNvGrpSpPr/>
          <p:nvPr/>
        </p:nvGrpSpPr>
        <p:grpSpPr>
          <a:xfrm>
            <a:off x="528239" y="624423"/>
            <a:ext cx="10770236" cy="5579249"/>
            <a:chOff x="-279569" y="636191"/>
            <a:chExt cx="10851028" cy="5233483"/>
          </a:xfrm>
        </p:grpSpPr>
        <p:pic>
          <p:nvPicPr>
            <p:cNvPr id="7" name="Picture 3"/>
            <p:cNvPicPr>
              <a:picLocks noChangeAspect="1" noChangeArrowheads="1"/>
            </p:cNvPicPr>
            <p:nvPr/>
          </p:nvPicPr>
          <p:blipFill>
            <a:blip r:embed="rId2"/>
            <a:srcRect/>
            <a:stretch>
              <a:fillRect/>
            </a:stretch>
          </p:blipFill>
          <p:spPr bwMode="auto">
            <a:xfrm>
              <a:off x="663887" y="636191"/>
              <a:ext cx="8964118" cy="3079230"/>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p:cNvSpPr/>
            <p:nvPr/>
          </p:nvSpPr>
          <p:spPr>
            <a:xfrm>
              <a:off x="275713" y="986618"/>
              <a:ext cx="10119066" cy="2482842"/>
            </a:xfrm>
            <a:prstGeom prst="rect">
              <a:avLst/>
            </a:prstGeom>
            <a:noFill/>
          </p:spPr>
          <p:txBody>
            <a:bodyPr wrap="square">
              <a:spAutoFit/>
            </a:bodyPr>
            <a:lstStyle/>
            <a:p>
              <a:pPr algn="ctr">
                <a:defRPr/>
              </a:pPr>
              <a:r>
                <a:rPr lang="bn-BD" sz="16600" b="1" dirty="0">
                  <a:ln w="22225">
                    <a:solidFill>
                      <a:schemeClr val="accent2"/>
                    </a:solidFill>
                    <a:prstDash val="solid"/>
                  </a:ln>
                  <a:solidFill>
                    <a:schemeClr val="accent2">
                      <a:lumMod val="40000"/>
                      <a:lumOff val="60000"/>
                    </a:schemeClr>
                  </a:solidFill>
                  <a:latin typeface="NikoshBAN" pitchFamily="2" charset="0"/>
                  <a:cs typeface="NikoshBAN" pitchFamily="2" charset="0"/>
                </a:rPr>
                <a:t>বাড়ির কাজ</a:t>
              </a:r>
              <a:endParaRPr lang="en-US" sz="16600" b="1" dirty="0">
                <a:ln w="22225">
                  <a:solidFill>
                    <a:schemeClr val="accent2"/>
                  </a:solidFill>
                  <a:prstDash val="solid"/>
                </a:ln>
                <a:solidFill>
                  <a:schemeClr val="accent2">
                    <a:lumMod val="40000"/>
                    <a:lumOff val="60000"/>
                  </a:schemeClr>
                </a:solidFill>
                <a:latin typeface="NikoshBAN" pitchFamily="2" charset="0"/>
                <a:cs typeface="NikoshBAN" pitchFamily="2" charset="0"/>
              </a:endParaRPr>
            </a:p>
          </p:txBody>
        </p:sp>
        <p:sp>
          <p:nvSpPr>
            <p:cNvPr id="4" name="Rectangle 3"/>
            <p:cNvSpPr/>
            <p:nvPr/>
          </p:nvSpPr>
          <p:spPr>
            <a:xfrm>
              <a:off x="-279569" y="4224070"/>
              <a:ext cx="10851028" cy="1645604"/>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bn-IN"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বিভিন্ন প্রকার নেটওয়ার্ক টপোলজি ব্যবহারের সুবিধা-অসুবিধা</a:t>
              </a:r>
              <a:r>
                <a:rPr lang="bn-BD"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 সম্পর্কে </a:t>
              </a:r>
              <a:r>
                <a:rPr lang="bn-BD"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বিস্তারিত </a:t>
              </a:r>
              <a:r>
                <a:rPr lang="bn-IN"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লিখে আনবে  </a:t>
              </a:r>
              <a:r>
                <a:rPr lang="bn-BD" sz="5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rPr>
                <a:t>।</a:t>
              </a:r>
              <a:endParaRPr lang="en-US"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NikoshBAN" pitchFamily="2" charset="0"/>
                <a:cs typeface="NikoshBAN" pitchFamily="2" charset="0"/>
              </a:endParaRPr>
            </a:p>
          </p:txBody>
        </p:sp>
      </p:grpSp>
    </p:spTree>
    <p:extLst>
      <p:ext uri="{BB962C8B-B14F-4D97-AF65-F5344CB8AC3E}">
        <p14:creationId xmlns:p14="http://schemas.microsoft.com/office/powerpoint/2010/main" val="11473273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0.wp.com/www.edupointbd.com/wp-content/uploads/2017/08/1-1.png?resize=434%2C1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3" y="393017"/>
            <a:ext cx="11512486" cy="597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097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4755" y="101600"/>
            <a:ext cx="12310732" cy="6531428"/>
            <a:chOff x="374755" y="101600"/>
            <a:chExt cx="12310732" cy="6531428"/>
          </a:xfrm>
        </p:grpSpPr>
        <p:sp>
          <p:nvSpPr>
            <p:cNvPr id="3" name="7-Point Star 2"/>
            <p:cNvSpPr/>
            <p:nvPr/>
          </p:nvSpPr>
          <p:spPr>
            <a:xfrm>
              <a:off x="374755" y="101600"/>
              <a:ext cx="12310732" cy="6531428"/>
            </a:xfrm>
            <a:prstGeom prst="star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a:bevelB w="38100" h="38100" prst="angle"/>
              </a:sp3d>
            </a:bodyPr>
            <a:lstStyle/>
            <a:p>
              <a:pPr algn="ctr"/>
              <a:r>
                <a:rPr lang="bn-IN" sz="16600" b="1" dirty="0" smtClean="0">
                  <a:ln w="22225">
                    <a:solidFill>
                      <a:schemeClr val="accent2"/>
                    </a:solidFill>
                    <a:prstDash val="solid"/>
                  </a:ln>
                  <a:solidFill>
                    <a:schemeClr val="accent2">
                      <a:lumMod val="40000"/>
                      <a:lumOff val="60000"/>
                    </a:schemeClr>
                  </a:solidFill>
                </a:rPr>
                <a:t> </a:t>
              </a:r>
              <a:endParaRPr lang="en-US" sz="16600" b="1" dirty="0">
                <a:ln w="22225">
                  <a:solidFill>
                    <a:schemeClr val="accent2"/>
                  </a:solidFill>
                  <a:prstDash val="solid"/>
                </a:ln>
                <a:solidFill>
                  <a:schemeClr val="accent2">
                    <a:lumMod val="40000"/>
                    <a:lumOff val="60000"/>
                  </a:schemeClr>
                </a:solidFill>
              </a:endParaRPr>
            </a:p>
          </p:txBody>
        </p:sp>
        <p:pic>
          <p:nvPicPr>
            <p:cNvPr id="2" name="Picture 1"/>
            <p:cNvPicPr>
              <a:picLocks noChangeAspect="1"/>
            </p:cNvPicPr>
            <p:nvPr/>
          </p:nvPicPr>
          <p:blipFill>
            <a:blip r:embed="rId2"/>
            <a:stretch>
              <a:fillRect/>
            </a:stretch>
          </p:blipFill>
          <p:spPr>
            <a:xfrm>
              <a:off x="3103335" y="2223406"/>
              <a:ext cx="7164473" cy="2287815"/>
            </a:xfrm>
            <a:prstGeom prst="rect">
              <a:avLst/>
            </a:prstGeom>
          </p:spPr>
        </p:pic>
      </p:grpSp>
    </p:spTree>
    <p:extLst>
      <p:ext uri="{BB962C8B-B14F-4D97-AF65-F5344CB8AC3E}">
        <p14:creationId xmlns:p14="http://schemas.microsoft.com/office/powerpoint/2010/main" val="216075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508000" y="240619"/>
            <a:ext cx="11205029" cy="5972176"/>
            <a:chOff x="508000" y="240619"/>
            <a:chExt cx="11205029" cy="5972176"/>
          </a:xfrm>
        </p:grpSpPr>
        <p:pic>
          <p:nvPicPr>
            <p:cNvPr id="12290" name="Picture 2" descr="https://upload.wikimedia.org/wikipedia/commons/thumb/9/97/NetworkTopologies.svg/1280px-NetworkTopologie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40619"/>
              <a:ext cx="11205029" cy="59721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78000" y="3773714"/>
              <a:ext cx="3389086" cy="369332"/>
            </a:xfrm>
            <a:prstGeom prst="rect">
              <a:avLst/>
            </a:prstGeom>
            <a:pattFill prst="pct5">
              <a:fgClr>
                <a:srgbClr val="00B0F0"/>
              </a:fgClr>
              <a:bgClr>
                <a:srgbClr val="FFC000"/>
              </a:bgClr>
            </a:pattFill>
          </p:spPr>
          <p:txBody>
            <a:bodyPr wrap="square" rtlCol="0">
              <a:spAutoFit/>
            </a:bodyPr>
            <a:lstStyle/>
            <a:p>
              <a:r>
                <a:rPr lang="en-US" dirty="0" err="1" smtClean="0"/>
                <a:t>Khadoker</a:t>
              </a:r>
              <a:r>
                <a:rPr lang="en-US" dirty="0" smtClean="0"/>
                <a:t> </a:t>
              </a:r>
              <a:r>
                <a:rPr lang="en-US" dirty="0" err="1" smtClean="0"/>
                <a:t>Mufakkher</a:t>
              </a:r>
              <a:r>
                <a:rPr lang="en-US" dirty="0" smtClean="0"/>
                <a:t> ,AUSC</a:t>
              </a:r>
              <a:endParaRPr lang="en-US" dirty="0"/>
            </a:p>
          </p:txBody>
        </p:sp>
      </p:grpSp>
    </p:spTree>
    <p:extLst>
      <p:ext uri="{BB962C8B-B14F-4D97-AF65-F5344CB8AC3E}">
        <p14:creationId xmlns:p14="http://schemas.microsoft.com/office/powerpoint/2010/main" val="2318455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8454"/>
            <a:ext cx="11974285" cy="3693319"/>
          </a:xfrm>
          <a:prstGeom prst="rect">
            <a:avLst/>
          </a:prstGeom>
          <a:pattFill prst="pct80">
            <a:fgClr>
              <a:schemeClr val="accent1"/>
            </a:fgClr>
            <a:bgClr>
              <a:schemeClr val="accent2">
                <a:lumMod val="75000"/>
              </a:schemeClr>
            </a:bgClr>
          </a:pattFill>
        </p:spPr>
        <p:txBody>
          <a:bodyPr wrap="square" rtlCol="0">
            <a:spAutoFit/>
          </a:bodyPr>
          <a:lstStyle/>
          <a:p>
            <a:pPr algn="ctr"/>
            <a:r>
              <a:rPr lang="bn-IN" sz="13800" b="1" dirty="0" smtClean="0">
                <a:solidFill>
                  <a:schemeClr val="tx2"/>
                </a:solidFill>
              </a:rPr>
              <a:t>টপোলজি</a:t>
            </a:r>
          </a:p>
          <a:p>
            <a:pPr algn="ctr"/>
            <a:r>
              <a:rPr lang="bn-IN" sz="7200" dirty="0" smtClean="0"/>
              <a:t>নেটওয়ার্ক</a:t>
            </a:r>
            <a:r>
              <a:rPr lang="bn-IN" sz="9600" dirty="0" smtClean="0"/>
              <a:t> </a:t>
            </a:r>
            <a:r>
              <a:rPr lang="bn-IN" sz="6600" dirty="0" smtClean="0"/>
              <a:t>টপোলজির প্রকারভেদ </a:t>
            </a:r>
            <a:endParaRPr lang="en-US" sz="11500" dirty="0"/>
          </a:p>
        </p:txBody>
      </p:sp>
    </p:spTree>
    <p:extLst>
      <p:ext uri="{BB962C8B-B14F-4D97-AF65-F5344CB8AC3E}">
        <p14:creationId xmlns:p14="http://schemas.microsoft.com/office/powerpoint/2010/main" val="249987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4451" y="259117"/>
            <a:ext cx="4302177"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IN" sz="4800" b="1" dirty="0" smtClean="0">
                <a:solidFill>
                  <a:schemeClr val="tx1"/>
                </a:solidFill>
                <a:latin typeface="Aharoni" panose="02010803020104030203" pitchFamily="2" charset="-79"/>
              </a:rPr>
              <a:t>শিখনফল</a:t>
            </a:r>
            <a:endParaRPr lang="en-US" sz="4800" b="1" dirty="0">
              <a:solidFill>
                <a:schemeClr val="tx1"/>
              </a:solidFill>
              <a:latin typeface="Aharoni" panose="02010803020104030203" pitchFamily="2" charset="-79"/>
              <a:cs typeface="Aharoni" panose="02010803020104030203" pitchFamily="2" charset="-79"/>
            </a:endParaRPr>
          </a:p>
        </p:txBody>
      </p:sp>
      <p:sp>
        <p:nvSpPr>
          <p:cNvPr id="2" name="Rectangle 1"/>
          <p:cNvSpPr/>
          <p:nvPr/>
        </p:nvSpPr>
        <p:spPr>
          <a:xfrm>
            <a:off x="1100080" y="1313602"/>
            <a:ext cx="6561412" cy="718658"/>
          </a:xfrm>
          <a:prstGeom prst="rect">
            <a:avLst/>
          </a:prstGeom>
        </p:spPr>
        <p:txBody>
          <a:bodyPr wrap="none">
            <a:spAutoFit/>
          </a:bodyPr>
          <a:lstStyle/>
          <a:p>
            <a:pPr lvl="0" defTabSz="1422400">
              <a:lnSpc>
                <a:spcPct val="90000"/>
              </a:lnSpc>
              <a:spcBef>
                <a:spcPct val="0"/>
              </a:spcBef>
              <a:spcAft>
                <a:spcPct val="35000"/>
              </a:spcAft>
            </a:pPr>
            <a:r>
              <a:rPr lang="bn-IN" sz="4400" b="1" dirty="0">
                <a:ln w="6600">
                  <a:solidFill>
                    <a:schemeClr val="accent2"/>
                  </a:solidFill>
                  <a:prstDash val="solid"/>
                </a:ln>
                <a:effectLst>
                  <a:outerShdw dist="38100" dir="2700000" algn="tl" rotWithShape="0">
                    <a:schemeClr val="accent2"/>
                  </a:outerShdw>
                </a:effectLst>
              </a:rPr>
              <a:t>এই পাঠ শেষে শিক্ষার্থীরা - </a:t>
            </a:r>
            <a:endParaRPr lang="en-US" sz="4400" b="1" dirty="0">
              <a:ln w="6600">
                <a:solidFill>
                  <a:schemeClr val="accent2"/>
                </a:solidFill>
                <a:prstDash val="solid"/>
              </a:ln>
              <a:effectLst>
                <a:outerShdw dist="38100" dir="2700000" algn="tl" rotWithShape="0">
                  <a:schemeClr val="accent2"/>
                </a:outerShdw>
              </a:effectLst>
            </a:endParaRPr>
          </a:p>
        </p:txBody>
      </p:sp>
      <p:sp>
        <p:nvSpPr>
          <p:cNvPr id="8" name="Rectangle 7"/>
          <p:cNvSpPr/>
          <p:nvPr/>
        </p:nvSpPr>
        <p:spPr>
          <a:xfrm>
            <a:off x="495894" y="2160182"/>
            <a:ext cx="10779289" cy="298543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bn-IN" sz="3600" dirty="0" smtClean="0"/>
              <a:t>১</a:t>
            </a:r>
            <a:r>
              <a:rPr lang="bn-IN" sz="3600" dirty="0"/>
              <a:t>। নেটওয়ার্ক টপোলজির ধারণা ব্যাখ্যা করতে পারবে।</a:t>
            </a:r>
          </a:p>
          <a:p>
            <a:pPr fontAlgn="base"/>
            <a:r>
              <a:rPr lang="bn-IN" sz="3600" dirty="0"/>
              <a:t>২। বিভিন্ন নেটওয়ার্ক টপোলজি সম্পর্কে বিস্তারিত ব্যাখ্যা করতে পারবে।</a:t>
            </a:r>
          </a:p>
          <a:p>
            <a:pPr fontAlgn="base"/>
            <a:r>
              <a:rPr lang="en-US" sz="4400" dirty="0" smtClean="0"/>
              <a:t>৩ </a:t>
            </a:r>
            <a:r>
              <a:rPr lang="bn-IN" sz="3600" dirty="0" smtClean="0"/>
              <a:t>। </a:t>
            </a:r>
            <a:r>
              <a:rPr lang="bn-IN" sz="3600" dirty="0"/>
              <a:t>কোন ক্ষেত্রে কোন টপোলজি ব্যবহার সুবিধাজনক তা বিশ্লেষণ করতে পারবে।</a:t>
            </a:r>
          </a:p>
        </p:txBody>
      </p:sp>
    </p:spTree>
    <p:extLst>
      <p:ext uri="{BB962C8B-B14F-4D97-AF65-F5344CB8AC3E}">
        <p14:creationId xmlns:p14="http://schemas.microsoft.com/office/powerpoint/2010/main" val="326519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2322285" y="369332"/>
            <a:ext cx="6560458" cy="1328839"/>
          </a:xfrm>
          <a:prstGeom prst="cloud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5400" dirty="0">
                <a:ln w="0"/>
                <a:solidFill>
                  <a:schemeClr val="tx1"/>
                </a:solidFill>
                <a:effectLst>
                  <a:outerShdw blurRad="38100" dist="19050" dir="2700000" algn="tl" rotWithShape="0">
                    <a:schemeClr val="dk1">
                      <a:alpha val="40000"/>
                    </a:schemeClr>
                  </a:outerShdw>
                </a:effectLst>
              </a:rPr>
              <a:t>একক কাজ </a:t>
            </a:r>
            <a:endParaRPr lang="en-US" sz="5400" dirty="0">
              <a:ln w="0"/>
              <a:solidFill>
                <a:schemeClr val="tx1"/>
              </a:solidFill>
              <a:effectLst>
                <a:outerShdw blurRad="38100" dist="19050" dir="2700000" algn="tl" rotWithShape="0">
                  <a:schemeClr val="dk1">
                    <a:alpha val="40000"/>
                  </a:schemeClr>
                </a:outerShdw>
              </a:effectLst>
            </a:endParaRP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4" name="7-Point Star 3"/>
          <p:cNvSpPr/>
          <p:nvPr/>
        </p:nvSpPr>
        <p:spPr>
          <a:xfrm>
            <a:off x="2322285" y="3875315"/>
            <a:ext cx="8026399" cy="2554515"/>
          </a:xfrm>
          <a:prstGeom prst="star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bn-IN" sz="5400" dirty="0" smtClean="0">
                <a:ln w="0"/>
                <a:solidFill>
                  <a:schemeClr val="tx1"/>
                </a:solidFill>
                <a:effectLst>
                  <a:outerShdw blurRad="38100" dist="19050" dir="2700000" algn="tl" rotWithShape="0">
                    <a:schemeClr val="dk1">
                      <a:alpha val="40000"/>
                    </a:schemeClr>
                  </a:outerShdw>
                </a:effectLst>
              </a:rPr>
              <a:t>সময়ঃ ২ মিনিট </a:t>
            </a:r>
            <a:endParaRPr lang="en-US" sz="5400"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2685143" y="2402022"/>
            <a:ext cx="6328230" cy="76944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IN" sz="4400" dirty="0" smtClean="0">
                <a:ln w="0"/>
                <a:solidFill>
                  <a:schemeClr val="tx1"/>
                </a:solidFill>
                <a:effectLst>
                  <a:outerShdw blurRad="38100" dist="19050" dir="2700000" algn="tl" rotWithShape="0">
                    <a:schemeClr val="dk1">
                      <a:alpha val="40000"/>
                    </a:schemeClr>
                  </a:outerShdw>
                </a:effectLst>
              </a:rPr>
              <a:t>১। টপোলজি কাকে বলে ?     </a:t>
            </a:r>
            <a:endParaRPr lang="en-US" sz="4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761563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255" y="438411"/>
            <a:ext cx="7402882" cy="2062103"/>
          </a:xfrm>
          <a:prstGeom prst="rect">
            <a:avLst/>
          </a:prstGeom>
          <a:noFill/>
        </p:spPr>
        <p:txBody>
          <a:bodyPr wrap="square" rtlCol="0">
            <a:spAutoFit/>
          </a:bodyPr>
          <a:lstStyle/>
          <a:p>
            <a:pPr algn="just"/>
            <a:r>
              <a:rPr lang="as-IN" sz="3200" b="1" dirty="0"/>
              <a:t>কম্পিউটার নেটওয়ার্ক</a:t>
            </a:r>
            <a:r>
              <a:rPr lang="as-IN" sz="3200" dirty="0"/>
              <a:t> (</a:t>
            </a:r>
            <a:r>
              <a:rPr lang="as-IN" sz="3200" dirty="0">
                <a:hlinkClick r:id="rId2" tooltip="ইংরেজি ভাষা"/>
              </a:rPr>
              <a:t>ইংরেজি</a:t>
            </a:r>
            <a:r>
              <a:rPr lang="as-IN" sz="3200" dirty="0"/>
              <a:t>: </a:t>
            </a:r>
            <a:r>
              <a:rPr lang="en-US" sz="3200" dirty="0"/>
              <a:t>Computer network) </a:t>
            </a:r>
            <a:r>
              <a:rPr lang="as-IN" sz="3200" dirty="0"/>
              <a:t>হচ্ছে এমন একটি ব্যবস্থা যাতে দুই বা ততোধিক কম্পিউটার একসাথে যুক্ত থাকে</a:t>
            </a:r>
            <a:r>
              <a:rPr lang="as-IN" sz="3200" dirty="0" smtClean="0"/>
              <a:t>।</a:t>
            </a:r>
            <a:endParaRPr lang="en-US" sz="3200" dirty="0" err="1" smtClean="0"/>
          </a:p>
        </p:txBody>
      </p:sp>
      <p:pic>
        <p:nvPicPr>
          <p:cNvPr id="4" name="Picture 3" descr="https://i1.wp.com/www.edupointbd.com/wp-content/uploads/2017/08/lW0Xvyc.jpg?resize=540%2C412"/>
          <p:cNvPicPr/>
          <p:nvPr/>
        </p:nvPicPr>
        <p:blipFill>
          <a:blip r:embed="rId3">
            <a:extLst>
              <a:ext uri="{28A0092B-C50C-407E-A947-70E740481C1C}">
                <a14:useLocalDpi xmlns:a14="http://schemas.microsoft.com/office/drawing/2010/main" val="0"/>
              </a:ext>
            </a:extLst>
          </a:blip>
          <a:srcRect/>
          <a:stretch>
            <a:fillRect/>
          </a:stretch>
        </p:blipFill>
        <p:spPr bwMode="auto">
          <a:xfrm>
            <a:off x="7878870" y="438411"/>
            <a:ext cx="3949875" cy="3006247"/>
          </a:xfrm>
          <a:prstGeom prst="rect">
            <a:avLst/>
          </a:prstGeom>
          <a:noFill/>
          <a:ln>
            <a:noFill/>
          </a:ln>
        </p:spPr>
      </p:pic>
      <p:sp>
        <p:nvSpPr>
          <p:cNvPr id="3" name="TextBox 2"/>
          <p:cNvSpPr txBox="1"/>
          <p:nvPr/>
        </p:nvSpPr>
        <p:spPr>
          <a:xfrm>
            <a:off x="572020" y="3620022"/>
            <a:ext cx="10926873" cy="2862322"/>
          </a:xfrm>
          <a:prstGeom prst="rect">
            <a:avLst/>
          </a:prstGeom>
          <a:noFill/>
        </p:spPr>
        <p:txBody>
          <a:bodyPr wrap="square" rtlCol="0">
            <a:spAutoFit/>
          </a:bodyPr>
          <a:lstStyle/>
          <a:p>
            <a:pPr algn="just"/>
            <a:r>
              <a:rPr lang="as-IN" sz="3600" dirty="0"/>
              <a:t>কম্পিউটার নেটওয়ার্ক ব্যবহারকারীরা ফাইল, প্রিন্টার ও অন্যান্য সম্পদ ভাগাভাগি করে ব্যবহার করতে পারে, একে অপরের কাছে বার্তা পাঠাতে পারে এবং এক কম্পিউটারে বসে অন্য কম্পিউটারে প্রোগ্রাম চালাতে পারে</a:t>
            </a:r>
            <a:r>
              <a:rPr lang="as-IN" sz="3600" dirty="0" smtClean="0"/>
              <a:t>।</a:t>
            </a:r>
            <a:endParaRPr lang="en-US" sz="3600" dirty="0" err="1" smtClean="0"/>
          </a:p>
        </p:txBody>
      </p:sp>
    </p:spTree>
    <p:extLst>
      <p:ext uri="{BB962C8B-B14F-4D97-AF65-F5344CB8AC3E}">
        <p14:creationId xmlns:p14="http://schemas.microsoft.com/office/powerpoint/2010/main" val="2691214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3226" y="1124165"/>
            <a:ext cx="9507256" cy="403187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endParaRPr lang="bn-IN" sz="3200" b="1" u="sng" dirty="0" smtClean="0">
              <a:solidFill>
                <a:srgbClr val="00B050"/>
              </a:solidFill>
            </a:endParaRPr>
          </a:p>
          <a:p>
            <a:r>
              <a:rPr lang="as-IN" sz="3200" b="1" u="sng" dirty="0" smtClean="0">
                <a:solidFill>
                  <a:srgbClr val="00B050"/>
                </a:solidFill>
              </a:rPr>
              <a:t>কম্পিউটার </a:t>
            </a:r>
            <a:r>
              <a:rPr lang="as-IN" sz="3200" b="1" u="sng" dirty="0">
                <a:solidFill>
                  <a:srgbClr val="00B050"/>
                </a:solidFill>
              </a:rPr>
              <a:t>নেটওয়ার্কে সাধারণত তিন ভাগে ভাগ করা যায় </a:t>
            </a:r>
            <a:r>
              <a:rPr lang="as-IN" sz="3200" b="1" u="sng" dirty="0" smtClean="0">
                <a:solidFill>
                  <a:srgbClr val="00B050"/>
                </a:solidFill>
              </a:rPr>
              <a:t>যথা-</a:t>
            </a:r>
            <a:endParaRPr lang="en-US" sz="3200" b="1" u="sng" dirty="0" smtClean="0">
              <a:solidFill>
                <a:srgbClr val="00B050"/>
              </a:solidFill>
            </a:endParaRPr>
          </a:p>
          <a:p>
            <a:r>
              <a:rPr lang="en-US" sz="3200" dirty="0" smtClean="0"/>
              <a:t>PAN(</a:t>
            </a:r>
            <a:r>
              <a:rPr lang="bn-IN" sz="3200" dirty="0" smtClean="0"/>
              <a:t>পার্সোনাল এরিয়া নেটওয়ার্ক)</a:t>
            </a:r>
            <a:endParaRPr lang="as-IN" sz="3200" dirty="0"/>
          </a:p>
          <a:p>
            <a:r>
              <a:rPr lang="en-US" sz="3200" dirty="0"/>
              <a:t>LAN (</a:t>
            </a:r>
            <a:r>
              <a:rPr lang="as-IN" sz="3200" dirty="0"/>
              <a:t>লোকাল এরিয়া নেটওয়ার্ক)</a:t>
            </a:r>
          </a:p>
          <a:p>
            <a:r>
              <a:rPr lang="en-US" sz="3200" dirty="0"/>
              <a:t>MAN (</a:t>
            </a:r>
            <a:r>
              <a:rPr lang="as-IN" sz="3200" dirty="0"/>
              <a:t>মেট্রোপলিটান এরিয়া নেটওয়ার্ক )</a:t>
            </a:r>
          </a:p>
          <a:p>
            <a:r>
              <a:rPr lang="en-US" sz="3200" dirty="0"/>
              <a:t>WAN (</a:t>
            </a:r>
            <a:r>
              <a:rPr lang="as-IN" sz="3200" dirty="0"/>
              <a:t>ওয়াইড এরিয় নেটওয়ার্ক</a:t>
            </a:r>
            <a:r>
              <a:rPr lang="as-IN" sz="3200" dirty="0" smtClean="0"/>
              <a:t>)</a:t>
            </a:r>
            <a:endParaRPr lang="bn-IN" sz="3200" dirty="0" smtClean="0"/>
          </a:p>
          <a:p>
            <a:endParaRPr lang="as-IN" sz="3200" dirty="0"/>
          </a:p>
        </p:txBody>
      </p:sp>
    </p:spTree>
    <p:extLst>
      <p:ext uri="{BB962C8B-B14F-4D97-AF65-F5344CB8AC3E}">
        <p14:creationId xmlns:p14="http://schemas.microsoft.com/office/powerpoint/2010/main" val="302837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934</Words>
  <Application>Microsoft Office PowerPoint</Application>
  <PresentationFormat>Widescreen</PresentationFormat>
  <Paragraphs>138</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Aharoni</vt:lpstr>
      <vt:lpstr>Arial</vt:lpstr>
      <vt:lpstr>Calibri</vt:lpstr>
      <vt:lpstr>Calibri Light</vt:lpstr>
      <vt:lpstr>NikoshBAN</vt:lpstr>
      <vt:lpstr>Times New Roman</vt:lpstr>
      <vt:lpstr>Vrinda</vt:lpstr>
      <vt:lpstr>Office Theme</vt:lpstr>
      <vt:lpstr>PowerPoint Presentation</vt:lpstr>
      <vt:lpstr>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AUSC</dc:creator>
  <cp:lastModifiedBy>AUSC</cp:lastModifiedBy>
  <cp:revision>46</cp:revision>
  <dcterms:created xsi:type="dcterms:W3CDTF">2019-04-13T22:55:17Z</dcterms:created>
  <dcterms:modified xsi:type="dcterms:W3CDTF">2019-10-21T03:56:34Z</dcterms:modified>
</cp:coreProperties>
</file>