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7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64" r:id="rId12"/>
    <p:sldId id="265" r:id="rId13"/>
    <p:sldId id="266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1C2E-B4CE-40A8-B483-8AC6517CA56F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02E5-DEAA-4C99-A857-1A72F6EC7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087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1C2E-B4CE-40A8-B483-8AC6517CA56F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02E5-DEAA-4C99-A857-1A72F6EC7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279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1C2E-B4CE-40A8-B483-8AC6517CA56F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02E5-DEAA-4C99-A857-1A72F6EC7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1C2E-B4CE-40A8-B483-8AC6517CA56F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02E5-DEAA-4C99-A857-1A72F6EC7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444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1C2E-B4CE-40A8-B483-8AC6517CA56F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02E5-DEAA-4C99-A857-1A72F6EC7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049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1C2E-B4CE-40A8-B483-8AC6517CA56F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02E5-DEAA-4C99-A857-1A72F6EC7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512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1C2E-B4CE-40A8-B483-8AC6517CA56F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02E5-DEAA-4C99-A857-1A72F6EC7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01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1C2E-B4CE-40A8-B483-8AC6517CA56F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02E5-DEAA-4C99-A857-1A72F6EC7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908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1C2E-B4CE-40A8-B483-8AC6517CA56F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02E5-DEAA-4C99-A857-1A72F6EC7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236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1C2E-B4CE-40A8-B483-8AC6517CA56F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02E5-DEAA-4C99-A857-1A72F6EC7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365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1C2E-B4CE-40A8-B483-8AC6517CA56F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02E5-DEAA-4C99-A857-1A72F6EC7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7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81C2E-B4CE-40A8-B483-8AC6517CA56F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902E5-DEAA-4C99-A857-1A72F6EC7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735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26.jpg"/><Relationship Id="rId7" Type="http://schemas.openxmlformats.org/officeDocument/2006/relationships/image" Target="../media/image30.jpg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jpg"/><Relationship Id="rId5" Type="http://schemas.openxmlformats.org/officeDocument/2006/relationships/image" Target="../media/image28.jpg"/><Relationship Id="rId4" Type="http://schemas.openxmlformats.org/officeDocument/2006/relationships/image" Target="../media/image27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9.jpg"/><Relationship Id="rId4" Type="http://schemas.openxmlformats.org/officeDocument/2006/relationships/image" Target="../media/image34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37.jpg"/><Relationship Id="rId7" Type="http://schemas.openxmlformats.org/officeDocument/2006/relationships/image" Target="../media/image41.jp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jpg"/><Relationship Id="rId5" Type="http://schemas.openxmlformats.org/officeDocument/2006/relationships/image" Target="../media/image39.jpg"/><Relationship Id="rId4" Type="http://schemas.openxmlformats.org/officeDocument/2006/relationships/image" Target="../media/image38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g"/><Relationship Id="rId2" Type="http://schemas.openxmlformats.org/officeDocument/2006/relationships/image" Target="../media/image4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g"/><Relationship Id="rId7" Type="http://schemas.openxmlformats.org/officeDocument/2006/relationships/image" Target="../media/image4.jpeg"/><Relationship Id="rId2" Type="http://schemas.openxmlformats.org/officeDocument/2006/relationships/image" Target="../media/image44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8.jpg"/><Relationship Id="rId5" Type="http://schemas.openxmlformats.org/officeDocument/2006/relationships/image" Target="../media/image47.jpg"/><Relationship Id="rId4" Type="http://schemas.openxmlformats.org/officeDocument/2006/relationships/image" Target="../media/image46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g"/><Relationship Id="rId2" Type="http://schemas.openxmlformats.org/officeDocument/2006/relationships/image" Target="../media/image49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50.jp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1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g"/><Relationship Id="rId7" Type="http://schemas.openxmlformats.org/officeDocument/2006/relationships/image" Target="../media/image1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g"/><Relationship Id="rId5" Type="http://schemas.openxmlformats.org/officeDocument/2006/relationships/image" Target="../media/image14.jpg"/><Relationship Id="rId4" Type="http://schemas.openxmlformats.org/officeDocument/2006/relationships/image" Target="../media/image13.jpg"/><Relationship Id="rId9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7" Type="http://schemas.openxmlformats.org/officeDocument/2006/relationships/image" Target="../media/image4.jpe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1.jpg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20.jpg"/><Relationship Id="rId7" Type="http://schemas.openxmlformats.org/officeDocument/2006/relationships/image" Target="../media/image23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g"/><Relationship Id="rId5" Type="http://schemas.openxmlformats.org/officeDocument/2006/relationships/image" Target="../media/image21.jpg"/><Relationship Id="rId4" Type="http://schemas.openxmlformats.org/officeDocument/2006/relationships/image" Target="../media/image7.jpg"/><Relationship Id="rId9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20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2368" y="3953021"/>
            <a:ext cx="114511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 কোন ফল সারা বছর পাওয়া যায়?</a:t>
            </a:r>
            <a:endParaRPr lang="en-US" sz="72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35237" y="492369"/>
            <a:ext cx="31511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 কাজ</a:t>
            </a:r>
            <a:endParaRPr lang="en-US" sz="54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6443003" y="140677"/>
            <a:ext cx="4431323" cy="3812344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675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619500" cy="278531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045" y="91397"/>
            <a:ext cx="3334264" cy="260252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044" y="2965425"/>
            <a:ext cx="3334264" cy="24086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370" y="2965424"/>
            <a:ext cx="3272498" cy="241040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65426"/>
            <a:ext cx="3619500" cy="240861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370" y="53882"/>
            <a:ext cx="3427242" cy="260721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09750" y="5554146"/>
            <a:ext cx="7846206" cy="1015663"/>
          </a:xfrm>
          <a:prstGeom prst="rect">
            <a:avLst/>
          </a:prstGeom>
          <a:blipFill>
            <a:blip r:embed="rId8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এগুলো গ্রীষ্ম ও বর্ষাকালীন সবজি।</a:t>
            </a:r>
            <a:endParaRPr lang="en-US" sz="6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285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7962" y="211015"/>
            <a:ext cx="51769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শাকের মধ্যে রয়েছে-</a:t>
            </a:r>
            <a:endParaRPr lang="en-US" sz="60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631" y="1498431"/>
            <a:ext cx="4626166" cy="259065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98432"/>
            <a:ext cx="3988631" cy="265425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797" y="1498431"/>
            <a:ext cx="3458657" cy="259065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07962" y="4613014"/>
            <a:ext cx="11423561" cy="923330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লাল শাক, পুঁইশাক, পালংশাক, পাটশাক, কলমিশাক।</a:t>
            </a:r>
            <a:endParaRPr lang="en-US" sz="5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998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796" y="7692"/>
            <a:ext cx="3911844" cy="270931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526" y="7692"/>
            <a:ext cx="4838061" cy="270931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796" y="2717006"/>
            <a:ext cx="3911844" cy="28678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7501" y="2808581"/>
            <a:ext cx="5016086" cy="277629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68283" y="5584874"/>
            <a:ext cx="7412089" cy="1015663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এগুলো সারা বছর পাওয়া যায়।</a:t>
            </a:r>
            <a:endParaRPr lang="en-US" sz="6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2210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8627" y="520505"/>
            <a:ext cx="34887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 কাজ</a:t>
            </a:r>
            <a:endParaRPr lang="en-US" sz="54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234" y="4023360"/>
            <a:ext cx="11380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কয়েকটি শীতকালীন সবজির নাম লিখ।</a:t>
            </a:r>
            <a:endParaRPr lang="en-US" sz="66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6316393" y="196949"/>
            <a:ext cx="4684542" cy="3587262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8381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0653" y="2974657"/>
            <a:ext cx="3916092" cy="273362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69" y="2974657"/>
            <a:ext cx="3816855" cy="273362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581" y="0"/>
            <a:ext cx="3916092" cy="28698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745" y="2974657"/>
            <a:ext cx="4143573" cy="27336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27" y="-1"/>
            <a:ext cx="3828798" cy="286980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2673" y="0"/>
            <a:ext cx="4143573" cy="286980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96761" y="5813131"/>
            <a:ext cx="10732022" cy="1015663"/>
          </a:xfrm>
          <a:prstGeom prst="rect">
            <a:avLst/>
          </a:prstGeom>
          <a:blipFill>
            <a:blip r:embed="rId8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আমাদের দেশে শত শত রকমের ফুল জন্মায়।</a:t>
            </a:r>
            <a:endParaRPr lang="en-US" sz="6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3891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6" y="613263"/>
            <a:ext cx="6218002" cy="355912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1044" y="613263"/>
            <a:ext cx="5293582" cy="35226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3223" y="5194546"/>
            <a:ext cx="10986868" cy="1015663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আমাদের দেশে রকমারি মসলা উৎপাদিত হয়।</a:t>
            </a:r>
            <a:endParaRPr lang="en-US" sz="6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2625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0" y="0"/>
            <a:ext cx="5364482" cy="278540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0" y="2785404"/>
            <a:ext cx="3108594" cy="2671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621" y="2914079"/>
            <a:ext cx="3567057" cy="25431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0" y="0"/>
            <a:ext cx="4781636" cy="28426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316" y="2914079"/>
            <a:ext cx="3530197" cy="254317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5718616"/>
            <a:ext cx="11603865" cy="923330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 ভোজ্য তেলবীজগুলো আমাদের কৃষি বৈচিত্রের অঙ্গ।</a:t>
            </a:r>
            <a:endParaRPr lang="en-US" sz="5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870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53609"/>
            <a:ext cx="5725995" cy="31768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4909" y="453607"/>
            <a:ext cx="3507468" cy="317688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6633" y="453608"/>
            <a:ext cx="3176881" cy="31768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9847" y="4352555"/>
            <a:ext cx="10452295" cy="1015663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হরেক রকমের ঔষধি সমৃদ্ধ আমাদের দেশ।</a:t>
            </a:r>
            <a:endParaRPr lang="en-US" sz="6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3816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7785" y="422031"/>
            <a:ext cx="384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54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2702" y="1688123"/>
            <a:ext cx="10578904" cy="4811151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392702" y="1554541"/>
            <a:ext cx="10410092" cy="507831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 সারা বছর পাওয়া যায় এমন শাকসবজির নাম লিখ।</a:t>
            </a:r>
          </a:p>
          <a:p>
            <a:r>
              <a:rPr lang="bn-BD" sz="54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 আমাদের মাটি ও জলবায়ু ফল চাষের উপযোগী বর্ণনা কর।</a:t>
            </a:r>
          </a:p>
          <a:p>
            <a:r>
              <a:rPr lang="bn-BD" sz="5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৩। ফুল আমাদের সংস্কৃতির আনন্দময় অংশ- ব্যাখ্যা কর।</a:t>
            </a:r>
            <a:endParaRPr lang="en-US" sz="54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4352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Connector 2"/>
          <p:cNvSpPr/>
          <p:nvPr/>
        </p:nvSpPr>
        <p:spPr>
          <a:xfrm>
            <a:off x="2393860" y="317680"/>
            <a:ext cx="2021983" cy="1803042"/>
          </a:xfrm>
          <a:prstGeom prst="flowChartConnector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</a:t>
            </a:r>
            <a:endParaRPr lang="en-US" sz="166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Flowchart: Connector 3"/>
          <p:cNvSpPr/>
          <p:nvPr/>
        </p:nvSpPr>
        <p:spPr>
          <a:xfrm>
            <a:off x="4431405" y="317680"/>
            <a:ext cx="2021983" cy="1803042"/>
          </a:xfrm>
          <a:prstGeom prst="flowChartConnector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endParaRPr lang="en-US" sz="166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Flowchart: Connector 4"/>
          <p:cNvSpPr/>
          <p:nvPr/>
        </p:nvSpPr>
        <p:spPr>
          <a:xfrm>
            <a:off x="6453388" y="317680"/>
            <a:ext cx="2021983" cy="1803042"/>
          </a:xfrm>
          <a:prstGeom prst="flowChartConnector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endParaRPr lang="en-US" sz="166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Flowchart: Connector 5"/>
          <p:cNvSpPr/>
          <p:nvPr/>
        </p:nvSpPr>
        <p:spPr>
          <a:xfrm>
            <a:off x="8493617" y="317680"/>
            <a:ext cx="2021983" cy="1803042"/>
          </a:xfrm>
          <a:prstGeom prst="flowChartConnector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6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endParaRPr lang="en-US" sz="166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760631" y="2601532"/>
            <a:ext cx="4874654" cy="4153437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895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07237" y="281354"/>
            <a:ext cx="4543865" cy="3390314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Process 3"/>
          <p:cNvSpPr/>
          <p:nvPr/>
        </p:nvSpPr>
        <p:spPr>
          <a:xfrm>
            <a:off x="2098464" y="1266093"/>
            <a:ext cx="3080824" cy="1266092"/>
          </a:xfrm>
          <a:prstGeom prst="flowChart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48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1873380" y="281354"/>
            <a:ext cx="3601330" cy="984739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09822" y="4503644"/>
            <a:ext cx="9651626" cy="101566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ঔষধি উদ্ভিদ গুলির তালিকা করে আনবে।</a:t>
            </a:r>
            <a:endParaRPr lang="en-US" sz="6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2077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207434" y="2546252"/>
            <a:ext cx="4698609" cy="4192173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363392" y="0"/>
            <a:ext cx="8924764" cy="2549881"/>
            <a:chOff x="1250850" y="-3629"/>
            <a:chExt cx="8924764" cy="2549881"/>
          </a:xfrm>
        </p:grpSpPr>
        <p:sp>
          <p:nvSpPr>
            <p:cNvPr id="4" name="Flowchart: Decision 3"/>
            <p:cNvSpPr/>
            <p:nvPr/>
          </p:nvSpPr>
          <p:spPr>
            <a:xfrm>
              <a:off x="1250850" y="15825"/>
              <a:ext cx="2668168" cy="2530427"/>
            </a:xfrm>
            <a:prstGeom prst="flowChartDecision">
              <a:avLst/>
            </a:prstGeom>
            <a:solidFill>
              <a:srgbClr val="00B05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16600" b="1" dirty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ধ</a:t>
              </a:r>
              <a:endParaRPr lang="en-US" sz="166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5" name="Flowchart: Decision 4"/>
            <p:cNvSpPr/>
            <p:nvPr/>
          </p:nvSpPr>
          <p:spPr>
            <a:xfrm>
              <a:off x="3181641" y="0"/>
              <a:ext cx="2633003" cy="2546252"/>
            </a:xfrm>
            <a:prstGeom prst="flowChartDecision">
              <a:avLst/>
            </a:prstGeom>
            <a:solidFill>
              <a:srgbClr val="00B05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16600" b="1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ন্য</a:t>
              </a:r>
              <a:endParaRPr lang="en-US" sz="166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6" name="Flowchart: Decision 5"/>
            <p:cNvSpPr/>
            <p:nvPr/>
          </p:nvSpPr>
          <p:spPr>
            <a:xfrm>
              <a:off x="5265998" y="7693"/>
              <a:ext cx="2825259" cy="2473495"/>
            </a:xfrm>
            <a:prstGeom prst="flowChartDecision">
              <a:avLst/>
            </a:prstGeom>
            <a:solidFill>
              <a:srgbClr val="00B05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16600" b="1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বা</a:t>
              </a:r>
              <a:endParaRPr lang="en-US" sz="166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7" name="Flowchart: Decision 6"/>
            <p:cNvSpPr/>
            <p:nvPr/>
          </p:nvSpPr>
          <p:spPr>
            <a:xfrm>
              <a:off x="7533222" y="-3629"/>
              <a:ext cx="2642392" cy="2496137"/>
            </a:xfrm>
            <a:prstGeom prst="flowChartDecision">
              <a:avLst/>
            </a:prstGeom>
            <a:solidFill>
              <a:srgbClr val="00B05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16600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দ</a:t>
              </a:r>
              <a:endParaRPr lang="en-US" sz="16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87220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152" y="1996226"/>
            <a:ext cx="6236598" cy="304698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মোছাঃ মরিয়ম খাতুন</a:t>
            </a:r>
          </a:p>
          <a:p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শিক্ষিকা (আইসিটি)</a:t>
            </a:r>
          </a:p>
          <a:p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চাঁদপাড়া সিনিয়র আলিম মাদ্রাসা</a:t>
            </a:r>
          </a:p>
          <a:p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গোবিন্দগঞ্জ, গাইবান্ধা।</a:t>
            </a:r>
            <a:endParaRPr lang="en-US" sz="4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85658" y="1880316"/>
            <a:ext cx="4498490" cy="317009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শ্রেণিঃ সপ্তম</a:t>
            </a:r>
          </a:p>
          <a:p>
            <a:r>
              <a:rPr lang="bn-BD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 কৃষি শিক্ষা</a:t>
            </a:r>
          </a:p>
          <a:p>
            <a:r>
              <a:rPr lang="bn-BD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অধ্যায়ঃ প্রথম</a:t>
            </a:r>
          </a:p>
          <a:p>
            <a:r>
              <a:rPr lang="bn-BD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পাঠঃ ৬</a:t>
            </a:r>
          </a:p>
          <a:p>
            <a:r>
              <a:rPr lang="bn-BD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সময়ঃ ৫০ মিনিট</a:t>
            </a:r>
            <a:endParaRPr lang="en-US" sz="4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Flowchart: Sort 8"/>
          <p:cNvSpPr/>
          <p:nvPr/>
        </p:nvSpPr>
        <p:spPr>
          <a:xfrm>
            <a:off x="6877322" y="1622738"/>
            <a:ext cx="412121" cy="4391696"/>
          </a:xfrm>
          <a:prstGeom prst="flowChartSor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6622965" y="3818586"/>
            <a:ext cx="254357" cy="2311758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7289443" y="3818587"/>
            <a:ext cx="154546" cy="2311757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686026" y="274560"/>
            <a:ext cx="2324633" cy="101566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6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28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1334" y="0"/>
            <a:ext cx="5922499" cy="9233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ছবিগুলি ভালভাবে লক্ষ কর</a:t>
            </a:r>
            <a:endParaRPr lang="en-US" sz="5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01134" y="5693478"/>
            <a:ext cx="5500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এগুলো কীসের ছবি?</a:t>
            </a:r>
            <a:endParaRPr lang="en-US" sz="5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455" y="3324254"/>
            <a:ext cx="3763113" cy="22578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002" y="923330"/>
            <a:ext cx="4121158" cy="23589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61" y="906266"/>
            <a:ext cx="2678061" cy="237597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7140" y="923329"/>
            <a:ext cx="3688924" cy="23650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3093" y="3324254"/>
            <a:ext cx="3392971" cy="225786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61" y="3328434"/>
            <a:ext cx="3386690" cy="225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5855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07654" y="211015"/>
            <a:ext cx="4360985" cy="120032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পাঠ</a:t>
            </a:r>
            <a:endParaRPr lang="en-US" sz="72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3251" y="4483016"/>
            <a:ext cx="122052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38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</a:t>
            </a:r>
            <a:r>
              <a:rPr lang="bn-BD" sz="138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দ্যা</a:t>
            </a:r>
            <a:r>
              <a:rPr lang="bn-BD" sz="138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bn-BD" sz="138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13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</a:t>
            </a:r>
            <a:r>
              <a:rPr lang="bn-BD" sz="138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bn-BD" sz="138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লে</a:t>
            </a:r>
            <a:r>
              <a:rPr lang="bn-BD" sz="138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bn-BD" sz="138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বৈ</a:t>
            </a:r>
            <a:r>
              <a:rPr lang="bn-BD" sz="138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</a:t>
            </a:r>
            <a:r>
              <a:rPr lang="bn-BD" sz="138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ত্র্য</a:t>
            </a:r>
            <a:endParaRPr lang="en-US" sz="13800" b="1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2869809" y="1561512"/>
            <a:ext cx="5767754" cy="2771336"/>
          </a:xfrm>
          <a:prstGeom prst="flowChartProcess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7338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84542" y="450166"/>
            <a:ext cx="2630658" cy="101566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শিরোনাম</a:t>
            </a:r>
            <a:endParaRPr lang="en-US" sz="6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4401" y="2166425"/>
            <a:ext cx="9819249" cy="278540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069145" y="2644726"/>
            <a:ext cx="9495692" cy="203132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 উদ্যান ফসল কী তা বলতে পারবে;</a:t>
            </a:r>
          </a:p>
          <a:p>
            <a:r>
              <a:rPr lang="bn-BD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 উদ্যান ফসলের গুরুত্ব বর্ণনা করতে পারবে।</a:t>
            </a:r>
          </a:p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1098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2" y="-92765"/>
            <a:ext cx="3352800" cy="201168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0"/>
            <a:ext cx="3625842" cy="201168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5813" y="2036592"/>
            <a:ext cx="3602829" cy="23672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36592"/>
            <a:ext cx="3375813" cy="236720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5812" y="4470667"/>
            <a:ext cx="3602829" cy="221148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5442"/>
            <a:ext cx="3315024" cy="210671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090117" y="221010"/>
            <a:ext cx="5101883" cy="1569660"/>
          </a:xfrm>
          <a:prstGeom prst="rect">
            <a:avLst/>
          </a:prstGeom>
          <a:blipFill>
            <a:blip r:embed="rId8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কাঁঠাল আমাদের জাতীয় ফল।</a:t>
            </a:r>
            <a:endParaRPr lang="en-US" sz="4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39429" y="2435363"/>
            <a:ext cx="5152571" cy="1569660"/>
          </a:xfrm>
          <a:prstGeom prst="rect">
            <a:avLst/>
          </a:prstGeom>
          <a:blipFill>
            <a:blip r:embed="rId9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আম, আনারস এগুলো আমাদের জনপ্রিয় ফল।</a:t>
            </a:r>
            <a:endParaRPr lang="en-US" sz="48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39429" y="4470667"/>
            <a:ext cx="5152571" cy="2123658"/>
          </a:xfrm>
          <a:prstGeom prst="rect">
            <a:avLst/>
          </a:prstGeom>
          <a:blipFill>
            <a:blip r:embed="rId8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কমলা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কলা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কুল</a:t>
            </a:r>
            <a:r>
              <a:rPr lang="en-US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 </a:t>
            </a:r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কদবেল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এগুলোর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বৈচিত্রও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চোখে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পরার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মত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8138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6504"/>
            <a:ext cx="3277772" cy="186513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7773" y="41978"/>
            <a:ext cx="2630658" cy="182197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07108"/>
            <a:ext cx="4046522" cy="23754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39353"/>
            <a:ext cx="4046522" cy="231619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86622" y="168135"/>
            <a:ext cx="6105378" cy="1569660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কলা, পেঁপে এগুলো সারা বছর পাওয়া যায়।</a:t>
            </a:r>
            <a:endParaRPr lang="en-US" sz="48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08847" y="2174489"/>
            <a:ext cx="6083153" cy="1754326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আমাদের দেশে নানা ধরনের স্বাদ ও গন্ধের লেবু চাষ হয়।</a:t>
            </a:r>
            <a:endParaRPr lang="en-US" sz="54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08846" y="4520285"/>
            <a:ext cx="6083153" cy="1754326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স্ট্রবেরি</a:t>
            </a:r>
            <a:r>
              <a:rPr lang="en-US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চাষ</a:t>
            </a:r>
            <a:r>
              <a:rPr lang="en-US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বেশি</a:t>
            </a:r>
            <a:r>
              <a:rPr lang="en-US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জনপ্রিয়তা</a:t>
            </a:r>
            <a:r>
              <a:rPr lang="en-US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লাভ</a:t>
            </a:r>
            <a:r>
              <a:rPr lang="en-US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করেছে</a:t>
            </a:r>
            <a:r>
              <a:rPr lang="en-US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5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404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8665" y="61691"/>
            <a:ext cx="3173649" cy="257460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5387" y="2636296"/>
            <a:ext cx="4578478" cy="257252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607" y="60649"/>
            <a:ext cx="2574607" cy="257460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3438" y="2636296"/>
            <a:ext cx="3175559" cy="250448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1765" y="61690"/>
            <a:ext cx="3437233" cy="257460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92"/>
            <a:ext cx="2574607" cy="25746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36297"/>
            <a:ext cx="3865813" cy="257252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124222" y="5430129"/>
            <a:ext cx="6399643" cy="1015663"/>
          </a:xfrm>
          <a:prstGeom prst="rect">
            <a:avLst/>
          </a:prstGeom>
          <a:blipFill>
            <a:blip r:embed="rId9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এগুলো শীতকালীন সবজি।</a:t>
            </a:r>
            <a:endParaRPr lang="en-US" sz="6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723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243</Words>
  <Application>Microsoft Office PowerPoint</Application>
  <PresentationFormat>Widescreen</PresentationFormat>
  <Paragraphs>50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Mitu</dc:creator>
  <cp:lastModifiedBy>Mitu</cp:lastModifiedBy>
  <cp:revision>49</cp:revision>
  <dcterms:created xsi:type="dcterms:W3CDTF">2019-09-22T13:05:38Z</dcterms:created>
  <dcterms:modified xsi:type="dcterms:W3CDTF">2019-09-23T15:17:07Z</dcterms:modified>
</cp:coreProperties>
</file>