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sldIdLst>
    <p:sldId id="275" r:id="rId2"/>
    <p:sldId id="258" r:id="rId3"/>
    <p:sldId id="259" r:id="rId4"/>
    <p:sldId id="279" r:id="rId5"/>
    <p:sldId id="280" r:id="rId6"/>
    <p:sldId id="281" r:id="rId7"/>
    <p:sldId id="282" r:id="rId8"/>
    <p:sldId id="276" r:id="rId9"/>
    <p:sldId id="277" r:id="rId10"/>
    <p:sldId id="278" r:id="rId11"/>
    <p:sldId id="263" r:id="rId12"/>
    <p:sldId id="274" r:id="rId13"/>
    <p:sldId id="264" r:id="rId14"/>
    <p:sldId id="283" r:id="rId15"/>
    <p:sldId id="284" r:id="rId16"/>
    <p:sldId id="265" r:id="rId17"/>
    <p:sldId id="269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8FC0C8-B9D4-43B4-A3FA-51F0984A5A1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7FF99E-7813-4B0D-87BC-7C7B747EEB5D}">
      <dgm:prSet phldrT="[Text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bn-BD" sz="3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১।রাষ্ট্র ভাষা হিসেবে</a:t>
          </a:r>
        </a:p>
        <a:p>
          <a:r>
            <a:rPr lang="bn-BD" sz="3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স্বীকৃতি লাভ।</a:t>
          </a:r>
          <a:endParaRPr lang="en-US" sz="32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494C6AF-65FA-41C0-A9C8-E0B33C403406}" type="parTrans" cxnId="{C61076A7-62FD-427C-9798-94A5483B90A9}">
      <dgm:prSet/>
      <dgm:spPr/>
      <dgm:t>
        <a:bodyPr/>
        <a:lstStyle/>
        <a:p>
          <a:endParaRPr lang="en-US"/>
        </a:p>
      </dgm:t>
    </dgm:pt>
    <dgm:pt modelId="{43B45F40-A1F3-47CB-978B-4A5B2192F502}" type="sibTrans" cxnId="{C61076A7-62FD-427C-9798-94A5483B90A9}">
      <dgm:prSet/>
      <dgm:spPr/>
      <dgm:t>
        <a:bodyPr/>
        <a:lstStyle/>
        <a:p>
          <a:endParaRPr lang="en-US"/>
        </a:p>
      </dgm:t>
    </dgm:pt>
    <dgm:pt modelId="{DEE42AEC-803A-48FC-B372-BA914D630A95}">
      <dgm:prSet phldrT="[Text]" custT="1"/>
      <dgm:spPr/>
      <dgm:t>
        <a:bodyPr/>
        <a:lstStyle/>
        <a:p>
          <a:r>
            <a:rPr lang="bn-BD" sz="3200" dirty="0" smtClean="0">
              <a:solidFill>
                <a:schemeClr val="accent3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জাতীয়তাবাদের</a:t>
          </a:r>
        </a:p>
        <a:p>
          <a:r>
            <a:rPr lang="bn-BD" sz="3200" dirty="0" smtClean="0">
              <a:solidFill>
                <a:schemeClr val="accent3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বিকাশ।</a:t>
          </a:r>
          <a:endParaRPr lang="en-US" sz="3200" dirty="0">
            <a:solidFill>
              <a:schemeClr val="accent3">
                <a:lumMod val="20000"/>
                <a:lumOff val="8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EDD768A-8E4E-4536-81A1-A32D286342C9}" type="parTrans" cxnId="{FF4DC3DB-E64B-46DF-B374-6C9C21E90B5C}">
      <dgm:prSet/>
      <dgm:spPr/>
      <dgm:t>
        <a:bodyPr/>
        <a:lstStyle/>
        <a:p>
          <a:endParaRPr lang="en-US"/>
        </a:p>
      </dgm:t>
    </dgm:pt>
    <dgm:pt modelId="{D6EB3023-9791-483B-93C9-E0E6ABF45097}" type="sibTrans" cxnId="{FF4DC3DB-E64B-46DF-B374-6C9C21E90B5C}">
      <dgm:prSet/>
      <dgm:spPr/>
      <dgm:t>
        <a:bodyPr/>
        <a:lstStyle/>
        <a:p>
          <a:endParaRPr lang="en-US"/>
        </a:p>
      </dgm:t>
    </dgm:pt>
    <dgm:pt modelId="{ED85F891-2A73-4D09-8AF0-F95911129696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bn-BD" sz="3200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৩।ছাত্রদের গুরুত্ব</a:t>
          </a:r>
        </a:p>
        <a:p>
          <a:r>
            <a:rPr lang="bn-BD" sz="3200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বৃদ্ধি।</a:t>
          </a:r>
          <a:endParaRPr lang="en-US" sz="3200" dirty="0">
            <a:solidFill>
              <a:schemeClr val="accent2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7D3FF4E-AA1E-4584-9DDA-027CA3AD1634}" type="parTrans" cxnId="{2F865C1A-4E1F-407A-B1F3-D28016CE876E}">
      <dgm:prSet/>
      <dgm:spPr/>
      <dgm:t>
        <a:bodyPr/>
        <a:lstStyle/>
        <a:p>
          <a:endParaRPr lang="en-US"/>
        </a:p>
      </dgm:t>
    </dgm:pt>
    <dgm:pt modelId="{E9176E17-0789-4F31-86D2-3028AF07E5FC}" type="sibTrans" cxnId="{2F865C1A-4E1F-407A-B1F3-D28016CE876E}">
      <dgm:prSet/>
      <dgm:spPr/>
      <dgm:t>
        <a:bodyPr/>
        <a:lstStyle/>
        <a:p>
          <a:endParaRPr lang="en-US"/>
        </a:p>
      </dgm:t>
    </dgm:pt>
    <dgm:pt modelId="{4B06A517-1591-4E81-B70C-6C6959FA97F9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bn-BD" sz="32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১৯৫৪ ও ৭০ এর</a:t>
          </a:r>
        </a:p>
        <a:p>
          <a:r>
            <a:rPr lang="bn-BD" sz="32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নির্বাচনে জয় লাভ।</a:t>
          </a:r>
          <a:endParaRPr lang="en-US" sz="3200" dirty="0">
            <a:solidFill>
              <a:srgbClr val="00B0F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71ACB98-3753-4682-93A3-9A94490F5CCE}" type="parTrans" cxnId="{4041A76F-C898-42D7-A04D-E07FC532822D}">
      <dgm:prSet/>
      <dgm:spPr/>
      <dgm:t>
        <a:bodyPr/>
        <a:lstStyle/>
        <a:p>
          <a:endParaRPr lang="en-US"/>
        </a:p>
      </dgm:t>
    </dgm:pt>
    <dgm:pt modelId="{FA950F5E-57EC-44D4-93B2-CAEE305EFE8F}" type="sibTrans" cxnId="{4041A76F-C898-42D7-A04D-E07FC532822D}">
      <dgm:prSet/>
      <dgm:spPr/>
      <dgm:t>
        <a:bodyPr/>
        <a:lstStyle/>
        <a:p>
          <a:endParaRPr lang="en-US"/>
        </a:p>
      </dgm:t>
    </dgm:pt>
    <dgm:pt modelId="{BD380691-8815-4384-AA3F-EC4CDC2988E1}">
      <dgm:prSet phldrT="[Text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bn-BD" sz="3200" dirty="0" smtClean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৫।মুক্তিযুদ্ধ ও স্বাধীনতা</a:t>
          </a:r>
        </a:p>
        <a:p>
          <a:r>
            <a:rPr lang="bn-BD" sz="3200" dirty="0" smtClean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rPr>
            <a:t>লাভ।</a:t>
          </a:r>
          <a:endParaRPr lang="en-US" sz="3200" dirty="0">
            <a:solidFill>
              <a:schemeClr val="accent6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D133937-6FF3-4BFB-9541-62D0310E1340}" type="parTrans" cxnId="{4AC8265E-4F0D-4B8D-8D22-6A7F10157A9E}">
      <dgm:prSet/>
      <dgm:spPr/>
      <dgm:t>
        <a:bodyPr/>
        <a:lstStyle/>
        <a:p>
          <a:endParaRPr lang="en-US"/>
        </a:p>
      </dgm:t>
    </dgm:pt>
    <dgm:pt modelId="{C325D8CD-45D9-49CE-BDDC-513463065943}" type="sibTrans" cxnId="{4AC8265E-4F0D-4B8D-8D22-6A7F10157A9E}">
      <dgm:prSet/>
      <dgm:spPr/>
      <dgm:t>
        <a:bodyPr/>
        <a:lstStyle/>
        <a:p>
          <a:endParaRPr lang="en-US"/>
        </a:p>
      </dgm:t>
    </dgm:pt>
    <dgm:pt modelId="{70BBD94A-C45D-4A2E-AA28-903A7032298E}" type="pres">
      <dgm:prSet presAssocID="{948FC0C8-B9D4-43B4-A3FA-51F0984A5A1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64A11C-7544-45CC-9A94-509B9F2D8DC1}" type="pres">
      <dgm:prSet presAssocID="{3A7FF99E-7813-4B0D-87BC-7C7B747EEB5D}" presName="node" presStyleLbl="node1" presStyleIdx="0" presStyleCnt="5" custLinFactNeighborX="4529" custLinFactNeighborY="20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225718-47E2-47DE-954A-AFD6B0C08878}" type="pres">
      <dgm:prSet presAssocID="{43B45F40-A1F3-47CB-978B-4A5B2192F502}" presName="sibTrans" presStyleCnt="0"/>
      <dgm:spPr/>
    </dgm:pt>
    <dgm:pt modelId="{7E87A9A6-726B-4269-8618-2036575EB1DE}" type="pres">
      <dgm:prSet presAssocID="{DEE42AEC-803A-48FC-B372-BA914D630A9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05824F-C81F-4D95-AF58-3BB06F3917A6}" type="pres">
      <dgm:prSet presAssocID="{D6EB3023-9791-483B-93C9-E0E6ABF45097}" presName="sibTrans" presStyleCnt="0"/>
      <dgm:spPr/>
    </dgm:pt>
    <dgm:pt modelId="{41EDE0D1-5F6B-4A62-A591-260BB7EA3B41}" type="pres">
      <dgm:prSet presAssocID="{ED85F891-2A73-4D09-8AF0-F95911129696}" presName="node" presStyleLbl="node1" presStyleIdx="2" presStyleCnt="5" custLinFactNeighborY="-54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B30C65-4EF4-4F19-915E-4D227CBA114F}" type="pres">
      <dgm:prSet presAssocID="{E9176E17-0789-4F31-86D2-3028AF07E5FC}" presName="sibTrans" presStyleCnt="0"/>
      <dgm:spPr/>
    </dgm:pt>
    <dgm:pt modelId="{8579F86C-FE29-481F-8D2E-6F37DB99607E}" type="pres">
      <dgm:prSet presAssocID="{4B06A517-1591-4E81-B70C-6C6959FA97F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3B3D1D-8837-4378-A14F-881ED19589EB}" type="pres">
      <dgm:prSet presAssocID="{FA950F5E-57EC-44D4-93B2-CAEE305EFE8F}" presName="sibTrans" presStyleCnt="0"/>
      <dgm:spPr/>
    </dgm:pt>
    <dgm:pt modelId="{37AA360A-D4B8-4182-AAED-26E7E775E012}" type="pres">
      <dgm:prSet presAssocID="{BD380691-8815-4384-AA3F-EC4CDC2988E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AC8265E-4F0D-4B8D-8D22-6A7F10157A9E}" srcId="{948FC0C8-B9D4-43B4-A3FA-51F0984A5A11}" destId="{BD380691-8815-4384-AA3F-EC4CDC2988E1}" srcOrd="4" destOrd="0" parTransId="{8D133937-6FF3-4BFB-9541-62D0310E1340}" sibTransId="{C325D8CD-45D9-49CE-BDDC-513463065943}"/>
    <dgm:cxn modelId="{FF4DC3DB-E64B-46DF-B374-6C9C21E90B5C}" srcId="{948FC0C8-B9D4-43B4-A3FA-51F0984A5A11}" destId="{DEE42AEC-803A-48FC-B372-BA914D630A95}" srcOrd="1" destOrd="0" parTransId="{6EDD768A-8E4E-4536-81A1-A32D286342C9}" sibTransId="{D6EB3023-9791-483B-93C9-E0E6ABF45097}"/>
    <dgm:cxn modelId="{4041A76F-C898-42D7-A04D-E07FC532822D}" srcId="{948FC0C8-B9D4-43B4-A3FA-51F0984A5A11}" destId="{4B06A517-1591-4E81-B70C-6C6959FA97F9}" srcOrd="3" destOrd="0" parTransId="{A71ACB98-3753-4682-93A3-9A94490F5CCE}" sibTransId="{FA950F5E-57EC-44D4-93B2-CAEE305EFE8F}"/>
    <dgm:cxn modelId="{9F4AD5C1-440B-4F46-9A53-52598A9F2A35}" type="presOf" srcId="{DEE42AEC-803A-48FC-B372-BA914D630A95}" destId="{7E87A9A6-726B-4269-8618-2036575EB1DE}" srcOrd="0" destOrd="0" presId="urn:microsoft.com/office/officeart/2005/8/layout/default"/>
    <dgm:cxn modelId="{064B945D-8F01-4306-B6FA-1269B529813D}" type="presOf" srcId="{BD380691-8815-4384-AA3F-EC4CDC2988E1}" destId="{37AA360A-D4B8-4182-AAED-26E7E775E012}" srcOrd="0" destOrd="0" presId="urn:microsoft.com/office/officeart/2005/8/layout/default"/>
    <dgm:cxn modelId="{21A02165-9CA7-4E12-9875-4D853CBE4CCC}" type="presOf" srcId="{4B06A517-1591-4E81-B70C-6C6959FA97F9}" destId="{8579F86C-FE29-481F-8D2E-6F37DB99607E}" srcOrd="0" destOrd="0" presId="urn:microsoft.com/office/officeart/2005/8/layout/default"/>
    <dgm:cxn modelId="{C61076A7-62FD-427C-9798-94A5483B90A9}" srcId="{948FC0C8-B9D4-43B4-A3FA-51F0984A5A11}" destId="{3A7FF99E-7813-4B0D-87BC-7C7B747EEB5D}" srcOrd="0" destOrd="0" parTransId="{2494C6AF-65FA-41C0-A9C8-E0B33C403406}" sibTransId="{43B45F40-A1F3-47CB-978B-4A5B2192F502}"/>
    <dgm:cxn modelId="{2F560FFF-A8D4-4C5F-8CB7-E7D38EC9B2D3}" type="presOf" srcId="{948FC0C8-B9D4-43B4-A3FA-51F0984A5A11}" destId="{70BBD94A-C45D-4A2E-AA28-903A7032298E}" srcOrd="0" destOrd="0" presId="urn:microsoft.com/office/officeart/2005/8/layout/default"/>
    <dgm:cxn modelId="{16C24AD0-4C4A-4FC3-BB4A-F835EC6D3D92}" type="presOf" srcId="{3A7FF99E-7813-4B0D-87BC-7C7B747EEB5D}" destId="{EB64A11C-7544-45CC-9A94-509B9F2D8DC1}" srcOrd="0" destOrd="0" presId="urn:microsoft.com/office/officeart/2005/8/layout/default"/>
    <dgm:cxn modelId="{2F865C1A-4E1F-407A-B1F3-D28016CE876E}" srcId="{948FC0C8-B9D4-43B4-A3FA-51F0984A5A11}" destId="{ED85F891-2A73-4D09-8AF0-F95911129696}" srcOrd="2" destOrd="0" parTransId="{27D3FF4E-AA1E-4584-9DDA-027CA3AD1634}" sibTransId="{E9176E17-0789-4F31-86D2-3028AF07E5FC}"/>
    <dgm:cxn modelId="{B96CD7D5-22D1-47E5-947E-A553944CB8BB}" type="presOf" srcId="{ED85F891-2A73-4D09-8AF0-F95911129696}" destId="{41EDE0D1-5F6B-4A62-A591-260BB7EA3B41}" srcOrd="0" destOrd="0" presId="urn:microsoft.com/office/officeart/2005/8/layout/default"/>
    <dgm:cxn modelId="{BF0424DE-0083-4FFF-8658-879DDBF03B89}" type="presParOf" srcId="{70BBD94A-C45D-4A2E-AA28-903A7032298E}" destId="{EB64A11C-7544-45CC-9A94-509B9F2D8DC1}" srcOrd="0" destOrd="0" presId="urn:microsoft.com/office/officeart/2005/8/layout/default"/>
    <dgm:cxn modelId="{AAD32F19-8F92-45DD-8D0D-E515FD4EBA42}" type="presParOf" srcId="{70BBD94A-C45D-4A2E-AA28-903A7032298E}" destId="{68225718-47E2-47DE-954A-AFD6B0C08878}" srcOrd="1" destOrd="0" presId="urn:microsoft.com/office/officeart/2005/8/layout/default"/>
    <dgm:cxn modelId="{7314E946-E997-4579-8FCE-78CFD10C3796}" type="presParOf" srcId="{70BBD94A-C45D-4A2E-AA28-903A7032298E}" destId="{7E87A9A6-726B-4269-8618-2036575EB1DE}" srcOrd="2" destOrd="0" presId="urn:microsoft.com/office/officeart/2005/8/layout/default"/>
    <dgm:cxn modelId="{18A58C59-9ECA-4871-843F-FE76A7AC66AF}" type="presParOf" srcId="{70BBD94A-C45D-4A2E-AA28-903A7032298E}" destId="{9905824F-C81F-4D95-AF58-3BB06F3917A6}" srcOrd="3" destOrd="0" presId="urn:microsoft.com/office/officeart/2005/8/layout/default"/>
    <dgm:cxn modelId="{9B4ADF09-FB0E-4E41-9F4A-CAAD749D195E}" type="presParOf" srcId="{70BBD94A-C45D-4A2E-AA28-903A7032298E}" destId="{41EDE0D1-5F6B-4A62-A591-260BB7EA3B41}" srcOrd="4" destOrd="0" presId="urn:microsoft.com/office/officeart/2005/8/layout/default"/>
    <dgm:cxn modelId="{1B6B6526-9A60-49A5-862C-37250EF7CA0E}" type="presParOf" srcId="{70BBD94A-C45D-4A2E-AA28-903A7032298E}" destId="{6CB30C65-4EF4-4F19-915E-4D227CBA114F}" srcOrd="5" destOrd="0" presId="urn:microsoft.com/office/officeart/2005/8/layout/default"/>
    <dgm:cxn modelId="{C00DB4BE-7E96-4ED6-BC49-F38CA7D7B199}" type="presParOf" srcId="{70BBD94A-C45D-4A2E-AA28-903A7032298E}" destId="{8579F86C-FE29-481F-8D2E-6F37DB99607E}" srcOrd="6" destOrd="0" presId="urn:microsoft.com/office/officeart/2005/8/layout/default"/>
    <dgm:cxn modelId="{395C632A-D60C-4860-B280-E00A0B094922}" type="presParOf" srcId="{70BBD94A-C45D-4A2E-AA28-903A7032298E}" destId="{213B3D1D-8837-4378-A14F-881ED19589EB}" srcOrd="7" destOrd="0" presId="urn:microsoft.com/office/officeart/2005/8/layout/default"/>
    <dgm:cxn modelId="{364F6101-3E07-4F98-9D29-6ACC79A234FD}" type="presParOf" srcId="{70BBD94A-C45D-4A2E-AA28-903A7032298E}" destId="{37AA360A-D4B8-4182-AAED-26E7E775E01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64A11C-7544-45CC-9A94-509B9F2D8DC1}">
      <dsp:nvSpPr>
        <dsp:cNvPr id="0" name=""/>
        <dsp:cNvSpPr/>
      </dsp:nvSpPr>
      <dsp:spPr>
        <a:xfrm>
          <a:off x="760958" y="43530"/>
          <a:ext cx="3364699" cy="2018819"/>
        </a:xfrm>
        <a:prstGeom prst="rect">
          <a:avLst/>
        </a:prstGeom>
        <a:solidFill>
          <a:schemeClr val="bg2">
            <a:lumMod val="9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১।রাষ্ট্র ভাষা হিসেবে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স্বীকৃতি লাভ।</a:t>
          </a:r>
          <a:endParaRPr lang="en-US" sz="3200" kern="12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60958" y="43530"/>
        <a:ext cx="3364699" cy="2018819"/>
      </dsp:txXfrm>
    </dsp:sp>
    <dsp:sp modelId="{7E87A9A6-726B-4269-8618-2036575EB1DE}">
      <dsp:nvSpPr>
        <dsp:cNvPr id="0" name=""/>
        <dsp:cNvSpPr/>
      </dsp:nvSpPr>
      <dsp:spPr>
        <a:xfrm>
          <a:off x="4309741" y="1962"/>
          <a:ext cx="3364699" cy="20188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accent3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জাতীয়তাবাদের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accent3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বিকাশ।</a:t>
          </a:r>
          <a:endParaRPr lang="en-US" sz="3200" kern="1200" dirty="0">
            <a:solidFill>
              <a:schemeClr val="accent3">
                <a:lumMod val="20000"/>
                <a:lumOff val="8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09741" y="1962"/>
        <a:ext cx="3364699" cy="2018819"/>
      </dsp:txXfrm>
    </dsp:sp>
    <dsp:sp modelId="{41EDE0D1-5F6B-4A62-A591-260BB7EA3B41}">
      <dsp:nvSpPr>
        <dsp:cNvPr id="0" name=""/>
        <dsp:cNvSpPr/>
      </dsp:nvSpPr>
      <dsp:spPr>
        <a:xfrm>
          <a:off x="8010910" y="0"/>
          <a:ext cx="3364699" cy="2018819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৩।ছাত্রদের গুরুত্ব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বৃদ্ধি।</a:t>
          </a:r>
          <a:endParaRPr lang="en-US" sz="3200" kern="1200" dirty="0">
            <a:solidFill>
              <a:schemeClr val="accent2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010910" y="0"/>
        <a:ext cx="3364699" cy="2018819"/>
      </dsp:txXfrm>
    </dsp:sp>
    <dsp:sp modelId="{8579F86C-FE29-481F-8D2E-6F37DB99607E}">
      <dsp:nvSpPr>
        <dsp:cNvPr id="0" name=""/>
        <dsp:cNvSpPr/>
      </dsp:nvSpPr>
      <dsp:spPr>
        <a:xfrm>
          <a:off x="2459156" y="2357252"/>
          <a:ext cx="3364699" cy="2018819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১৯৫৪ ও ৭০ এর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নির্বাচনে জয় লাভ।</a:t>
          </a:r>
          <a:endParaRPr lang="en-US" sz="3200" kern="1200" dirty="0">
            <a:solidFill>
              <a:srgbClr val="00B0F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459156" y="2357252"/>
        <a:ext cx="3364699" cy="2018819"/>
      </dsp:txXfrm>
    </dsp:sp>
    <dsp:sp modelId="{37AA360A-D4B8-4182-AAED-26E7E775E012}">
      <dsp:nvSpPr>
        <dsp:cNvPr id="0" name=""/>
        <dsp:cNvSpPr/>
      </dsp:nvSpPr>
      <dsp:spPr>
        <a:xfrm>
          <a:off x="6160325" y="2357252"/>
          <a:ext cx="3364699" cy="2018819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৫।মুক্তিযুদ্ধ ও স্বাধীনতা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rPr>
            <a:t>লাভ।</a:t>
          </a:r>
          <a:endParaRPr lang="en-US" sz="3200" kern="1200" dirty="0">
            <a:solidFill>
              <a:schemeClr val="accent6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160325" y="2357252"/>
        <a:ext cx="3364699" cy="20188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692F-4404-4698-9EDB-54FE03DC6A0F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A7C1F20-9ED8-4A0B-A385-58D3FB328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88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692F-4404-4698-9EDB-54FE03DC6A0F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A7C1F20-9ED8-4A0B-A385-58D3FB328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51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692F-4404-4698-9EDB-54FE03DC6A0F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A7C1F20-9ED8-4A0B-A385-58D3FB328B5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7215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692F-4404-4698-9EDB-54FE03DC6A0F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A7C1F20-9ED8-4A0B-A385-58D3FB328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42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692F-4404-4698-9EDB-54FE03DC6A0F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A7C1F20-9ED8-4A0B-A385-58D3FB328B5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661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692F-4404-4698-9EDB-54FE03DC6A0F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A7C1F20-9ED8-4A0B-A385-58D3FB328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841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692F-4404-4698-9EDB-54FE03DC6A0F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1F20-9ED8-4A0B-A385-58D3FB328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115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692F-4404-4698-9EDB-54FE03DC6A0F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1F20-9ED8-4A0B-A385-58D3FB328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692F-4404-4698-9EDB-54FE03DC6A0F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1F20-9ED8-4A0B-A385-58D3FB328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77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692F-4404-4698-9EDB-54FE03DC6A0F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A7C1F20-9ED8-4A0B-A385-58D3FB328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592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692F-4404-4698-9EDB-54FE03DC6A0F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A7C1F20-9ED8-4A0B-A385-58D3FB328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729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692F-4404-4698-9EDB-54FE03DC6A0F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A7C1F20-9ED8-4A0B-A385-58D3FB328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4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692F-4404-4698-9EDB-54FE03DC6A0F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1F20-9ED8-4A0B-A385-58D3FB328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88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692F-4404-4698-9EDB-54FE03DC6A0F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1F20-9ED8-4A0B-A385-58D3FB328B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648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692F-4404-4698-9EDB-54FE03DC6A0F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1F20-9ED8-4A0B-A385-58D3FB328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481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692F-4404-4698-9EDB-54FE03DC6A0F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A7C1F20-9ED8-4A0B-A385-58D3FB328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74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F692F-4404-4698-9EDB-54FE03DC6A0F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A7C1F20-9ED8-4A0B-A385-58D3FB328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593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  <p:sldLayoutId id="2147483781" r:id="rId15"/>
    <p:sldLayoutId id="214748378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921168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সু-শাসন</a:t>
            </a:r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ক্লাশে</a:t>
            </a:r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2109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9637" y="1556634"/>
            <a:ext cx="92825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 আন্দোলনের গুরুত্বঃ-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220125760"/>
              </p:ext>
            </p:extLst>
          </p:nvPr>
        </p:nvGraphicFramePr>
        <p:xfrm>
          <a:off x="207818" y="2604655"/>
          <a:ext cx="11984182" cy="43780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8721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B64A11C-7544-45CC-9A94-509B9F2D8D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graphicEl>
                                              <a:dgm id="{EB64A11C-7544-45CC-9A94-509B9F2D8D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graphicEl>
                                              <a:dgm id="{EB64A11C-7544-45CC-9A94-509B9F2D8D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graphicEl>
                                              <a:dgm id="{EB64A11C-7544-45CC-9A94-509B9F2D8D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graphicEl>
                                              <a:dgm id="{EB64A11C-7544-45CC-9A94-509B9F2D8D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E87A9A6-726B-4269-8618-2036575EB1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graphicEl>
                                              <a:dgm id="{7E87A9A6-726B-4269-8618-2036575EB1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graphicEl>
                                              <a:dgm id="{7E87A9A6-726B-4269-8618-2036575EB1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graphicEl>
                                              <a:dgm id="{7E87A9A6-726B-4269-8618-2036575EB1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graphicEl>
                                              <a:dgm id="{7E87A9A6-726B-4269-8618-2036575EB1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EDE0D1-5F6B-4A62-A591-260BB7EA3B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graphicEl>
                                              <a:dgm id="{41EDE0D1-5F6B-4A62-A591-260BB7EA3B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graphicEl>
                                              <a:dgm id="{41EDE0D1-5F6B-4A62-A591-260BB7EA3B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graphicEl>
                                              <a:dgm id="{41EDE0D1-5F6B-4A62-A591-260BB7EA3B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graphicEl>
                                              <a:dgm id="{41EDE0D1-5F6B-4A62-A591-260BB7EA3B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579F86C-FE29-481F-8D2E-6F37DB9960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graphicEl>
                                              <a:dgm id="{8579F86C-FE29-481F-8D2E-6F37DB9960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graphicEl>
                                              <a:dgm id="{8579F86C-FE29-481F-8D2E-6F37DB9960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graphicEl>
                                              <a:dgm id="{8579F86C-FE29-481F-8D2E-6F37DB9960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graphicEl>
                                              <a:dgm id="{8579F86C-FE29-481F-8D2E-6F37DB9960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7AA360A-D4B8-4182-AAED-26E7E775E0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graphicEl>
                                              <a:dgm id="{37AA360A-D4B8-4182-AAED-26E7E775E0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graphicEl>
                                              <a:dgm id="{37AA360A-D4B8-4182-AAED-26E7E775E0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graphicEl>
                                              <a:dgm id="{37AA360A-D4B8-4182-AAED-26E7E775E0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graphicEl>
                                              <a:dgm id="{37AA360A-D4B8-4182-AAED-26E7E775E0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58856" y="2128505"/>
            <a:ext cx="4612308" cy="1141165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BD" sz="66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ফলঃ-</a:t>
            </a:r>
            <a:endParaRPr lang="en-US" sz="6600" dirty="0">
              <a:solidFill>
                <a:schemeClr val="accent6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18654" y="3269670"/>
            <a:ext cx="11374582" cy="31053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পাঠের শেষে ,</a:t>
            </a:r>
          </a:p>
          <a:p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 আন্দোলন কি তা বলতে পারবে,</a:t>
            </a:r>
          </a:p>
          <a:p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 আন্দোলনের ঘটনা সমূহ ব্যাখ্যা করতে পারবে,</a:t>
            </a:r>
          </a:p>
          <a:p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 আন্দোলনের গুরুত্ব কি তা মূল্যায়ন করতে পারবে</a:t>
            </a:r>
            <a:r>
              <a:rPr lang="bn-BD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9104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69673" y="1587595"/>
            <a:ext cx="55833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 পাঠঃ-</a:t>
            </a:r>
            <a:endParaRPr lang="en-US" sz="88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69674" y="3455459"/>
            <a:ext cx="5721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বিষয়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হলোঃ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892" y="4550813"/>
            <a:ext cx="11991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 আন্দোলন কি, ভাষা আন্দোলনের ঘটনা প্রভাহ, ভাষা আন্দোলনের গুরুত্ব।</a:t>
            </a:r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7956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7439" y="1838325"/>
            <a:ext cx="6557962" cy="1582449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BD" sz="8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কাজঃ-</a:t>
            </a:r>
            <a:endParaRPr lang="en-US" sz="3200" dirty="0">
              <a:solidFill>
                <a:schemeClr val="accent2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035" y="3420774"/>
            <a:ext cx="11277601" cy="281463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দলঃ ভাষা আন্দোলন বলতে কি বুঝ?</a:t>
            </a:r>
          </a:p>
          <a:p>
            <a:pPr marL="0" indent="0">
              <a:buNone/>
            </a:pPr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 দলঃভাষা আন্দোলনের গুরুত্ব মূল্যায়ন কর?</a:t>
            </a:r>
          </a:p>
          <a:p>
            <a:pPr marL="0" indent="0">
              <a:buNone/>
            </a:pPr>
            <a:r>
              <a:rPr lang="bn-IN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৩মিনিটে উত্তর দাও। 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53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7927" y="2521528"/>
            <a:ext cx="106957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7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7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7200" dirty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7927" y="4211782"/>
            <a:ext cx="114715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আমাদের জীবনে ভাষা আন্দোলনের গুরুত্ব কি , </a:t>
            </a:r>
          </a:p>
          <a:p>
            <a:r>
              <a:rPr lang="bn-IN" sz="48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৫ মিনিটের মধ্যে উত্তর দাও ?</a:t>
            </a:r>
            <a:endParaRPr lang="en-US" sz="4800" dirty="0">
              <a:solidFill>
                <a:schemeClr val="accent3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204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1781" y="1856509"/>
            <a:ext cx="112221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কাজঃ-</a:t>
            </a:r>
            <a:endParaRPr lang="en-US" sz="6000" dirty="0">
              <a:solidFill>
                <a:schemeClr val="accent3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0327" y="3629891"/>
            <a:ext cx="1165167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৩টি দলে বিভক্ত হয়ে নিন্মের প্রশ্নের উত্তর দাও ?</a:t>
            </a:r>
          </a:p>
          <a:p>
            <a:r>
              <a:rPr lang="bn-IN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ক। দলঃ- ভাষা আন্দোলন বলতে কি বুঝ ?</a:t>
            </a:r>
          </a:p>
          <a:p>
            <a:r>
              <a:rPr lang="bn-IN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খ।  দলঃ- তমদ্দুন মজলিস বলতে কি বুঝ ?</a:t>
            </a:r>
          </a:p>
          <a:p>
            <a:r>
              <a:rPr lang="bn-IN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গ।  দলঃ- রাষ্ট্র ভাষা সংগ্রাম পরিষদ বলতে কি বুঝ ? </a:t>
            </a:r>
          </a:p>
          <a:p>
            <a:endParaRPr lang="en-US" sz="36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755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26127" y="1357745"/>
            <a:ext cx="101138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মূল্যায়নঃ-</a:t>
            </a:r>
            <a:endParaRPr lang="en-US" sz="8000" dirty="0">
              <a:solidFill>
                <a:schemeClr val="accent5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7818" y="3089564"/>
            <a:ext cx="1184563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ক। সর্বদলীয় রাষ্ট্রভাষা সংগ্রাম পরিষদ ১৯৪৮ সালের কত তারিখ গঠিত হয়?</a:t>
            </a:r>
          </a:p>
          <a:p>
            <a:r>
              <a:rPr lang="bn-IN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২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মার্চ</a:t>
            </a:r>
            <a:r>
              <a:rPr lang="bn-IN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                                                             ২। ৩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মার্চ</a:t>
            </a:r>
            <a:r>
              <a:rPr lang="bn-IN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bn-IN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৪ মার্চ,                                                                 ৪। ৫ মার্চ,</a:t>
            </a:r>
          </a:p>
          <a:p>
            <a:r>
              <a:rPr lang="bn-IN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খ। বাংলাকে কত সালের সংবিধানে পূর্ব-বাংলার রাষ্ট্র ভাষার মর্যাদা দেয় পাকিস্তান সরকার?</a:t>
            </a:r>
          </a:p>
          <a:p>
            <a:r>
              <a:rPr lang="bn-IN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১৯৫৪,                                                                  ২।১৯৫৫,</a:t>
            </a:r>
          </a:p>
          <a:p>
            <a:r>
              <a:rPr lang="bn-IN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১৯৫৬,                                                                 ৪। ১৯৫৮,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9218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1" y="1330039"/>
            <a:ext cx="6206836" cy="162098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BD" sz="8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 কাজঃ-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1" y="3671454"/>
            <a:ext cx="11790218" cy="1933144"/>
          </a:xfrm>
          <a:solidFill>
            <a:schemeClr val="tx1">
              <a:lumMod val="65000"/>
              <a:lumOff val="35000"/>
            </a:schemeClr>
          </a:solidFill>
        </p:spPr>
        <p:txBody>
          <a:bodyPr>
            <a:normAutofit/>
          </a:bodyPr>
          <a:lstStyle/>
          <a:p>
            <a:r>
              <a:rPr lang="bn-BD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 জীবনে ভাষা আন্দোলনে কি প্রভাব বিস্তার করে, তা লিখে জমা দিবা।</a:t>
            </a:r>
            <a:endParaRPr lang="en-US" sz="44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905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294" y="1943100"/>
            <a:ext cx="1206341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4452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5097" y="1431670"/>
            <a:ext cx="4183153" cy="109905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bn-BD" sz="8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" y="3200399"/>
            <a:ext cx="5654493" cy="444730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মোঃআজহারুল ইসলাম,</a:t>
            </a:r>
          </a:p>
          <a:p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অধ্যাপক,</a:t>
            </a:r>
          </a:p>
          <a:p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জাংগালিয়া ইউনিয়ন উচ্চ মাধ্যমিক বিদ্যালয়,</a:t>
            </a:r>
          </a:p>
          <a:p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পাকুন্দিয়া,কিশোরগঞ্জ,</a:t>
            </a:r>
          </a:p>
          <a:p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নং ০১৭১২৩৮৯৭৫২</a:t>
            </a:r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3200398"/>
            <a:ext cx="6537505" cy="444731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দ্বাদশ</a:t>
            </a:r>
            <a:r>
              <a:rPr lang="bn-BD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bn-BD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বিষয়ঃ-পৌরনীতি ও সু-শাসন,</a:t>
            </a:r>
          </a:p>
          <a:p>
            <a:r>
              <a:rPr lang="bn-BD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অধ্যায়ঃ- দ্বিতীয়,</a:t>
            </a:r>
          </a:p>
          <a:p>
            <a:r>
              <a:rPr lang="bn-BD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বিষয়ঃ- </a:t>
            </a:r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 </a:t>
            </a:r>
            <a:r>
              <a:rPr lang="bn-BD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আন্দোলন,১৯৫২,</a:t>
            </a:r>
          </a:p>
          <a:p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সময়ঃ- ৫০ মিনিট,</a:t>
            </a:r>
            <a:endPara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তারিখঃ২৩/০৮/২০১৯</a:t>
            </a:r>
            <a:endParaRPr lang="bn-BD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8582" y="0"/>
            <a:ext cx="3103418" cy="32003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-1"/>
            <a:ext cx="2784762" cy="320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4294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91" y="-13856"/>
            <a:ext cx="12067309" cy="61639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15011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ছবিগুলির দ্বারা কি বুঝায় ।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0247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19" y="193963"/>
            <a:ext cx="12011891" cy="61929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31818" y="6386945"/>
            <a:ext cx="98782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3200" dirty="0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dirty="0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200" dirty="0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200" dirty="0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065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163" y="0"/>
            <a:ext cx="12067309" cy="635923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1164" y="6317673"/>
            <a:ext cx="11305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ছবি দ্বারা কি বুঝতে পারি।</a:t>
            </a:r>
            <a:endParaRPr lang="en-US" sz="3200" dirty="0"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97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64" y="0"/>
            <a:ext cx="11998035" cy="642850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60764" y="6303818"/>
            <a:ext cx="1066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ছবি দ্বারা কি বুঝতে পারি।</a:t>
            </a:r>
            <a:endParaRPr lang="en-US" sz="3200" dirty="0"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18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09" y="0"/>
            <a:ext cx="12011891" cy="623454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45127" y="6234545"/>
            <a:ext cx="109866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ছবি দ্বারা কি বুঝতে পারি।</a:t>
            </a:r>
            <a:endParaRPr lang="en-US" sz="3200" dirty="0"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696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6181" y="1981201"/>
            <a:ext cx="86590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১৯৫</a:t>
            </a:r>
            <a:r>
              <a:rPr lang="bn-IN" sz="4800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4800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আন্দোলনঃ</a:t>
            </a:r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dirty="0">
              <a:solidFill>
                <a:schemeClr val="accent3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581" y="3089564"/>
            <a:ext cx="1176943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১৯৪৭ সালের ১ ডিসেম্বর পাকিস্তানের শিক্ষা সম্মেলনে উর্দুকে পাকিস্তানের রাষ্ট্র ভাষা করার প্রস্তাব গৃহিত হয়। ১৯৪৮ সালের ২৩ ফ্রেরুয়ারী পাকিস্তানের গনপরিষদের প্রথম অধিবেশনে ধীরেন্দ্রনাথ দত্ত প্রস্তাব করেন যে, উর্দু ও ইংরেজীর সাথে বাংলাকে ও গনপরিষদের ভাষা হিসেবে গ্রহন করা হোক। অবশেসে নানা গঠনা প্রবাহের পর ১৯৫২ সালের ২১ ফ্রেরুয়ারী পূর্ব-বাংলার ছাত্রদের আন্দোলনের চাপের মুখে বাংলাকে পূর্ব- বাংলার রাষ্ট্র ভাষা হিসেবে স্বীকার করে ,১৯৬৫ সালের সংবিধানে বাংলাকে পূর্ব-বাংলার রাষ্ট্র ভাষা হিসেবে স্বীকৃতি প্রদান করেন।</a:t>
            </a:r>
            <a:r>
              <a:rPr lang="bn-IN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1999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১৭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নভেম্বর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সংঘের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ইউনেস্কো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ভাষাকে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আন্তর্জাতিক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রাষ্ট্রভাষার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মর্যাদা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দান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5297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2619" y="2299855"/>
            <a:ext cx="109173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 আন্দোলনের গঠনা প্রবাহঃ-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5636" y="3893127"/>
            <a:ext cx="109173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নাজিম উদ্দিনের ঘোষণা।</a:t>
            </a:r>
          </a:p>
          <a:p>
            <a:r>
              <a:rPr lang="bn-BD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২।রাষ্ট্র ভাষা সংগ্রাম কমিটি।</a:t>
            </a:r>
          </a:p>
          <a:p>
            <a:r>
              <a:rPr lang="bn-BD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১৪৪ ধারা ভঙ্গ।</a:t>
            </a:r>
          </a:p>
          <a:p>
            <a:r>
              <a:rPr lang="bn-BD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রাষ্ট্র ভাষার মর্যাদা লাভ।</a:t>
            </a:r>
            <a:endParaRPr lang="en-US" sz="40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2970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332</TotalTime>
  <Words>460</Words>
  <Application>Microsoft Office PowerPoint</Application>
  <PresentationFormat>Widescreen</PresentationFormat>
  <Paragraphs>66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Century Gothic</vt:lpstr>
      <vt:lpstr>NikoshBAN</vt:lpstr>
      <vt:lpstr>Wingdings 3</vt:lpstr>
      <vt:lpstr>Wisp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শিখন ফলঃ-</vt:lpstr>
      <vt:lpstr>PowerPoint Presentation</vt:lpstr>
      <vt:lpstr>দলীয় কাজঃ-</vt:lpstr>
      <vt:lpstr>PowerPoint Presentation</vt:lpstr>
      <vt:lpstr>PowerPoint Presentation</vt:lpstr>
      <vt:lpstr>PowerPoint Presentation</vt:lpstr>
      <vt:lpstr>বাড়ি কাজঃ-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78L6N72</dc:creator>
  <cp:lastModifiedBy>78L6N72</cp:lastModifiedBy>
  <cp:revision>123</cp:revision>
  <dcterms:created xsi:type="dcterms:W3CDTF">2019-07-20T09:47:55Z</dcterms:created>
  <dcterms:modified xsi:type="dcterms:W3CDTF">2019-10-21T16:49:20Z</dcterms:modified>
</cp:coreProperties>
</file>