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5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0" r:id="rId17"/>
    <p:sldId id="269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FD3C2-B9B2-472F-86BD-6C40308133E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4A74F-43C7-456B-A3D2-378A0398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bn-IN" sz="1200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পরিবেশের</a:t>
            </a:r>
            <a:r>
              <a:rPr lang="bn-IN" sz="1200" baseline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মধ্যে আন্তঃসম্পর্ক বা সংযোগ বুঝানোর চেষ্টা করা হয়েছে।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2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3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 আলোচনার মাধ্য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ধারণাটি স্পষ্ট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7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5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8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9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3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1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5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86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4648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01FE4-94CA-4BCE-88C2-13813E6B4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648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8" y="2829580"/>
            <a:ext cx="12192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813447"/>
            <a:ext cx="16001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1891" y="0"/>
            <a:ext cx="737490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শক্তিপ্রবাহ একমুখী, পুষ্টিদ্রব্য চক্রাকারে প্রবাহিত হচ্ছে। চিত্রে দেখ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95400"/>
            <a:ext cx="241224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2454" y="2813446"/>
            <a:ext cx="12319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মাংসাশী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962400"/>
            <a:ext cx="16001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906089"/>
            <a:ext cx="24111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6286"/>
            <a:ext cx="152400" cy="1160059"/>
            <a:chOff x="6509982" y="996287"/>
            <a:chExt cx="152400" cy="1160059"/>
          </a:xfrm>
        </p:grpSpPr>
        <p:sp>
          <p:nvSpPr>
            <p:cNvPr id="41" name="Freeform 40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855794" y="1128160"/>
            <a:ext cx="152400" cy="1160059"/>
            <a:chOff x="6509982" y="996287"/>
            <a:chExt cx="152400" cy="1160059"/>
          </a:xfrm>
        </p:grpSpPr>
        <p:sp>
          <p:nvSpPr>
            <p:cNvPr id="45" name="Freeform 44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08194" y="1280560"/>
            <a:ext cx="152400" cy="1160059"/>
            <a:chOff x="6509982" y="996287"/>
            <a:chExt cx="152400" cy="1160059"/>
          </a:xfrm>
        </p:grpSpPr>
        <p:sp>
          <p:nvSpPr>
            <p:cNvPr id="49" name="Freeform 48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096000" y="1034647"/>
            <a:ext cx="152400" cy="1160059"/>
            <a:chOff x="6509982" y="996287"/>
            <a:chExt cx="152400" cy="1160059"/>
          </a:xfrm>
        </p:grpSpPr>
        <p:sp>
          <p:nvSpPr>
            <p:cNvPr id="53" name="Freeform 52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248400" y="1166521"/>
            <a:ext cx="152400" cy="1160059"/>
            <a:chOff x="6509982" y="996287"/>
            <a:chExt cx="152400" cy="1160059"/>
          </a:xfrm>
        </p:grpSpPr>
        <p:sp>
          <p:nvSpPr>
            <p:cNvPr id="57" name="Freeform 56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00800" y="1318921"/>
            <a:ext cx="152400" cy="1160059"/>
            <a:chOff x="6509982" y="996287"/>
            <a:chExt cx="152400" cy="1160059"/>
          </a:xfrm>
        </p:grpSpPr>
        <p:sp>
          <p:nvSpPr>
            <p:cNvPr id="61" name="Freeform 60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ight Arrow 64"/>
          <p:cNvSpPr/>
          <p:nvPr/>
        </p:nvSpPr>
        <p:spPr>
          <a:xfrm>
            <a:off x="5715000" y="3058066"/>
            <a:ext cx="1489914" cy="19312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1828800" y="2895601"/>
            <a:ext cx="1722241" cy="23571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 rot="9230534">
            <a:off x="5476338" y="3783670"/>
            <a:ext cx="1791990" cy="166105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 rot="5400000">
            <a:off x="288282" y="2014170"/>
            <a:ext cx="1135045" cy="30710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16200000">
            <a:off x="4372710" y="2332891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5400000">
            <a:off x="4372710" y="3566507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 rot="1320349">
            <a:off x="1715706" y="3781934"/>
            <a:ext cx="2091941" cy="19690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5400000">
            <a:off x="4455507" y="4646619"/>
            <a:ext cx="470375" cy="16873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703394" y="4737480"/>
            <a:ext cx="192206" cy="739115"/>
            <a:chOff x="6509982" y="996287"/>
            <a:chExt cx="152400" cy="1160059"/>
          </a:xfrm>
        </p:grpSpPr>
        <p:sp>
          <p:nvSpPr>
            <p:cNvPr id="75" name="Freeform 74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920518" y="4895264"/>
            <a:ext cx="192206" cy="739115"/>
            <a:chOff x="6509982" y="996287"/>
            <a:chExt cx="152400" cy="1160059"/>
          </a:xfrm>
        </p:grpSpPr>
        <p:sp>
          <p:nvSpPr>
            <p:cNvPr id="79" name="Freeform 78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124200" y="5058489"/>
            <a:ext cx="192206" cy="739115"/>
            <a:chOff x="6509982" y="996287"/>
            <a:chExt cx="152400" cy="1160059"/>
          </a:xfrm>
        </p:grpSpPr>
        <p:sp>
          <p:nvSpPr>
            <p:cNvPr id="83" name="Freeform 82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48" name="Picture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3" y="477587"/>
            <a:ext cx="987638" cy="993734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 rot="20352613">
            <a:off x="1661499" y="2302390"/>
            <a:ext cx="1851486" cy="255673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 rot="12234458">
            <a:off x="5763099" y="2386305"/>
            <a:ext cx="1602663" cy="23575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6200" y="5903893"/>
            <a:ext cx="9067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বিয়োজকের ক্রিয়ায় মৃতদেহ হতে অজৈব পুষ্টিদ্রব্য পরিবেশে মিশে পুষ্টিভান্ডারে জমা হয় যা সবুজ উদ্ভিদ আবার গ্রহন করে।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12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7" grpId="0" animBg="1"/>
      <p:bldP spid="8" grpId="0" animBg="1"/>
      <p:bldP spid="10" grpId="0" animBg="1"/>
      <p:bldP spid="1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87" grpId="0" animBg="1"/>
      <p:bldP spid="88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55" y="697772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14800" y="5943600"/>
            <a:ext cx="4648200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প্রতিটি জীব একে অন্যের উপর নির্ভরশীল। 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শৃঙ্খলের মাধ্যমে এরা পরস্পর সম্পর্কযুক্ত।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514600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জাল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8875" y="5335359"/>
            <a:ext cx="12192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1" y="4232481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1" y="2641491"/>
            <a:ext cx="152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 স্তরের খাদক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2403693" y="3851490"/>
            <a:ext cx="469567" cy="209451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442153" y="5006498"/>
            <a:ext cx="354544" cy="24754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979543"/>
            <a:ext cx="152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2400299" y="2263298"/>
            <a:ext cx="457200" cy="19780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4722" y="202570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এভাবেই শক্তি প্রবাহ চলছে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2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2570"/>
            <a:ext cx="8534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স্তরের জীব সম্প্রদায় সংখ্যার অনুপাত মোটামুটি ভাবে অপরিবর্তিত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57200" y="1981200"/>
            <a:ext cx="6553200" cy="4876800"/>
          </a:xfrm>
          <a:prstGeom prst="triangle">
            <a:avLst>
              <a:gd name="adj" fmla="val 497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257300" y="1984612"/>
            <a:ext cx="4953000" cy="36576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305050" y="2016457"/>
            <a:ext cx="2857500" cy="2121090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57" y="4137548"/>
            <a:ext cx="3131343" cy="1540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82" y="2819401"/>
            <a:ext cx="1879059" cy="1318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3661"/>
            <a:ext cx="5974382" cy="1144339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5943600" y="4724400"/>
            <a:ext cx="2971800" cy="457200"/>
          </a:xfrm>
          <a:prstGeom prst="wedgeRectCallout">
            <a:avLst>
              <a:gd name="adj1" fmla="val -82399"/>
              <a:gd name="adj2" fmla="val 240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সংখ্যায় বৃদ্ধি পেলে কী ঘটবে?</a:t>
            </a:r>
            <a:endParaRPr lang="en-US" sz="2400" dirty="0"/>
          </a:p>
        </p:txBody>
      </p:sp>
      <p:pic>
        <p:nvPicPr>
          <p:cNvPr id="13" name="Picture 12" descr="B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8237" y="1644868"/>
            <a:ext cx="4229163" cy="628738"/>
          </a:xfrm>
          <a:prstGeom prst="rect">
            <a:avLst/>
          </a:prstGeom>
        </p:spPr>
      </p:pic>
      <p:pic>
        <p:nvPicPr>
          <p:cNvPr id="14" name="Picture 13" descr="Pal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1438" y="2142302"/>
            <a:ext cx="2047548" cy="2191056"/>
          </a:xfrm>
          <a:prstGeom prst="rect">
            <a:avLst/>
          </a:prstGeom>
        </p:spPr>
      </p:pic>
      <p:pic>
        <p:nvPicPr>
          <p:cNvPr id="15" name="Picture 14" descr="Pal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020" y="2133599"/>
            <a:ext cx="2128410" cy="223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1" y="3048195"/>
            <a:ext cx="1879059" cy="131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0" y="3048000"/>
            <a:ext cx="1904403" cy="1403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990600" y="936719"/>
            <a:ext cx="739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এভাবেই হ্রাস/বৃদ্ধির চলছে, এই ভারসাম্য প্রাকৃতিক ভাবে নিয়ন্ত্রিত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0467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32 L 2.77778E-6 -0.04305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2.22222E-6 0.08171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0243 -0.07083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-228600" y="475011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 খাদ্যশৃঙ্খলটিতে শক্তিপ্রবাহ কীভাবে চলে ব্যাখ্যা কর।   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সময়-৮মিনিট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2192724"/>
            <a:ext cx="1628775" cy="1083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64916"/>
            <a:ext cx="2385160" cy="1560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017034"/>
            <a:ext cx="1977984" cy="1612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948475"/>
            <a:ext cx="2094616" cy="1681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152400" y="1856017"/>
            <a:ext cx="1676400" cy="186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" y="533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8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1635457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জড় ও জীবজগতের মধ্যে সংযোগ সৃষ্টি হয় কীভাবে?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218785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পরিবেশে বাস্তুতন্ত্র একটি স্বয়ংসম্পূর্ণ একক- কীভাবে?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18146" y="2740253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প্রকৃতি কীভাবে পরিবেশের ভারসাম্য রক্ষা করে?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0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</a:p>
          <a:p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আয়রন 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সালফার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1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291703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7543800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বাস্তুতন্ত্রে প্রকৃতি কীভাবে এই পরিবেশের ভারসাম্য রক্ষা করে চলেছে ব্যাখ্যা কর ।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B\Downloads\sundarban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0750"/>
            <a:ext cx="8953500" cy="3143250"/>
          </a:xfrm>
          <a:prstGeom prst="rect">
            <a:avLst/>
          </a:prstGeom>
          <a:noFill/>
        </p:spPr>
      </p:pic>
      <p:pic>
        <p:nvPicPr>
          <p:cNvPr id="1027" name="Picture 3" descr="C:\Users\PB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1043" y="228600"/>
            <a:ext cx="3068456" cy="1828800"/>
          </a:xfrm>
          <a:prstGeom prst="rect">
            <a:avLst/>
          </a:prstGeom>
          <a:noFill/>
        </p:spPr>
      </p:pic>
      <p:pic>
        <p:nvPicPr>
          <p:cNvPr id="1028" name="Picture 4" descr="C:\Users\PB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266700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89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533400"/>
            <a:ext cx="25146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F4C4D-492A-4BDD-B9AE-8B949F236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396"/>
            <a:ext cx="9144000" cy="52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933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26670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380509" y="392205"/>
            <a:ext cx="2362200" cy="1207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148" y="2274881"/>
            <a:ext cx="44077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</a:p>
          <a:p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খিল-নোয়াখালী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াঃ০১৭১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2ECA2-4E68-476E-A0B8-CF615DE38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3037610" cy="22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R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7" y="2603950"/>
            <a:ext cx="4572423" cy="417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86380"/>
            <a:ext cx="6477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খাদ্য খেলে দেহে শক্তি উৎপন্ন হয়, এর উৎস কোথায়?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419100" y="2009122"/>
            <a:ext cx="2438402" cy="22859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610394" y="1362212"/>
            <a:ext cx="2285207" cy="13708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66702" y="1628118"/>
            <a:ext cx="2514599" cy="91440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8599" y="1742417"/>
            <a:ext cx="2209803" cy="5333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38098" y="2009118"/>
            <a:ext cx="2209797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/>
          <p:cNvSpPr/>
          <p:nvPr/>
        </p:nvSpPr>
        <p:spPr>
          <a:xfrm>
            <a:off x="2590803" y="790634"/>
            <a:ext cx="4648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উদ্ভিদে কীভাবে শক্তি সঞ্চিত হল?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752600"/>
            <a:ext cx="4007831" cy="3962400"/>
          </a:xfrm>
          <a:prstGeom prst="rect">
            <a:avLst/>
          </a:prstGeom>
          <a:noFill/>
        </p:spPr>
      </p:pic>
      <p:sp>
        <p:nvSpPr>
          <p:cNvPr id="144" name="Right Arrow 143"/>
          <p:cNvSpPr/>
          <p:nvPr/>
        </p:nvSpPr>
        <p:spPr>
          <a:xfrm rot="10800000">
            <a:off x="4109057" y="4667549"/>
            <a:ext cx="1453543" cy="34424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environment-industry-bal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0010" y="290362"/>
            <a:ext cx="6557790" cy="57294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2133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বাস্তুতন্ত্রে শক্তি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এবং </a:t>
            </a:r>
          </a:p>
          <a:p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পরিবেশের ভারসাম্য রক্ষায় বাস্তুতন্ত্রের ভূমিকা</a:t>
            </a:r>
            <a:endParaRPr lang="en-US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429000"/>
            <a:ext cx="1828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পাঠ-৮-৯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1088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651164"/>
            <a:ext cx="2819400" cy="68926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একটি বাস্তুতন্ত্রে শক্তি প্রবাহ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চলে তা ব্যাখ্যা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Tx/>
              <a:buAutoNum type="arabicPeriod"/>
            </a:pP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পরিবেশের ভারসাম্য রক্ষায় বাস্তুতন্ত্রের ভূমিকা বর্ণনা করতে পারবে।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4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Operation 4"/>
          <p:cNvSpPr/>
          <p:nvPr/>
        </p:nvSpPr>
        <p:spPr>
          <a:xfrm rot="18178664" flipV="1">
            <a:off x="2997913" y="847559"/>
            <a:ext cx="1859129" cy="4812759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812" y="2895600"/>
            <a:ext cx="2435787" cy="3386874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190500" y="3771900"/>
            <a:ext cx="48006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14300" y="266700"/>
            <a:ext cx="1524000" cy="1447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1905000"/>
            <a:ext cx="4038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28600" y="2133600"/>
            <a:ext cx="1752600" cy="1066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4394" y="2132806"/>
            <a:ext cx="3428206" cy="282019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1409700" y="571500"/>
            <a:ext cx="1676400" cy="533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86000" y="228600"/>
            <a:ext cx="2971800" cy="1524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-952500" y="3162300"/>
            <a:ext cx="3886200" cy="1524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059173">
            <a:off x="2176887" y="312256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পৃথিবীতে আসা আলোর </a:t>
            </a:r>
          </a:p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২%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ব্যবহৃত হয় সালোকসংশ্লেষণে 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286000" y="1524000"/>
            <a:ext cx="68580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n 5"/>
          <p:cNvSpPr/>
          <p:nvPr/>
        </p:nvSpPr>
        <p:spPr>
          <a:xfrm>
            <a:off x="831272" y="851346"/>
            <a:ext cx="2064328" cy="1891854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82468"/>
            <a:ext cx="6477000" cy="3886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2600" y="2935068"/>
            <a:ext cx="114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200" y="3773268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600" y="3392268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0200" y="4535269"/>
            <a:ext cx="1143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2067580"/>
            <a:ext cx="70866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প্রাকৃতিক প্রকৃয়ায় সৌরশক্তি রাসায়নিক শক্তিতে রুপান্তরিত হচ্ছে।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228600"/>
            <a:ext cx="2971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শক্তির উৎস সূর্য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400" y="5496580"/>
            <a:ext cx="72136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প্রকৃয়া চলাকালে সবুজ উদ্ভিদ প্রাকৃতিক যৌগ </a:t>
            </a:r>
          </a:p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পানি,  নাইট্রোজেন, সালফার আয়রন, 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ইত্যাদি ব্যবহার করে।</a:t>
            </a:r>
            <a:r>
              <a:rPr lang="bn-IN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3810000" y="1295400"/>
            <a:ext cx="1600200" cy="533400"/>
          </a:xfrm>
          <a:prstGeom prst="wedgeRectCallout">
            <a:avLst>
              <a:gd name="adj1" fmla="val -201129"/>
              <a:gd name="adj2" fmla="val 29895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অজীব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248400" y="1295400"/>
            <a:ext cx="1600200" cy="533400"/>
          </a:xfrm>
          <a:prstGeom prst="wedgeRectCallout">
            <a:avLst>
              <a:gd name="adj1" fmla="val -201129"/>
              <a:gd name="adj2" fmla="val 2989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5410200" y="1219200"/>
            <a:ext cx="838200" cy="838200"/>
          </a:xfrm>
          <a:prstGeom prst="mathPlus">
            <a:avLst>
              <a:gd name="adj1" fmla="val 1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10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800" baseline="-25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525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খাদককে ২য় স্তরের খাদক খাচ্ছে 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285087"/>
            <a:ext cx="115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38400" y="6091535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খাদ্য গ্রহণের মাধ্যমে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হচ্ছে।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158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9537200">
            <a:off x="-163345" y="662823"/>
            <a:ext cx="2438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2" descr="C:\Users\PB\Downloads\1 sundarban_tr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926" y="1865602"/>
            <a:ext cx="2603074" cy="240159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PB\Downloads\image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3" y="1987173"/>
            <a:ext cx="2318627" cy="235622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PB\Downloads\as sundarbans_de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209800"/>
            <a:ext cx="1905000" cy="1934689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Connector 13"/>
          <p:cNvCxnSpPr/>
          <p:nvPr/>
        </p:nvCxnSpPr>
        <p:spPr>
          <a:xfrm rot="16200000" flipH="1">
            <a:off x="6629400" y="1752601"/>
            <a:ext cx="2667000" cy="381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362700" y="1638301"/>
            <a:ext cx="2209800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7086600" y="1371601"/>
            <a:ext cx="2514600" cy="990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515894" y="1791495"/>
            <a:ext cx="2437606" cy="7540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667500" y="1562101"/>
            <a:ext cx="28194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6682489">
            <a:off x="7107457" y="930559"/>
            <a:ext cx="1156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7000" y="21336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43200" y="19812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2600" y="41865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মৃত্যুর পর জীবের উপর ছত্রাক, ব্যাকটেরিয়া ক্রিয়া করে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4721566">
            <a:off x="7436557" y="2368745"/>
            <a:ext cx="1899618" cy="215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6096000" y="3428998"/>
            <a:ext cx="1318720" cy="250077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0800000">
            <a:off x="2438400" y="3505200"/>
            <a:ext cx="1307332" cy="28121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eft Brace 19"/>
          <p:cNvSpPr/>
          <p:nvPr/>
        </p:nvSpPr>
        <p:spPr>
          <a:xfrm rot="16200000">
            <a:off x="4089671" y="508269"/>
            <a:ext cx="1040862" cy="8153399"/>
          </a:xfrm>
          <a:prstGeom prst="leftBrace">
            <a:avLst>
              <a:gd name="adj1" fmla="val 17528"/>
              <a:gd name="adj2" fmla="val 51357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16764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মাংসাশী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PB\Downloads\a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809255"/>
            <a:ext cx="2455207" cy="2057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Left Brace 23"/>
          <p:cNvSpPr/>
          <p:nvPr/>
        </p:nvSpPr>
        <p:spPr>
          <a:xfrm rot="16200000" flipH="1">
            <a:off x="4114801" y="-2285999"/>
            <a:ext cx="838202" cy="7848602"/>
          </a:xfrm>
          <a:prstGeom prst="leftBrace">
            <a:avLst>
              <a:gd name="adj1" fmla="val 17528"/>
              <a:gd name="adj2" fmla="val 5155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flipV="1">
            <a:off x="4100259" y="6045736"/>
            <a:ext cx="1289805" cy="228596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4916" y="5257800"/>
            <a:ext cx="3709084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 প্রকৃয়ার বিনষ্ট শক্তি (তাপ)। বিয়োজকের ক্রিয়ায় অজৈব পুষ্টিদ্রব্য পরিবেশে মিশে যায়।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0" y="228600"/>
            <a:ext cx="2819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 প্রকৃয়ার বিনষ্ট শক্তি (তাপ)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0407" y="4824091"/>
            <a:ext cx="16896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20" grpId="0" animBg="1"/>
      <p:bldP spid="22" grpId="0"/>
      <p:bldP spid="26" grpId="0" animBg="1"/>
      <p:bldP spid="26" grpId="1" animBg="1"/>
      <p:bldP spid="27" grpId="0" animBg="1"/>
      <p:bldP spid="28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525</Words>
  <Application>Microsoft Office PowerPoint</Application>
  <PresentationFormat>On-screen Show (4:3)</PresentationFormat>
  <Paragraphs>104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amir hossain</cp:lastModifiedBy>
  <cp:revision>76</cp:revision>
  <dcterms:created xsi:type="dcterms:W3CDTF">2006-08-16T00:00:00Z</dcterms:created>
  <dcterms:modified xsi:type="dcterms:W3CDTF">2019-10-21T08:39:00Z</dcterms:modified>
</cp:coreProperties>
</file>