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6" r:id="rId3"/>
    <p:sldId id="277" r:id="rId4"/>
    <p:sldId id="280" r:id="rId5"/>
    <p:sldId id="278" r:id="rId6"/>
    <p:sldId id="260" r:id="rId7"/>
    <p:sldId id="259" r:id="rId8"/>
    <p:sldId id="262" r:id="rId9"/>
    <p:sldId id="263" r:id="rId10"/>
    <p:sldId id="264" r:id="rId11"/>
    <p:sldId id="265" r:id="rId12"/>
    <p:sldId id="266" r:id="rId13"/>
    <p:sldId id="279" r:id="rId14"/>
    <p:sldId id="267" r:id="rId15"/>
    <p:sldId id="268" r:id="rId16"/>
    <p:sldId id="269" r:id="rId17"/>
    <p:sldId id="270" r:id="rId18"/>
    <p:sldId id="271" r:id="rId19"/>
    <p:sldId id="272" r:id="rId20"/>
    <p:sldId id="281" r:id="rId21"/>
    <p:sldId id="273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AAA"/>
    <a:srgbClr val="FFFF00"/>
    <a:srgbClr val="FF99FF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tangiralovely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ammarly.com/blog/past-continuous-tense/" TargetMode="External"/><Relationship Id="rId13" Type="http://schemas.openxmlformats.org/officeDocument/2006/relationships/hyperlink" Target="https://www.grammarly.com/blog/future-perfect-continuous-tense/" TargetMode="External"/><Relationship Id="rId18" Type="http://schemas.openxmlformats.org/officeDocument/2006/relationships/image" Target="../media/image19.jpeg"/><Relationship Id="rId3" Type="http://schemas.openxmlformats.org/officeDocument/2006/relationships/hyperlink" Target="https://www.grammarly.com/blog/present-perfect-tense/" TargetMode="External"/><Relationship Id="rId7" Type="http://schemas.openxmlformats.org/officeDocument/2006/relationships/hyperlink" Target="https://www.grammarly.com/blog/past-perfect/" TargetMode="External"/><Relationship Id="rId12" Type="http://schemas.openxmlformats.org/officeDocument/2006/relationships/hyperlink" Target="https://www.grammarly.com/blog/future-continuous-tense/" TargetMode="External"/><Relationship Id="rId17" Type="http://schemas.openxmlformats.org/officeDocument/2006/relationships/image" Target="../media/image18.jpeg"/><Relationship Id="rId2" Type="http://schemas.openxmlformats.org/officeDocument/2006/relationships/hyperlink" Target="https://www.grammarly.com/blog/simple-present/" TargetMode="Externa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rammarly.com/blog/simple-past/" TargetMode="External"/><Relationship Id="rId11" Type="http://schemas.openxmlformats.org/officeDocument/2006/relationships/hyperlink" Target="https://www.grammarly.com/blog/future-perfect/" TargetMode="External"/><Relationship Id="rId5" Type="http://schemas.openxmlformats.org/officeDocument/2006/relationships/hyperlink" Target="https://www.grammarly.com/blog/present-perfect-continuous-tense/" TargetMode="External"/><Relationship Id="rId15" Type="http://schemas.openxmlformats.org/officeDocument/2006/relationships/image" Target="../media/image16.jpeg"/><Relationship Id="rId10" Type="http://schemas.openxmlformats.org/officeDocument/2006/relationships/hyperlink" Target="https://www.grammarly.com/blog/simple-future/" TargetMode="External"/><Relationship Id="rId19" Type="http://schemas.openxmlformats.org/officeDocument/2006/relationships/image" Target="../media/image20.jpeg"/><Relationship Id="rId4" Type="http://schemas.openxmlformats.org/officeDocument/2006/relationships/hyperlink" Target="https://www.grammarly.com/blog/present-continuous/" TargetMode="External"/><Relationship Id="rId9" Type="http://schemas.openxmlformats.org/officeDocument/2006/relationships/hyperlink" Target="https://www.grammarly.com/blog/past-perfect-continuous-tense/" TargetMode="External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uilips-animated-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48400"/>
          </a:xfrm>
          <a:prstGeom prst="rect">
            <a:avLst/>
          </a:prstGeom>
        </p:spPr>
      </p:pic>
      <p:pic>
        <p:nvPicPr>
          <p:cNvPr id="4" name="Picture 3" descr="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8199"/>
            <a:ext cx="9144000" cy="2209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u="sng" dirty="0" smtClean="0">
                <a:ln/>
                <a:solidFill>
                  <a:schemeClr val="accent3"/>
                </a:solidFill>
              </a:rPr>
              <a:t>Present Perfect Tense:</a:t>
            </a:r>
            <a:br>
              <a:rPr lang="en-US" b="1" u="sng" dirty="0" smtClean="0">
                <a:ln/>
                <a:solidFill>
                  <a:schemeClr val="accent3"/>
                </a:solidFill>
              </a:rPr>
            </a:br>
            <a:r>
              <a:rPr lang="en-US" b="1" u="sng" dirty="0" smtClean="0">
                <a:ln/>
                <a:solidFill>
                  <a:schemeClr val="accent3"/>
                </a:solidFill>
              </a:rPr>
              <a:t>I have done .</a:t>
            </a:r>
            <a:endParaRPr lang="en-US" b="1" dirty="0" smtClean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 </a:t>
            </a:r>
          </a:p>
          <a:p>
            <a:r>
              <a:rPr lang="en-US" u="sng" dirty="0" smtClean="0">
                <a:solidFill>
                  <a:srgbClr val="00B050"/>
                </a:solidFill>
              </a:rPr>
              <a:t>Present perfect tense is used when </a:t>
            </a:r>
            <a:r>
              <a:rPr lang="en-US" b="1" u="sng" dirty="0" smtClean="0">
                <a:solidFill>
                  <a:srgbClr val="00B050"/>
                </a:solidFill>
              </a:rPr>
              <a:t>the work has been done but its effect lasts</a:t>
            </a:r>
            <a:r>
              <a:rPr lang="en-US" u="sng" dirty="0" smtClean="0">
                <a:solidFill>
                  <a:srgbClr val="00B050"/>
                </a:solidFill>
              </a:rPr>
              <a:t>. 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u="sng" dirty="0" err="1" smtClean="0">
                <a:solidFill>
                  <a:srgbClr val="00B050"/>
                </a:solidFill>
              </a:rPr>
              <a:t>কোন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কাজ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শেষ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হয়েছে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অথচ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তার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ফল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এখনও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বর্তমান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আছে</a:t>
            </a:r>
            <a:r>
              <a:rPr lang="en-US" u="sng" dirty="0" smtClean="0">
                <a:solidFill>
                  <a:srgbClr val="00B050"/>
                </a:solidFill>
              </a:rPr>
              <a:t> (</a:t>
            </a:r>
            <a:r>
              <a:rPr lang="en-US" u="sng" dirty="0" err="1" smtClean="0">
                <a:solidFill>
                  <a:srgbClr val="00B050"/>
                </a:solidFill>
              </a:rPr>
              <a:t>অপ্রকাশিত</a:t>
            </a:r>
            <a:r>
              <a:rPr lang="en-US" u="sng" dirty="0" smtClean="0">
                <a:solidFill>
                  <a:srgbClr val="00B050"/>
                </a:solidFill>
              </a:rPr>
              <a:t>), </a:t>
            </a:r>
            <a:r>
              <a:rPr lang="en-US" u="sng" dirty="0" err="1" smtClean="0">
                <a:solidFill>
                  <a:srgbClr val="00B050"/>
                </a:solidFill>
              </a:rPr>
              <a:t>এরূপ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বোঝালে</a:t>
            </a:r>
            <a:r>
              <a:rPr lang="en-US" u="sng" dirty="0" smtClean="0">
                <a:solidFill>
                  <a:srgbClr val="00B050"/>
                </a:solidFill>
              </a:rPr>
              <a:t> Present perfect tense </a:t>
            </a:r>
            <a:r>
              <a:rPr lang="en-US" u="sng" dirty="0" err="1" smtClean="0">
                <a:solidFill>
                  <a:srgbClr val="00B050"/>
                </a:solidFill>
              </a:rPr>
              <a:t>হয</a:t>
            </a:r>
            <a:r>
              <a:rPr lang="en-US" u="sng" dirty="0" smtClean="0">
                <a:solidFill>
                  <a:srgbClr val="00B050"/>
                </a:solidFill>
              </a:rPr>
              <a:t>়। 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b="1" u="sng" dirty="0" err="1" smtClean="0">
                <a:solidFill>
                  <a:srgbClr val="00B050"/>
                </a:solidFill>
              </a:rPr>
              <a:t>বাংলায</a:t>
            </a:r>
            <a:r>
              <a:rPr lang="en-US" b="1" u="sng" dirty="0" smtClean="0">
                <a:solidFill>
                  <a:srgbClr val="00B050"/>
                </a:solidFill>
              </a:rPr>
              <a:t>় </a:t>
            </a:r>
            <a:r>
              <a:rPr lang="en-US" b="1" u="sng" dirty="0" err="1" smtClean="0">
                <a:solidFill>
                  <a:srgbClr val="00B050"/>
                </a:solidFill>
              </a:rPr>
              <a:t>চিনার</a:t>
            </a:r>
            <a:r>
              <a:rPr lang="en-US" b="1" u="sng" dirty="0" smtClean="0">
                <a:solidFill>
                  <a:srgbClr val="00B050"/>
                </a:solidFill>
              </a:rPr>
              <a:t> </a:t>
            </a:r>
            <a:r>
              <a:rPr lang="en-US" b="1" u="sng" dirty="0" err="1" smtClean="0">
                <a:solidFill>
                  <a:srgbClr val="00B050"/>
                </a:solidFill>
              </a:rPr>
              <a:t>উপায</a:t>
            </a:r>
            <a:r>
              <a:rPr lang="en-US" b="1" u="sng" dirty="0" smtClean="0">
                <a:solidFill>
                  <a:srgbClr val="00B050"/>
                </a:solidFill>
              </a:rPr>
              <a:t>়:</a:t>
            </a: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r>
              <a:rPr lang="en-US" u="sng" dirty="0" err="1" smtClean="0">
                <a:solidFill>
                  <a:srgbClr val="00B050"/>
                </a:solidFill>
              </a:rPr>
              <a:t>বাংলায</a:t>
            </a:r>
            <a:r>
              <a:rPr lang="en-US" u="sng" dirty="0" smtClean="0">
                <a:solidFill>
                  <a:srgbClr val="00B050"/>
                </a:solidFill>
              </a:rPr>
              <a:t>় </a:t>
            </a:r>
            <a:r>
              <a:rPr lang="en-US" u="sng" dirty="0" err="1" smtClean="0">
                <a:solidFill>
                  <a:srgbClr val="00B050"/>
                </a:solidFill>
              </a:rPr>
              <a:t>ক্রিয়ার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শেষে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য়াছ</a:t>
            </a:r>
            <a:r>
              <a:rPr lang="en-US" u="sng" dirty="0" smtClean="0">
                <a:solidFill>
                  <a:srgbClr val="00B050"/>
                </a:solidFill>
              </a:rPr>
              <a:t>, </a:t>
            </a:r>
            <a:r>
              <a:rPr lang="en-US" u="sng" dirty="0" err="1" smtClean="0">
                <a:solidFill>
                  <a:srgbClr val="00B050"/>
                </a:solidFill>
              </a:rPr>
              <a:t>য়াছে</a:t>
            </a:r>
            <a:r>
              <a:rPr lang="en-US" u="sng" dirty="0" smtClean="0">
                <a:solidFill>
                  <a:srgbClr val="00B050"/>
                </a:solidFill>
              </a:rPr>
              <a:t>, </a:t>
            </a:r>
            <a:r>
              <a:rPr lang="en-US" u="sng" dirty="0" err="1" smtClean="0">
                <a:solidFill>
                  <a:srgbClr val="00B050"/>
                </a:solidFill>
              </a:rPr>
              <a:t>য়াছি</a:t>
            </a:r>
            <a:r>
              <a:rPr lang="en-US" u="sng" dirty="0" smtClean="0">
                <a:solidFill>
                  <a:srgbClr val="00B050"/>
                </a:solidFill>
              </a:rPr>
              <a:t>, </a:t>
            </a:r>
            <a:r>
              <a:rPr lang="en-US" u="sng" dirty="0" err="1" smtClean="0">
                <a:solidFill>
                  <a:srgbClr val="00B050"/>
                </a:solidFill>
              </a:rPr>
              <a:t>য়াছে</a:t>
            </a:r>
            <a:r>
              <a:rPr lang="en-US" u="sng" dirty="0" smtClean="0">
                <a:solidFill>
                  <a:srgbClr val="00B050"/>
                </a:solidFill>
              </a:rPr>
              <a:t>, </a:t>
            </a:r>
            <a:r>
              <a:rPr lang="en-US" u="sng" dirty="0" err="1" smtClean="0">
                <a:solidFill>
                  <a:srgbClr val="00B050"/>
                </a:solidFill>
              </a:rPr>
              <a:t>য়াছেন</a:t>
            </a:r>
            <a:r>
              <a:rPr lang="en-US" u="sng" dirty="0" smtClean="0">
                <a:solidFill>
                  <a:srgbClr val="00B050"/>
                </a:solidFill>
              </a:rPr>
              <a:t>, </a:t>
            </a:r>
            <a:r>
              <a:rPr lang="en-US" u="sng" dirty="0" err="1" smtClean="0">
                <a:solidFill>
                  <a:srgbClr val="00B050"/>
                </a:solidFill>
              </a:rPr>
              <a:t>য়েছ</a:t>
            </a:r>
            <a:r>
              <a:rPr lang="en-US" u="sng" dirty="0" smtClean="0">
                <a:solidFill>
                  <a:srgbClr val="00B050"/>
                </a:solidFill>
              </a:rPr>
              <a:t>, </a:t>
            </a:r>
            <a:r>
              <a:rPr lang="en-US" u="sng" dirty="0" err="1" smtClean="0">
                <a:solidFill>
                  <a:srgbClr val="00B050"/>
                </a:solidFill>
              </a:rPr>
              <a:t>ইয়াছ</a:t>
            </a:r>
            <a:r>
              <a:rPr lang="en-US" u="sng" dirty="0" smtClean="0">
                <a:solidFill>
                  <a:srgbClr val="00B050"/>
                </a:solidFill>
              </a:rPr>
              <a:t>, </a:t>
            </a:r>
            <a:r>
              <a:rPr lang="en-US" u="sng" dirty="0" err="1" smtClean="0">
                <a:solidFill>
                  <a:srgbClr val="00B050"/>
                </a:solidFill>
              </a:rPr>
              <a:t>ইয়াছি</a:t>
            </a:r>
            <a:r>
              <a:rPr lang="en-US" u="sng" dirty="0" smtClean="0">
                <a:solidFill>
                  <a:srgbClr val="00B050"/>
                </a:solidFill>
              </a:rPr>
              <a:t>, </a:t>
            </a:r>
            <a:r>
              <a:rPr lang="en-US" u="sng" dirty="0" err="1" smtClean="0">
                <a:solidFill>
                  <a:srgbClr val="00B050"/>
                </a:solidFill>
              </a:rPr>
              <a:t>ইয়াছে</a:t>
            </a:r>
            <a:r>
              <a:rPr lang="en-US" u="sng" dirty="0" smtClean="0">
                <a:solidFill>
                  <a:srgbClr val="00B050"/>
                </a:solidFill>
              </a:rPr>
              <a:t>, </a:t>
            </a:r>
            <a:r>
              <a:rPr lang="en-US" u="sng" dirty="0" err="1" smtClean="0">
                <a:solidFill>
                  <a:srgbClr val="00B050"/>
                </a:solidFill>
              </a:rPr>
              <a:t>ইয়েছ</a:t>
            </a:r>
            <a:r>
              <a:rPr lang="en-US" u="sng" dirty="0" smtClean="0">
                <a:solidFill>
                  <a:srgbClr val="00B050"/>
                </a:solidFill>
              </a:rPr>
              <a:t>, </a:t>
            </a:r>
            <a:r>
              <a:rPr lang="en-US" u="sng" dirty="0" err="1" smtClean="0">
                <a:solidFill>
                  <a:srgbClr val="00B050"/>
                </a:solidFill>
              </a:rPr>
              <a:t>ইয়াছেন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ইত্যাদি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বসে</a:t>
            </a:r>
            <a:r>
              <a:rPr lang="en-US" u="sng" dirty="0" smtClean="0">
                <a:solidFill>
                  <a:srgbClr val="00B050"/>
                </a:solidFill>
              </a:rPr>
              <a:t>। </a:t>
            </a:r>
            <a:r>
              <a:rPr lang="en-US" u="sng" dirty="0" err="1" smtClean="0">
                <a:solidFill>
                  <a:srgbClr val="00B050"/>
                </a:solidFill>
              </a:rPr>
              <a:t>এছাড়া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করিনি</a:t>
            </a:r>
            <a:r>
              <a:rPr lang="en-US" u="sng" dirty="0" smtClean="0">
                <a:solidFill>
                  <a:srgbClr val="00B050"/>
                </a:solidFill>
              </a:rPr>
              <a:t>, </a:t>
            </a:r>
            <a:r>
              <a:rPr lang="en-US" u="sng" dirty="0" err="1" smtClean="0">
                <a:solidFill>
                  <a:srgbClr val="00B050"/>
                </a:solidFill>
              </a:rPr>
              <a:t>করি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নাই</a:t>
            </a:r>
            <a:r>
              <a:rPr lang="en-US" u="sng" dirty="0" smtClean="0">
                <a:solidFill>
                  <a:srgbClr val="00B050"/>
                </a:solidFill>
              </a:rPr>
              <a:t>, </a:t>
            </a:r>
            <a:r>
              <a:rPr lang="en-US" u="sng" dirty="0" err="1" smtClean="0">
                <a:solidFill>
                  <a:srgbClr val="00B050"/>
                </a:solidFill>
              </a:rPr>
              <a:t>খাইনি</a:t>
            </a:r>
            <a:r>
              <a:rPr lang="en-US" u="sng" dirty="0" smtClean="0">
                <a:solidFill>
                  <a:srgbClr val="00B050"/>
                </a:solidFill>
              </a:rPr>
              <a:t>, </a:t>
            </a:r>
            <a:r>
              <a:rPr lang="en-US" u="sng" dirty="0" err="1" smtClean="0">
                <a:solidFill>
                  <a:srgbClr val="00B050"/>
                </a:solidFill>
              </a:rPr>
              <a:t>খাই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নাই</a:t>
            </a:r>
            <a:r>
              <a:rPr lang="en-US" u="sng" dirty="0" smtClean="0">
                <a:solidFill>
                  <a:srgbClr val="00B050"/>
                </a:solidFill>
              </a:rPr>
              <a:t>, </a:t>
            </a:r>
            <a:r>
              <a:rPr lang="en-US" u="sng" dirty="0" err="1" smtClean="0">
                <a:solidFill>
                  <a:srgbClr val="00B050"/>
                </a:solidFill>
              </a:rPr>
              <a:t>বোঝালে</a:t>
            </a:r>
            <a:r>
              <a:rPr lang="en-US" u="sng" dirty="0" smtClean="0">
                <a:solidFill>
                  <a:srgbClr val="00B050"/>
                </a:solidFill>
              </a:rPr>
              <a:t> Present perfect tense </a:t>
            </a:r>
            <a:r>
              <a:rPr lang="en-US" u="sng" dirty="0" err="1" smtClean="0">
                <a:solidFill>
                  <a:srgbClr val="00B050"/>
                </a:solidFill>
              </a:rPr>
              <a:t>হয</a:t>
            </a:r>
            <a:r>
              <a:rPr lang="en-US" u="sng" dirty="0" smtClean="0">
                <a:solidFill>
                  <a:srgbClr val="00B050"/>
                </a:solidFill>
              </a:rPr>
              <a:t>়।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b="1" u="sng" dirty="0" smtClean="0">
                <a:solidFill>
                  <a:srgbClr val="00B050"/>
                </a:solidFill>
              </a:rPr>
              <a:t>Structure:</a:t>
            </a:r>
            <a:r>
              <a:rPr lang="en-US" u="sng" dirty="0" smtClean="0">
                <a:solidFill>
                  <a:srgbClr val="00B050"/>
                </a:solidFill>
              </a:rPr>
              <a:t/>
            </a:r>
            <a:br>
              <a:rPr lang="en-US" u="sng" dirty="0" smtClean="0">
                <a:solidFill>
                  <a:srgbClr val="00B050"/>
                </a:solidFill>
              </a:rPr>
            </a:br>
            <a:r>
              <a:rPr lang="en-US" b="1" u="sng" dirty="0" smtClean="0">
                <a:solidFill>
                  <a:srgbClr val="00B050"/>
                </a:solidFill>
              </a:rPr>
              <a:t>Subject + have/has + past participle + object.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b="1" u="sng" dirty="0" smtClean="0">
                <a:solidFill>
                  <a:srgbClr val="00B050"/>
                </a:solidFill>
              </a:rPr>
              <a:t>Example:</a:t>
            </a:r>
            <a:r>
              <a:rPr lang="en-US" u="sng" dirty="0" smtClean="0">
                <a:solidFill>
                  <a:srgbClr val="00B050"/>
                </a:solidFill>
              </a:rPr>
              <a:t> - </a:t>
            </a:r>
            <a:r>
              <a:rPr lang="en-US" u="sng" dirty="0" err="1" smtClean="0">
                <a:solidFill>
                  <a:srgbClr val="00B050"/>
                </a:solidFill>
              </a:rPr>
              <a:t>আমি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ভাত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খাইয়াছি</a:t>
            </a:r>
            <a:r>
              <a:rPr lang="en-US" u="sng" dirty="0" smtClean="0">
                <a:solidFill>
                  <a:srgbClr val="00B050"/>
                </a:solidFill>
              </a:rPr>
              <a:t> – I have eaten rice.</a:t>
            </a:r>
            <a:br>
              <a:rPr lang="en-US" u="sng" dirty="0" smtClean="0">
                <a:solidFill>
                  <a:srgbClr val="00B050"/>
                </a:solidFill>
              </a:rPr>
            </a:br>
            <a:r>
              <a:rPr lang="en-US" u="sng" dirty="0" smtClean="0">
                <a:solidFill>
                  <a:srgbClr val="00B050"/>
                </a:solidFill>
              </a:rPr>
              <a:t>- </a:t>
            </a:r>
            <a:r>
              <a:rPr lang="en-US" u="sng" dirty="0" err="1" smtClean="0">
                <a:solidFill>
                  <a:srgbClr val="00B050"/>
                </a:solidFill>
              </a:rPr>
              <a:t>আমি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স্কুলে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গিয়েছি</a:t>
            </a:r>
            <a:r>
              <a:rPr lang="en-US" u="sng" dirty="0" smtClean="0">
                <a:solidFill>
                  <a:srgbClr val="00B050"/>
                </a:solidFill>
              </a:rPr>
              <a:t> – I have gone to school.</a:t>
            </a:r>
            <a:br>
              <a:rPr lang="en-US" u="sng" dirty="0" smtClean="0">
                <a:solidFill>
                  <a:srgbClr val="00B050"/>
                </a:solidFill>
              </a:rPr>
            </a:br>
            <a:r>
              <a:rPr lang="en-US" u="sng" dirty="0" smtClean="0">
                <a:solidFill>
                  <a:srgbClr val="00B050"/>
                </a:solidFill>
              </a:rPr>
              <a:t>- </a:t>
            </a:r>
            <a:r>
              <a:rPr lang="en-US" u="sng" dirty="0" err="1" smtClean="0">
                <a:solidFill>
                  <a:srgbClr val="00B050"/>
                </a:solidFill>
              </a:rPr>
              <a:t>সে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স্কুলে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গিয়েছি</a:t>
            </a:r>
            <a:r>
              <a:rPr lang="en-US" u="sng" dirty="0" smtClean="0">
                <a:solidFill>
                  <a:srgbClr val="00B050"/>
                </a:solidFill>
              </a:rPr>
              <a:t> – He has gone to school.</a:t>
            </a:r>
            <a:br>
              <a:rPr lang="en-US" u="sng" dirty="0" smtClean="0">
                <a:solidFill>
                  <a:srgbClr val="00B050"/>
                </a:solidFill>
              </a:rPr>
            </a:br>
            <a:r>
              <a:rPr lang="en-US" u="sng" dirty="0" smtClean="0">
                <a:solidFill>
                  <a:srgbClr val="00B050"/>
                </a:solidFill>
              </a:rPr>
              <a:t>- </a:t>
            </a:r>
            <a:r>
              <a:rPr lang="en-US" u="sng" dirty="0" err="1" smtClean="0">
                <a:solidFill>
                  <a:srgbClr val="00B050"/>
                </a:solidFill>
              </a:rPr>
              <a:t>আমি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ভাত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খাইনি</a:t>
            </a:r>
            <a:r>
              <a:rPr lang="en-US" u="sng" dirty="0" smtClean="0">
                <a:solidFill>
                  <a:srgbClr val="00B050"/>
                </a:solidFill>
              </a:rPr>
              <a:t> – I have not eaten rice.</a:t>
            </a:r>
            <a:br>
              <a:rPr lang="en-US" u="sng" dirty="0" smtClean="0">
                <a:solidFill>
                  <a:srgbClr val="00B050"/>
                </a:solidFill>
              </a:rPr>
            </a:br>
            <a:r>
              <a:rPr lang="en-US" u="sng" dirty="0" smtClean="0">
                <a:solidFill>
                  <a:srgbClr val="00B050"/>
                </a:solidFill>
              </a:rPr>
              <a:t>- </a:t>
            </a:r>
            <a:r>
              <a:rPr lang="en-US" u="sng" dirty="0" err="1" smtClean="0">
                <a:solidFill>
                  <a:srgbClr val="00B050"/>
                </a:solidFill>
              </a:rPr>
              <a:t>তারা</a:t>
            </a:r>
            <a:r>
              <a:rPr lang="en-US" u="sng" dirty="0" smtClean="0">
                <a:solidFill>
                  <a:srgbClr val="00B050"/>
                </a:solidFill>
              </a:rPr>
              <a:t>/</a:t>
            </a:r>
            <a:r>
              <a:rPr lang="en-US" u="sng" dirty="0" err="1" smtClean="0">
                <a:solidFill>
                  <a:srgbClr val="00B050"/>
                </a:solidFill>
              </a:rPr>
              <a:t>তাহারা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কাজটি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করিয়াছে</a:t>
            </a:r>
            <a:r>
              <a:rPr lang="en-US" u="sng" dirty="0" smtClean="0">
                <a:solidFill>
                  <a:srgbClr val="00B050"/>
                </a:solidFill>
              </a:rPr>
              <a:t> – They have done the work.</a:t>
            </a:r>
          </a:p>
          <a:p>
            <a:endParaRPr lang="en-US" u="sng" dirty="0" smtClean="0">
              <a:solidFill>
                <a:srgbClr val="00B050"/>
              </a:solidFill>
            </a:endParaRPr>
          </a:p>
          <a:p>
            <a:r>
              <a:rPr lang="en-US" u="sng" dirty="0" smtClean="0">
                <a:solidFill>
                  <a:srgbClr val="00B050"/>
                </a:solidFill>
              </a:rPr>
              <a:t>- </a:t>
            </a:r>
            <a:r>
              <a:rPr lang="en-US" u="sng" dirty="0" err="1" smtClean="0">
                <a:solidFill>
                  <a:srgbClr val="00B050"/>
                </a:solidFill>
              </a:rPr>
              <a:t>সে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ঘণ্টার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পর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ঘণ্টা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পড়েছে</a:t>
            </a:r>
            <a:r>
              <a:rPr lang="en-US" u="sng" dirty="0" smtClean="0">
                <a:solidFill>
                  <a:srgbClr val="00B050"/>
                </a:solidFill>
              </a:rPr>
              <a:t> – He/she has studied for hours. </a:t>
            </a:r>
            <a:br>
              <a:rPr lang="en-US" u="sng" dirty="0" smtClean="0">
                <a:solidFill>
                  <a:srgbClr val="00B050"/>
                </a:solidFill>
              </a:rPr>
            </a:br>
            <a:r>
              <a:rPr lang="en-US" u="sng" dirty="0" smtClean="0">
                <a:solidFill>
                  <a:srgbClr val="00B050"/>
                </a:solidFill>
              </a:rPr>
              <a:t>- </a:t>
            </a:r>
            <a:r>
              <a:rPr lang="en-US" u="sng" dirty="0" err="1" smtClean="0">
                <a:solidFill>
                  <a:srgbClr val="00B050"/>
                </a:solidFill>
              </a:rPr>
              <a:t>তারা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এইমাত্র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ফুটবল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খেলিয়াছে</a:t>
            </a:r>
            <a:r>
              <a:rPr lang="en-US" u="sng" dirty="0" smtClean="0">
                <a:solidFill>
                  <a:srgbClr val="00B050"/>
                </a:solidFill>
              </a:rPr>
              <a:t> - They have just played football. </a:t>
            </a:r>
            <a:br>
              <a:rPr lang="en-US" u="sng" dirty="0" smtClean="0">
                <a:solidFill>
                  <a:srgbClr val="00B050"/>
                </a:solidFill>
              </a:rPr>
            </a:br>
            <a:r>
              <a:rPr lang="en-US" u="sng" dirty="0" smtClean="0">
                <a:solidFill>
                  <a:srgbClr val="00B050"/>
                </a:solidFill>
              </a:rPr>
              <a:t>- </a:t>
            </a:r>
            <a:r>
              <a:rPr lang="en-US" u="sng" dirty="0" err="1" smtClean="0">
                <a:solidFill>
                  <a:srgbClr val="00B050"/>
                </a:solidFill>
              </a:rPr>
              <a:t>সে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এইমাত্র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ফুটবল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খেলিয়াছে</a:t>
            </a:r>
            <a:r>
              <a:rPr lang="en-US" u="sng" dirty="0" smtClean="0">
                <a:solidFill>
                  <a:srgbClr val="00B050"/>
                </a:solidFill>
              </a:rPr>
              <a:t> – He has just played football.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b="1" u="sng" dirty="0" smtClean="0">
                <a:solidFill>
                  <a:srgbClr val="00B050"/>
                </a:solidFill>
              </a:rPr>
              <a:t>Note</a:t>
            </a:r>
            <a:r>
              <a:rPr lang="en-US" u="sng" dirty="0" smtClean="0">
                <a:solidFill>
                  <a:srgbClr val="00B050"/>
                </a:solidFill>
              </a:rPr>
              <a:t> - </a:t>
            </a:r>
            <a:r>
              <a:rPr lang="en-US" b="1" u="sng" dirty="0" smtClean="0">
                <a:solidFill>
                  <a:srgbClr val="00B050"/>
                </a:solidFill>
              </a:rPr>
              <a:t>Subject third person singular number</a:t>
            </a:r>
            <a:r>
              <a:rPr lang="en-US" u="sng" dirty="0" smtClean="0">
                <a:solidFill>
                  <a:srgbClr val="00B050"/>
                </a:solidFill>
              </a:rPr>
              <a:t> (he, she, it </a:t>
            </a:r>
            <a:r>
              <a:rPr lang="en-US" u="sng" dirty="0" err="1" smtClean="0">
                <a:solidFill>
                  <a:srgbClr val="00B050"/>
                </a:solidFill>
              </a:rPr>
              <a:t>কোন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ব্যক্তি</a:t>
            </a:r>
            <a:r>
              <a:rPr lang="en-US" u="sng" dirty="0" smtClean="0">
                <a:solidFill>
                  <a:srgbClr val="00B050"/>
                </a:solidFill>
              </a:rPr>
              <a:t>, </a:t>
            </a:r>
            <a:r>
              <a:rPr lang="en-US" u="sng" dirty="0" err="1" smtClean="0">
                <a:solidFill>
                  <a:srgbClr val="00B050"/>
                </a:solidFill>
              </a:rPr>
              <a:t>বস্তু</a:t>
            </a:r>
            <a:r>
              <a:rPr lang="en-US" u="sng" dirty="0" smtClean="0">
                <a:solidFill>
                  <a:srgbClr val="00B050"/>
                </a:solidFill>
              </a:rPr>
              <a:t>, </a:t>
            </a:r>
            <a:r>
              <a:rPr lang="en-US" u="sng" dirty="0" err="1" smtClean="0">
                <a:solidFill>
                  <a:srgbClr val="00B050"/>
                </a:solidFill>
              </a:rPr>
              <a:t>জায়গা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বা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প্রাণীর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err="1" smtClean="0">
                <a:solidFill>
                  <a:srgbClr val="00B050"/>
                </a:solidFill>
              </a:rPr>
              <a:t>নাম</a:t>
            </a:r>
            <a:r>
              <a:rPr lang="en-US" u="sng" dirty="0" smtClean="0">
                <a:solidFill>
                  <a:srgbClr val="00B050"/>
                </a:solidFill>
              </a:rPr>
              <a:t>) </a:t>
            </a:r>
            <a:r>
              <a:rPr lang="en-US" u="sng" dirty="0" err="1" smtClean="0">
                <a:solidFill>
                  <a:srgbClr val="00B050"/>
                </a:solidFill>
              </a:rPr>
              <a:t>বোঝালে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b="1" u="sng" dirty="0" smtClean="0">
                <a:solidFill>
                  <a:srgbClr val="00B050"/>
                </a:solidFill>
              </a:rPr>
              <a:t>has </a:t>
            </a:r>
            <a:r>
              <a:rPr lang="en-US" b="1" u="sng" dirty="0" err="1" smtClean="0">
                <a:solidFill>
                  <a:srgbClr val="00B050"/>
                </a:solidFill>
              </a:rPr>
              <a:t>বসবে</a:t>
            </a:r>
            <a:r>
              <a:rPr lang="en-US" b="1" u="sng" dirty="0" smtClean="0">
                <a:solidFill>
                  <a:srgbClr val="00B050"/>
                </a:solidFill>
              </a:rPr>
              <a:t> </a:t>
            </a:r>
            <a:r>
              <a:rPr lang="en-US" u="sng" dirty="0" smtClean="0">
                <a:solidFill>
                  <a:srgbClr val="00B050"/>
                </a:solidFill>
              </a:rPr>
              <a:t>। </a:t>
            </a:r>
            <a:r>
              <a:rPr lang="en-US" b="1" u="sng" dirty="0" smtClean="0">
                <a:solidFill>
                  <a:srgbClr val="00B050"/>
                </a:solidFill>
              </a:rPr>
              <a:t>I, we, you, they </a:t>
            </a:r>
            <a:r>
              <a:rPr lang="en-US" b="1" u="sng" dirty="0" err="1" smtClean="0">
                <a:solidFill>
                  <a:srgbClr val="00B050"/>
                </a:solidFill>
              </a:rPr>
              <a:t>এবং</a:t>
            </a:r>
            <a:r>
              <a:rPr lang="en-US" b="1" u="sng" dirty="0" smtClean="0">
                <a:solidFill>
                  <a:srgbClr val="00B050"/>
                </a:solidFill>
              </a:rPr>
              <a:t> </a:t>
            </a:r>
            <a:r>
              <a:rPr lang="en-US" b="1" u="sng" dirty="0" err="1" smtClean="0">
                <a:solidFill>
                  <a:srgbClr val="00B050"/>
                </a:solidFill>
              </a:rPr>
              <a:t>অন্যসব</a:t>
            </a:r>
            <a:r>
              <a:rPr lang="en-US" b="1" u="sng" dirty="0" smtClean="0">
                <a:solidFill>
                  <a:srgbClr val="00B050"/>
                </a:solidFill>
              </a:rPr>
              <a:t> plural subject </a:t>
            </a:r>
            <a:r>
              <a:rPr lang="en-US" b="1" u="sng" dirty="0" err="1" smtClean="0">
                <a:solidFill>
                  <a:srgbClr val="00B050"/>
                </a:solidFill>
              </a:rPr>
              <a:t>এর</a:t>
            </a:r>
            <a:r>
              <a:rPr lang="en-US" b="1" u="sng" dirty="0" smtClean="0">
                <a:solidFill>
                  <a:srgbClr val="00B050"/>
                </a:solidFill>
              </a:rPr>
              <a:t> </a:t>
            </a:r>
            <a:r>
              <a:rPr lang="en-US" b="1" u="sng" dirty="0" err="1" smtClean="0">
                <a:solidFill>
                  <a:srgbClr val="00B050"/>
                </a:solidFill>
              </a:rPr>
              <a:t>শেষে</a:t>
            </a:r>
            <a:r>
              <a:rPr lang="en-US" b="1" u="sng" dirty="0" smtClean="0">
                <a:solidFill>
                  <a:srgbClr val="00B050"/>
                </a:solidFill>
              </a:rPr>
              <a:t> have </a:t>
            </a:r>
            <a:r>
              <a:rPr lang="en-US" b="1" u="sng" dirty="0" err="1" smtClean="0">
                <a:solidFill>
                  <a:srgbClr val="00B050"/>
                </a:solidFill>
              </a:rPr>
              <a:t>বসবে</a:t>
            </a:r>
            <a:r>
              <a:rPr lang="en-US" b="1" u="sng" dirty="0" smtClean="0">
                <a:solidFill>
                  <a:srgbClr val="00B050"/>
                </a:solidFill>
              </a:rPr>
              <a:t>।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u="sng" dirty="0" smtClean="0"/>
              <a:t> </a:t>
            </a:r>
            <a:br>
              <a:rPr lang="en-US" u="sng" dirty="0" smtClean="0"/>
            </a:br>
            <a:endParaRPr lang="en-US" dirty="0"/>
          </a:p>
        </p:txBody>
      </p:sp>
      <p:pic>
        <p:nvPicPr>
          <p:cNvPr id="6" name="Picture 5" descr="cute-schoolboy-cartoon-little-boy-going-to-school-55203668.jpg"/>
          <p:cNvPicPr>
            <a:picLocks noChangeAspect="1"/>
          </p:cNvPicPr>
          <p:nvPr/>
        </p:nvPicPr>
        <p:blipFill>
          <a:blip r:embed="rId2" cstate="print"/>
          <a:srcRect r="21098" b="1923"/>
          <a:stretch>
            <a:fillRect/>
          </a:stretch>
        </p:blipFill>
        <p:spPr>
          <a:xfrm>
            <a:off x="7696200" y="0"/>
            <a:ext cx="1256314" cy="1676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Present Perfect Continuous Tense</a:t>
            </a:r>
            <a:br>
              <a:rPr lang="en-US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 have been doing .</a:t>
            </a:r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u="sng" dirty="0" smtClean="0"/>
              <a:t> </a:t>
            </a:r>
            <a:endParaRPr lang="en-US" dirty="0" smtClean="0"/>
          </a:p>
          <a:p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The present perfect continuous tense is used for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 an action which began at some time in the past and is still continuing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কোন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কাজ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পূর্বে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আরম্ভ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হয়ে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এখনও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চলছে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এরূপ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বোঝালে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Present perfect continuous tense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হয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়।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u="sng" dirty="0" err="1" smtClean="0">
                <a:solidFill>
                  <a:schemeClr val="accent5">
                    <a:lumMod val="75000"/>
                  </a:schemeClr>
                </a:solidFill>
              </a:rPr>
              <a:t>বাংলায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় </a:t>
            </a:r>
            <a:r>
              <a:rPr lang="en-US" b="1" u="sng" dirty="0" err="1" smtClean="0">
                <a:solidFill>
                  <a:schemeClr val="accent5">
                    <a:lumMod val="75000"/>
                  </a:schemeClr>
                </a:solidFill>
              </a:rPr>
              <a:t>চিনার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u="sng" dirty="0" err="1" smtClean="0">
                <a:solidFill>
                  <a:schemeClr val="accent5">
                    <a:lumMod val="75000"/>
                  </a:schemeClr>
                </a:solidFill>
              </a:rPr>
              <a:t>উপায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়: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বাংলায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়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ক্রিয়ার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শেষে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তেছ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তেছি,তেছে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তেছেন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চ্ছ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চ্ছি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চ্ছে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চ্ছেন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ছ্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ছি্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ছে্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ছে্ন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ইত্যাদি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উল্লেখ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থাকে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এবং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তার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সাথে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সময়ের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উল্লেখ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থাকে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। </a:t>
            </a: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Structure: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Subject + has been/have been + main verb + </a:t>
            </a:r>
            <a:r>
              <a:rPr lang="en-US" b="1" u="sng" dirty="0" err="1" smtClean="0">
                <a:solidFill>
                  <a:schemeClr val="accent5">
                    <a:lumMod val="75000"/>
                  </a:schemeClr>
                </a:solidFill>
              </a:rPr>
              <a:t>ing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 + since/from/for + object.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Example: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-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আমি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দুই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দিন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ধরে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কাজটি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করিতেছি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– I have been doing this work for two days.</a:t>
            </a:r>
            <a:b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সে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দুই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ঘণ্টা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যাব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ৎ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পড়িতেছে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– He has been reading for two hours. (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নির্দিষ্ট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সময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়)</a:t>
            </a:r>
            <a:b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সে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সকাল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থেকে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পড়িতেছে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– He has been reading since mourning.</a:t>
            </a:r>
            <a:b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সে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তিন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বছর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যাব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ৎ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এই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স্কুলে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পড়িতেছে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–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He/She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has been reading in this school for three years.</a:t>
            </a:r>
            <a:b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ছেলেবেলা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হতে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সে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এখানে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বাস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করিতেছে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– He has been living here from his boyhood.</a:t>
            </a:r>
            <a:b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ফাহিম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গত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সোমবার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হইতে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জ্বরে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ভুগিতেছে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–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Fahim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has been suffering from fever since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sunday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last.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Note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- Subject third person singular number (he, she, it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কোন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ব্যক্তি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বস্তু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জায়গা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বা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প্রাণীর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নাম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বোঝালে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has been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বসবে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। I, we, you, they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এবং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অন্যসব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plural subject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এর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শেষে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have been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বসবে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। 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Note 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এক্ষেত্রে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since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ব্যাবহার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হবে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শুধুমাত্র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point of time (past tense)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এর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ক্ষেত্রে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।</a:t>
            </a:r>
            <a:b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দিন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কিংবা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বার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এর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ক্ষেত্রে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since or from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হয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়।</a:t>
            </a:r>
            <a:b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সব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tense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এর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ক্ষেত্রে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from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ব্যাবহার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করা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</a:rPr>
              <a:t>যায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়।  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n-US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Past Indefinite Tense:</a:t>
            </a:r>
            <a:br>
              <a:rPr lang="en-US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 did.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en-US" u="sng" dirty="0" smtClean="0">
                <a:solidFill>
                  <a:srgbClr val="990033"/>
                </a:solidFill>
              </a:rPr>
              <a:t>Past Indefinite Tense is used to</a:t>
            </a:r>
            <a:r>
              <a:rPr lang="en-US" b="1" u="sng" dirty="0" smtClean="0">
                <a:solidFill>
                  <a:srgbClr val="990033"/>
                </a:solidFill>
              </a:rPr>
              <a:t> denote an action completed in the past or a past habit and result is not present anymore </a:t>
            </a:r>
            <a:r>
              <a:rPr lang="en-US" u="sng" dirty="0" smtClean="0">
                <a:solidFill>
                  <a:srgbClr val="990033"/>
                </a:solidFill>
              </a:rPr>
              <a:t>. </a:t>
            </a:r>
            <a:endParaRPr lang="en-US" dirty="0" smtClean="0">
              <a:solidFill>
                <a:srgbClr val="990033"/>
              </a:solidFill>
            </a:endParaRPr>
          </a:p>
          <a:p>
            <a:r>
              <a:rPr lang="en-US" b="1" u="sng" dirty="0" err="1" smtClean="0">
                <a:solidFill>
                  <a:srgbClr val="990033"/>
                </a:solidFill>
              </a:rPr>
              <a:t>অতীত</a:t>
            </a:r>
            <a:r>
              <a:rPr lang="en-US" b="1" u="sng" dirty="0" smtClean="0">
                <a:solidFill>
                  <a:srgbClr val="990033"/>
                </a:solidFill>
              </a:rPr>
              <a:t> </a:t>
            </a:r>
            <a:r>
              <a:rPr lang="en-US" b="1" u="sng" dirty="0" err="1" smtClean="0">
                <a:solidFill>
                  <a:srgbClr val="990033"/>
                </a:solidFill>
              </a:rPr>
              <a:t>কালের</a:t>
            </a:r>
            <a:r>
              <a:rPr lang="en-US" b="1" u="sng" dirty="0" smtClean="0">
                <a:solidFill>
                  <a:srgbClr val="990033"/>
                </a:solidFill>
              </a:rPr>
              <a:t> </a:t>
            </a:r>
            <a:r>
              <a:rPr lang="en-US" b="1" u="sng" dirty="0" err="1" smtClean="0">
                <a:solidFill>
                  <a:srgbClr val="990033"/>
                </a:solidFill>
              </a:rPr>
              <a:t>কোন</a:t>
            </a:r>
            <a:r>
              <a:rPr lang="en-US" b="1" u="sng" dirty="0" smtClean="0">
                <a:solidFill>
                  <a:srgbClr val="990033"/>
                </a:solidFill>
              </a:rPr>
              <a:t> </a:t>
            </a:r>
            <a:r>
              <a:rPr lang="en-US" b="1" u="sng" dirty="0" err="1" smtClean="0">
                <a:solidFill>
                  <a:srgbClr val="990033"/>
                </a:solidFill>
              </a:rPr>
              <a:t>কাজ</a:t>
            </a:r>
            <a:r>
              <a:rPr lang="en-US" b="1" u="sng" dirty="0" smtClean="0">
                <a:solidFill>
                  <a:srgbClr val="990033"/>
                </a:solidFill>
              </a:rPr>
              <a:t> </a:t>
            </a:r>
            <a:r>
              <a:rPr lang="en-US" b="1" u="sng" dirty="0" err="1" smtClean="0">
                <a:solidFill>
                  <a:srgbClr val="990033"/>
                </a:solidFill>
              </a:rPr>
              <a:t>বোঝাতে</a:t>
            </a:r>
            <a:r>
              <a:rPr lang="en-US" b="1" u="sng" dirty="0" smtClean="0">
                <a:solidFill>
                  <a:srgbClr val="990033"/>
                </a:solidFill>
              </a:rPr>
              <a:t> </a:t>
            </a:r>
            <a:r>
              <a:rPr lang="en-US" u="sng" dirty="0" err="1" smtClean="0">
                <a:solidFill>
                  <a:srgbClr val="990033"/>
                </a:solidFill>
              </a:rPr>
              <a:t>বা</a:t>
            </a:r>
            <a:r>
              <a:rPr lang="en-US" u="sng" dirty="0" smtClean="0">
                <a:solidFill>
                  <a:srgbClr val="990033"/>
                </a:solidFill>
              </a:rPr>
              <a:t> </a:t>
            </a:r>
            <a:r>
              <a:rPr lang="en-US" b="1" u="sng" dirty="0" err="1" smtClean="0">
                <a:solidFill>
                  <a:srgbClr val="990033"/>
                </a:solidFill>
              </a:rPr>
              <a:t>অতীতের</a:t>
            </a:r>
            <a:r>
              <a:rPr lang="en-US" b="1" u="sng" dirty="0" smtClean="0">
                <a:solidFill>
                  <a:srgbClr val="990033"/>
                </a:solidFill>
              </a:rPr>
              <a:t> </a:t>
            </a:r>
            <a:r>
              <a:rPr lang="en-US" b="1" u="sng" dirty="0" err="1" smtClean="0">
                <a:solidFill>
                  <a:srgbClr val="990033"/>
                </a:solidFill>
              </a:rPr>
              <a:t>কোন</a:t>
            </a:r>
            <a:r>
              <a:rPr lang="en-US" b="1" u="sng" dirty="0" smtClean="0">
                <a:solidFill>
                  <a:srgbClr val="990033"/>
                </a:solidFill>
              </a:rPr>
              <a:t> </a:t>
            </a:r>
            <a:r>
              <a:rPr lang="en-US" b="1" u="sng" dirty="0" err="1" smtClean="0">
                <a:solidFill>
                  <a:srgbClr val="990033"/>
                </a:solidFill>
              </a:rPr>
              <a:t>অভ্যাস</a:t>
            </a:r>
            <a:r>
              <a:rPr lang="en-US" b="1" u="sng" dirty="0" smtClean="0">
                <a:solidFill>
                  <a:srgbClr val="990033"/>
                </a:solidFill>
              </a:rPr>
              <a:t> </a:t>
            </a:r>
            <a:r>
              <a:rPr lang="en-US" b="1" u="sng" dirty="0" err="1" smtClean="0">
                <a:solidFill>
                  <a:srgbClr val="990033"/>
                </a:solidFill>
              </a:rPr>
              <a:t>বোঝাতে</a:t>
            </a:r>
            <a:r>
              <a:rPr lang="en-US" u="sng" dirty="0" smtClean="0">
                <a:solidFill>
                  <a:srgbClr val="990033"/>
                </a:solidFill>
              </a:rPr>
              <a:t>, </a:t>
            </a:r>
            <a:r>
              <a:rPr lang="en-US" u="sng" dirty="0" err="1" smtClean="0">
                <a:solidFill>
                  <a:srgbClr val="990033"/>
                </a:solidFill>
              </a:rPr>
              <a:t>যার</a:t>
            </a:r>
            <a:r>
              <a:rPr lang="en-US" u="sng" dirty="0" smtClean="0">
                <a:solidFill>
                  <a:srgbClr val="990033"/>
                </a:solidFill>
              </a:rPr>
              <a:t> </a:t>
            </a:r>
            <a:r>
              <a:rPr lang="en-US" u="sng" dirty="0" err="1" smtClean="0">
                <a:solidFill>
                  <a:srgbClr val="990033"/>
                </a:solidFill>
              </a:rPr>
              <a:t>ফল</a:t>
            </a:r>
            <a:r>
              <a:rPr lang="en-US" u="sng" dirty="0" smtClean="0">
                <a:solidFill>
                  <a:srgbClr val="990033"/>
                </a:solidFill>
              </a:rPr>
              <a:t> </a:t>
            </a:r>
            <a:r>
              <a:rPr lang="en-US" u="sng" dirty="0" err="1" smtClean="0">
                <a:solidFill>
                  <a:srgbClr val="990033"/>
                </a:solidFill>
              </a:rPr>
              <a:t>এখন</a:t>
            </a:r>
            <a:r>
              <a:rPr lang="en-US" u="sng" dirty="0" smtClean="0">
                <a:solidFill>
                  <a:srgbClr val="990033"/>
                </a:solidFill>
              </a:rPr>
              <a:t> </a:t>
            </a:r>
            <a:r>
              <a:rPr lang="en-US" u="sng" dirty="0" err="1" smtClean="0">
                <a:solidFill>
                  <a:srgbClr val="990033"/>
                </a:solidFill>
              </a:rPr>
              <a:t>আর</a:t>
            </a:r>
            <a:r>
              <a:rPr lang="en-US" u="sng" dirty="0" smtClean="0">
                <a:solidFill>
                  <a:srgbClr val="990033"/>
                </a:solidFill>
              </a:rPr>
              <a:t> </a:t>
            </a:r>
            <a:r>
              <a:rPr lang="en-US" u="sng" dirty="0" err="1" smtClean="0">
                <a:solidFill>
                  <a:srgbClr val="990033"/>
                </a:solidFill>
              </a:rPr>
              <a:t>বিদ্যমান</a:t>
            </a:r>
            <a:r>
              <a:rPr lang="en-US" u="sng" dirty="0" smtClean="0">
                <a:solidFill>
                  <a:srgbClr val="990033"/>
                </a:solidFill>
              </a:rPr>
              <a:t> </a:t>
            </a:r>
            <a:r>
              <a:rPr lang="en-US" u="sng" dirty="0" err="1" smtClean="0">
                <a:solidFill>
                  <a:srgbClr val="990033"/>
                </a:solidFill>
              </a:rPr>
              <a:t>নেই</a:t>
            </a:r>
            <a:r>
              <a:rPr lang="en-US" u="sng" dirty="0" smtClean="0">
                <a:solidFill>
                  <a:srgbClr val="990033"/>
                </a:solidFill>
              </a:rPr>
              <a:t> </a:t>
            </a:r>
            <a:r>
              <a:rPr lang="en-US" u="sng" dirty="0" err="1" smtClean="0">
                <a:solidFill>
                  <a:srgbClr val="990033"/>
                </a:solidFill>
              </a:rPr>
              <a:t>তাকে</a:t>
            </a:r>
            <a:r>
              <a:rPr lang="en-US" u="sng" dirty="0" smtClean="0">
                <a:solidFill>
                  <a:srgbClr val="990033"/>
                </a:solidFill>
              </a:rPr>
              <a:t> Past Indefinite Tense </a:t>
            </a:r>
            <a:r>
              <a:rPr lang="en-US" u="sng" dirty="0" err="1" smtClean="0">
                <a:solidFill>
                  <a:srgbClr val="990033"/>
                </a:solidFill>
              </a:rPr>
              <a:t>বলে</a:t>
            </a:r>
            <a:r>
              <a:rPr lang="en-US" u="sng" dirty="0" smtClean="0">
                <a:solidFill>
                  <a:srgbClr val="990033"/>
                </a:solidFill>
              </a:rPr>
              <a:t>।</a:t>
            </a:r>
            <a:endParaRPr lang="en-US" dirty="0" smtClean="0">
              <a:solidFill>
                <a:srgbClr val="990033"/>
              </a:solidFill>
            </a:endParaRPr>
          </a:p>
          <a:p>
            <a:r>
              <a:rPr lang="en-US" b="1" u="sng" dirty="0" err="1" smtClean="0">
                <a:solidFill>
                  <a:srgbClr val="990033"/>
                </a:solidFill>
              </a:rPr>
              <a:t>বাংলায</a:t>
            </a:r>
            <a:r>
              <a:rPr lang="en-US" b="1" u="sng" dirty="0" smtClean="0">
                <a:solidFill>
                  <a:srgbClr val="990033"/>
                </a:solidFill>
              </a:rPr>
              <a:t>় </a:t>
            </a:r>
            <a:r>
              <a:rPr lang="en-US" b="1" u="sng" dirty="0" err="1" smtClean="0">
                <a:solidFill>
                  <a:srgbClr val="990033"/>
                </a:solidFill>
              </a:rPr>
              <a:t>চিনার</a:t>
            </a:r>
            <a:r>
              <a:rPr lang="en-US" b="1" u="sng" dirty="0" smtClean="0">
                <a:solidFill>
                  <a:srgbClr val="990033"/>
                </a:solidFill>
              </a:rPr>
              <a:t> </a:t>
            </a:r>
            <a:r>
              <a:rPr lang="en-US" b="1" u="sng" dirty="0" err="1" smtClean="0">
                <a:solidFill>
                  <a:srgbClr val="990033"/>
                </a:solidFill>
              </a:rPr>
              <a:t>উপায</a:t>
            </a:r>
            <a:r>
              <a:rPr lang="en-US" b="1" u="sng" dirty="0" smtClean="0">
                <a:solidFill>
                  <a:srgbClr val="990033"/>
                </a:solidFill>
              </a:rPr>
              <a:t>়:</a:t>
            </a:r>
            <a:r>
              <a:rPr lang="en-US" u="sng" dirty="0" smtClean="0">
                <a:solidFill>
                  <a:srgbClr val="990033"/>
                </a:solidFill>
              </a:rPr>
              <a:t/>
            </a:r>
            <a:br>
              <a:rPr lang="en-US" u="sng" dirty="0" smtClean="0">
                <a:solidFill>
                  <a:srgbClr val="990033"/>
                </a:solidFill>
              </a:rPr>
            </a:br>
            <a:r>
              <a:rPr lang="en-US" u="sng" dirty="0" err="1" smtClean="0">
                <a:solidFill>
                  <a:srgbClr val="990033"/>
                </a:solidFill>
              </a:rPr>
              <a:t>বাংলায</a:t>
            </a:r>
            <a:r>
              <a:rPr lang="en-US" u="sng" dirty="0" smtClean="0">
                <a:solidFill>
                  <a:srgbClr val="990033"/>
                </a:solidFill>
              </a:rPr>
              <a:t>় </a:t>
            </a:r>
            <a:r>
              <a:rPr lang="en-US" u="sng" dirty="0" err="1" smtClean="0">
                <a:solidFill>
                  <a:srgbClr val="990033"/>
                </a:solidFill>
              </a:rPr>
              <a:t>ক্রিয়ার</a:t>
            </a:r>
            <a:r>
              <a:rPr lang="en-US" u="sng" dirty="0" smtClean="0">
                <a:solidFill>
                  <a:srgbClr val="990033"/>
                </a:solidFill>
              </a:rPr>
              <a:t> </a:t>
            </a:r>
            <a:r>
              <a:rPr lang="en-US" u="sng" dirty="0" err="1" smtClean="0">
                <a:solidFill>
                  <a:srgbClr val="990033"/>
                </a:solidFill>
              </a:rPr>
              <a:t>শেষে</a:t>
            </a:r>
            <a:r>
              <a:rPr lang="en-US" u="sng" dirty="0" smtClean="0">
                <a:solidFill>
                  <a:srgbClr val="990033"/>
                </a:solidFill>
              </a:rPr>
              <a:t> ল, </a:t>
            </a:r>
            <a:r>
              <a:rPr lang="en-US" u="sng" dirty="0" err="1" smtClean="0">
                <a:solidFill>
                  <a:srgbClr val="990033"/>
                </a:solidFill>
              </a:rPr>
              <a:t>লাম</a:t>
            </a:r>
            <a:r>
              <a:rPr lang="en-US" u="sng" dirty="0" smtClean="0">
                <a:solidFill>
                  <a:srgbClr val="990033"/>
                </a:solidFill>
              </a:rPr>
              <a:t>, ত, </a:t>
            </a:r>
            <a:r>
              <a:rPr lang="en-US" u="sng" dirty="0" err="1" smtClean="0">
                <a:solidFill>
                  <a:srgbClr val="990033"/>
                </a:solidFill>
              </a:rPr>
              <a:t>তাম</a:t>
            </a:r>
            <a:r>
              <a:rPr lang="en-US" u="sng" dirty="0" smtClean="0">
                <a:solidFill>
                  <a:srgbClr val="990033"/>
                </a:solidFill>
              </a:rPr>
              <a:t>, </a:t>
            </a:r>
            <a:r>
              <a:rPr lang="en-US" u="sng" dirty="0" err="1" smtClean="0">
                <a:solidFill>
                  <a:srgbClr val="990033"/>
                </a:solidFill>
              </a:rPr>
              <a:t>তে</a:t>
            </a:r>
            <a:r>
              <a:rPr lang="en-US" u="sng" dirty="0" smtClean="0">
                <a:solidFill>
                  <a:srgbClr val="990033"/>
                </a:solidFill>
              </a:rPr>
              <a:t>, </a:t>
            </a:r>
            <a:r>
              <a:rPr lang="en-US" u="sng" dirty="0" err="1" smtClean="0">
                <a:solidFill>
                  <a:srgbClr val="990033"/>
                </a:solidFill>
              </a:rPr>
              <a:t>তেন</a:t>
            </a:r>
            <a:r>
              <a:rPr lang="en-US" u="sng" dirty="0" smtClean="0">
                <a:solidFill>
                  <a:srgbClr val="990033"/>
                </a:solidFill>
              </a:rPr>
              <a:t> </a:t>
            </a:r>
            <a:r>
              <a:rPr lang="en-US" u="sng" dirty="0" err="1" smtClean="0">
                <a:solidFill>
                  <a:srgbClr val="990033"/>
                </a:solidFill>
              </a:rPr>
              <a:t>এদের</a:t>
            </a:r>
            <a:r>
              <a:rPr lang="en-US" u="sng" dirty="0" smtClean="0">
                <a:solidFill>
                  <a:srgbClr val="990033"/>
                </a:solidFill>
              </a:rPr>
              <a:t> </a:t>
            </a:r>
            <a:r>
              <a:rPr lang="en-US" u="sng" dirty="0" err="1" smtClean="0">
                <a:solidFill>
                  <a:srgbClr val="990033"/>
                </a:solidFill>
              </a:rPr>
              <a:t>যে</a:t>
            </a:r>
            <a:r>
              <a:rPr lang="en-US" u="sng" dirty="0" smtClean="0">
                <a:solidFill>
                  <a:srgbClr val="990033"/>
                </a:solidFill>
              </a:rPr>
              <a:t> </a:t>
            </a:r>
            <a:r>
              <a:rPr lang="en-US" u="sng" dirty="0" err="1" smtClean="0">
                <a:solidFill>
                  <a:srgbClr val="990033"/>
                </a:solidFill>
              </a:rPr>
              <a:t>কোন</a:t>
            </a:r>
            <a:r>
              <a:rPr lang="en-US" u="sng" dirty="0" smtClean="0">
                <a:solidFill>
                  <a:srgbClr val="990033"/>
                </a:solidFill>
              </a:rPr>
              <a:t> </a:t>
            </a:r>
            <a:r>
              <a:rPr lang="en-US" u="sng" dirty="0" err="1" smtClean="0">
                <a:solidFill>
                  <a:srgbClr val="990033"/>
                </a:solidFill>
              </a:rPr>
              <a:t>একটি</a:t>
            </a:r>
            <a:r>
              <a:rPr lang="en-US" u="sng" dirty="0" smtClean="0">
                <a:solidFill>
                  <a:srgbClr val="990033"/>
                </a:solidFill>
              </a:rPr>
              <a:t> </a:t>
            </a:r>
            <a:r>
              <a:rPr lang="en-US" u="sng" dirty="0" err="1" smtClean="0">
                <a:solidFill>
                  <a:srgbClr val="990033"/>
                </a:solidFill>
              </a:rPr>
              <a:t>যোগ</a:t>
            </a:r>
            <a:r>
              <a:rPr lang="en-US" u="sng" dirty="0" smtClean="0">
                <a:solidFill>
                  <a:srgbClr val="990033"/>
                </a:solidFill>
              </a:rPr>
              <a:t> </a:t>
            </a:r>
            <a:r>
              <a:rPr lang="en-US" u="sng" dirty="0" err="1" smtClean="0">
                <a:solidFill>
                  <a:srgbClr val="990033"/>
                </a:solidFill>
              </a:rPr>
              <a:t>থাকে</a:t>
            </a:r>
            <a:r>
              <a:rPr lang="en-US" u="sng" dirty="0" smtClean="0">
                <a:solidFill>
                  <a:srgbClr val="990033"/>
                </a:solidFill>
              </a:rPr>
              <a:t>। </a:t>
            </a:r>
            <a:r>
              <a:rPr lang="en-US" u="sng" dirty="0" err="1" smtClean="0">
                <a:solidFill>
                  <a:srgbClr val="990033"/>
                </a:solidFill>
              </a:rPr>
              <a:t>যেমন</a:t>
            </a:r>
            <a:r>
              <a:rPr lang="en-US" u="sng" dirty="0" smtClean="0">
                <a:solidFill>
                  <a:srgbClr val="990033"/>
                </a:solidFill>
              </a:rPr>
              <a:t> ( </a:t>
            </a:r>
            <a:r>
              <a:rPr lang="en-US" u="sng" dirty="0" err="1" smtClean="0">
                <a:solidFill>
                  <a:srgbClr val="990033"/>
                </a:solidFill>
              </a:rPr>
              <a:t>করেছিল</a:t>
            </a:r>
            <a:r>
              <a:rPr lang="en-US" u="sng" dirty="0" smtClean="0">
                <a:solidFill>
                  <a:srgbClr val="990033"/>
                </a:solidFill>
              </a:rPr>
              <a:t>, </a:t>
            </a:r>
            <a:r>
              <a:rPr lang="en-US" u="sng" dirty="0" err="1" smtClean="0">
                <a:solidFill>
                  <a:srgbClr val="990033"/>
                </a:solidFill>
              </a:rPr>
              <a:t>করিয়াছিল</a:t>
            </a:r>
            <a:r>
              <a:rPr lang="en-US" u="sng" dirty="0" smtClean="0">
                <a:solidFill>
                  <a:srgbClr val="990033"/>
                </a:solidFill>
              </a:rPr>
              <a:t>, </a:t>
            </a:r>
            <a:r>
              <a:rPr lang="en-US" u="sng" dirty="0" err="1" smtClean="0">
                <a:solidFill>
                  <a:srgbClr val="990033"/>
                </a:solidFill>
              </a:rPr>
              <a:t>করেছিলাম</a:t>
            </a:r>
            <a:r>
              <a:rPr lang="en-US" u="sng" dirty="0" smtClean="0">
                <a:solidFill>
                  <a:srgbClr val="990033"/>
                </a:solidFill>
              </a:rPr>
              <a:t>, </a:t>
            </a:r>
            <a:r>
              <a:rPr lang="en-US" u="sng" dirty="0" err="1" smtClean="0">
                <a:solidFill>
                  <a:srgbClr val="990033"/>
                </a:solidFill>
              </a:rPr>
              <a:t>করিয়াছিলাম</a:t>
            </a:r>
            <a:r>
              <a:rPr lang="en-US" u="sng" dirty="0" smtClean="0">
                <a:solidFill>
                  <a:srgbClr val="990033"/>
                </a:solidFill>
              </a:rPr>
              <a:t>, </a:t>
            </a:r>
            <a:r>
              <a:rPr lang="en-US" u="sng" dirty="0" err="1" smtClean="0">
                <a:solidFill>
                  <a:srgbClr val="990033"/>
                </a:solidFill>
              </a:rPr>
              <a:t>করেছিলে</a:t>
            </a:r>
            <a:r>
              <a:rPr lang="en-US" u="sng" dirty="0" smtClean="0">
                <a:solidFill>
                  <a:srgbClr val="990033"/>
                </a:solidFill>
              </a:rPr>
              <a:t>, </a:t>
            </a:r>
            <a:r>
              <a:rPr lang="en-US" u="sng" dirty="0" err="1" smtClean="0">
                <a:solidFill>
                  <a:srgbClr val="990033"/>
                </a:solidFill>
              </a:rPr>
              <a:t>করিয়া</a:t>
            </a:r>
            <a:r>
              <a:rPr lang="en-US" u="sng" dirty="0" smtClean="0">
                <a:solidFill>
                  <a:srgbClr val="990033"/>
                </a:solidFill>
              </a:rPr>
              <a:t> </a:t>
            </a:r>
            <a:r>
              <a:rPr lang="en-US" u="sng" dirty="0" err="1" smtClean="0">
                <a:solidFill>
                  <a:srgbClr val="990033"/>
                </a:solidFill>
              </a:rPr>
              <a:t>ছিলে</a:t>
            </a:r>
            <a:r>
              <a:rPr lang="en-US" u="sng" dirty="0" smtClean="0">
                <a:solidFill>
                  <a:srgbClr val="990033"/>
                </a:solidFill>
              </a:rPr>
              <a:t>, </a:t>
            </a:r>
            <a:r>
              <a:rPr lang="en-US" u="sng" dirty="0" err="1" smtClean="0">
                <a:solidFill>
                  <a:srgbClr val="990033"/>
                </a:solidFill>
              </a:rPr>
              <a:t>করেছিলেন</a:t>
            </a:r>
            <a:r>
              <a:rPr lang="en-US" u="sng" dirty="0" smtClean="0">
                <a:solidFill>
                  <a:srgbClr val="990033"/>
                </a:solidFill>
              </a:rPr>
              <a:t>, </a:t>
            </a:r>
            <a:r>
              <a:rPr lang="en-US" u="sng" dirty="0" err="1" smtClean="0">
                <a:solidFill>
                  <a:srgbClr val="990033"/>
                </a:solidFill>
              </a:rPr>
              <a:t>করিয়াছিলেন</a:t>
            </a:r>
            <a:r>
              <a:rPr lang="en-US" u="sng" dirty="0" smtClean="0">
                <a:solidFill>
                  <a:srgbClr val="990033"/>
                </a:solidFill>
              </a:rPr>
              <a:t>, </a:t>
            </a:r>
            <a:r>
              <a:rPr lang="en-US" u="sng" dirty="0" err="1" smtClean="0">
                <a:solidFill>
                  <a:srgbClr val="990033"/>
                </a:solidFill>
              </a:rPr>
              <a:t>পড়িল</a:t>
            </a:r>
            <a:r>
              <a:rPr lang="en-US" u="sng" dirty="0" smtClean="0">
                <a:solidFill>
                  <a:srgbClr val="990033"/>
                </a:solidFill>
              </a:rPr>
              <a:t>, </a:t>
            </a:r>
            <a:r>
              <a:rPr lang="en-US" u="sng" dirty="0" err="1" smtClean="0">
                <a:solidFill>
                  <a:srgbClr val="990033"/>
                </a:solidFill>
              </a:rPr>
              <a:t>পড়িলাম</a:t>
            </a:r>
            <a:r>
              <a:rPr lang="en-US" u="sng" dirty="0" smtClean="0">
                <a:solidFill>
                  <a:srgbClr val="990033"/>
                </a:solidFill>
              </a:rPr>
              <a:t>, </a:t>
            </a:r>
            <a:r>
              <a:rPr lang="en-US" u="sng" dirty="0" err="1" smtClean="0">
                <a:solidFill>
                  <a:srgbClr val="990033"/>
                </a:solidFill>
              </a:rPr>
              <a:t>পড়িলেন</a:t>
            </a:r>
            <a:r>
              <a:rPr lang="en-US" u="sng" dirty="0" smtClean="0">
                <a:solidFill>
                  <a:srgbClr val="990033"/>
                </a:solidFill>
              </a:rPr>
              <a:t>, </a:t>
            </a:r>
            <a:r>
              <a:rPr lang="en-US" u="sng" dirty="0" err="1" smtClean="0">
                <a:solidFill>
                  <a:srgbClr val="990033"/>
                </a:solidFill>
              </a:rPr>
              <a:t>পড়িত</a:t>
            </a:r>
            <a:r>
              <a:rPr lang="en-US" u="sng" dirty="0" smtClean="0">
                <a:solidFill>
                  <a:srgbClr val="990033"/>
                </a:solidFill>
              </a:rPr>
              <a:t>, </a:t>
            </a:r>
            <a:r>
              <a:rPr lang="en-US" u="sng" dirty="0" err="1" smtClean="0">
                <a:solidFill>
                  <a:srgbClr val="990033"/>
                </a:solidFill>
              </a:rPr>
              <a:t>পরিতেন</a:t>
            </a:r>
            <a:r>
              <a:rPr lang="en-US" u="sng" dirty="0" smtClean="0">
                <a:solidFill>
                  <a:srgbClr val="990033"/>
                </a:solidFill>
              </a:rPr>
              <a:t>, </a:t>
            </a:r>
            <a:r>
              <a:rPr lang="en-US" u="sng" dirty="0" err="1" smtClean="0">
                <a:solidFill>
                  <a:srgbClr val="990033"/>
                </a:solidFill>
              </a:rPr>
              <a:t>ইত্যাদি</a:t>
            </a:r>
            <a:r>
              <a:rPr lang="en-US" u="sng" dirty="0" smtClean="0">
                <a:solidFill>
                  <a:srgbClr val="990033"/>
                </a:solidFill>
              </a:rPr>
              <a:t>)</a:t>
            </a:r>
            <a:endParaRPr lang="en-US" dirty="0" smtClean="0">
              <a:solidFill>
                <a:srgbClr val="990033"/>
              </a:solidFill>
            </a:endParaRPr>
          </a:p>
          <a:p>
            <a:r>
              <a:rPr lang="en-US" b="1" u="sng" dirty="0" smtClean="0">
                <a:solidFill>
                  <a:srgbClr val="990033"/>
                </a:solidFill>
              </a:rPr>
              <a:t>Structure:</a:t>
            </a:r>
            <a:br>
              <a:rPr lang="en-US" b="1" u="sng" dirty="0" smtClean="0">
                <a:solidFill>
                  <a:srgbClr val="990033"/>
                </a:solidFill>
              </a:rPr>
            </a:br>
            <a:r>
              <a:rPr lang="en-US" b="1" u="sng" dirty="0" smtClean="0">
                <a:solidFill>
                  <a:srgbClr val="990033"/>
                </a:solidFill>
              </a:rPr>
              <a:t>Subject + past form of main verb + object.</a:t>
            </a:r>
            <a:endParaRPr lang="en-US" dirty="0" smtClean="0">
              <a:solidFill>
                <a:srgbClr val="990033"/>
              </a:solidFill>
            </a:endParaRPr>
          </a:p>
          <a:p>
            <a:r>
              <a:rPr lang="en-US" b="1" u="sng" dirty="0" smtClean="0">
                <a:solidFill>
                  <a:srgbClr val="990033"/>
                </a:solidFill>
              </a:rPr>
              <a:t>Example:</a:t>
            </a:r>
            <a:r>
              <a:rPr lang="en-US" u="sng" dirty="0" smtClean="0">
                <a:solidFill>
                  <a:srgbClr val="990033"/>
                </a:solidFill>
              </a:rPr>
              <a:t> - </a:t>
            </a:r>
            <a:r>
              <a:rPr lang="en-US" u="sng" dirty="0" err="1" smtClean="0">
                <a:solidFill>
                  <a:srgbClr val="990033"/>
                </a:solidFill>
              </a:rPr>
              <a:t>আমি</a:t>
            </a:r>
            <a:r>
              <a:rPr lang="en-US" u="sng" dirty="0" smtClean="0">
                <a:solidFill>
                  <a:srgbClr val="990033"/>
                </a:solidFill>
              </a:rPr>
              <a:t> </a:t>
            </a:r>
            <a:r>
              <a:rPr lang="en-US" u="sng" dirty="0" err="1" smtClean="0">
                <a:solidFill>
                  <a:srgbClr val="990033"/>
                </a:solidFill>
              </a:rPr>
              <a:t>ভাত</a:t>
            </a:r>
            <a:r>
              <a:rPr lang="en-US" u="sng" dirty="0" smtClean="0">
                <a:solidFill>
                  <a:srgbClr val="990033"/>
                </a:solidFill>
              </a:rPr>
              <a:t> </a:t>
            </a:r>
            <a:r>
              <a:rPr lang="en-US" u="sng" dirty="0" err="1" smtClean="0">
                <a:solidFill>
                  <a:srgbClr val="990033"/>
                </a:solidFill>
              </a:rPr>
              <a:t>খাইয়াছিলাম</a:t>
            </a:r>
            <a:r>
              <a:rPr lang="en-US" u="sng" dirty="0" smtClean="0">
                <a:solidFill>
                  <a:srgbClr val="990033"/>
                </a:solidFill>
              </a:rPr>
              <a:t>/</a:t>
            </a:r>
            <a:r>
              <a:rPr lang="en-US" u="sng" dirty="0" err="1" smtClean="0">
                <a:solidFill>
                  <a:srgbClr val="990033"/>
                </a:solidFill>
              </a:rPr>
              <a:t>খেয়েছিলাম</a:t>
            </a:r>
            <a:r>
              <a:rPr lang="en-US" u="sng" dirty="0" smtClean="0">
                <a:solidFill>
                  <a:srgbClr val="990033"/>
                </a:solidFill>
              </a:rPr>
              <a:t> – I ate rice.</a:t>
            </a:r>
            <a:br>
              <a:rPr lang="en-US" u="sng" dirty="0" smtClean="0">
                <a:solidFill>
                  <a:srgbClr val="990033"/>
                </a:solidFill>
              </a:rPr>
            </a:br>
            <a:r>
              <a:rPr lang="en-US" u="sng" dirty="0" smtClean="0">
                <a:solidFill>
                  <a:srgbClr val="990033"/>
                </a:solidFill>
              </a:rPr>
              <a:t>- </a:t>
            </a:r>
            <a:r>
              <a:rPr lang="en-US" u="sng" dirty="0" err="1" smtClean="0">
                <a:solidFill>
                  <a:srgbClr val="990033"/>
                </a:solidFill>
              </a:rPr>
              <a:t>আমি</a:t>
            </a:r>
            <a:r>
              <a:rPr lang="en-US" u="sng" dirty="0" smtClean="0">
                <a:solidFill>
                  <a:srgbClr val="990033"/>
                </a:solidFill>
              </a:rPr>
              <a:t> </a:t>
            </a:r>
            <a:r>
              <a:rPr lang="en-US" u="sng" dirty="0" err="1" smtClean="0">
                <a:solidFill>
                  <a:srgbClr val="990033"/>
                </a:solidFill>
              </a:rPr>
              <a:t>স্কুলে</a:t>
            </a:r>
            <a:r>
              <a:rPr lang="en-US" u="sng" dirty="0" smtClean="0">
                <a:solidFill>
                  <a:srgbClr val="990033"/>
                </a:solidFill>
              </a:rPr>
              <a:t> </a:t>
            </a:r>
            <a:r>
              <a:rPr lang="en-US" u="sng" dirty="0" err="1" smtClean="0">
                <a:solidFill>
                  <a:srgbClr val="990033"/>
                </a:solidFill>
              </a:rPr>
              <a:t>গেছিলাম</a:t>
            </a:r>
            <a:r>
              <a:rPr lang="en-US" u="sng" dirty="0" smtClean="0">
                <a:solidFill>
                  <a:srgbClr val="990033"/>
                </a:solidFill>
              </a:rPr>
              <a:t>/</a:t>
            </a:r>
            <a:r>
              <a:rPr lang="en-US" u="sng" dirty="0" err="1" smtClean="0">
                <a:solidFill>
                  <a:srgbClr val="990033"/>
                </a:solidFill>
              </a:rPr>
              <a:t>গিয়েছিলাম</a:t>
            </a:r>
            <a:r>
              <a:rPr lang="en-US" u="sng" dirty="0" smtClean="0">
                <a:solidFill>
                  <a:srgbClr val="990033"/>
                </a:solidFill>
              </a:rPr>
              <a:t> – I went to school.</a:t>
            </a:r>
            <a:br>
              <a:rPr lang="en-US" u="sng" dirty="0" smtClean="0">
                <a:solidFill>
                  <a:srgbClr val="990033"/>
                </a:solidFill>
              </a:rPr>
            </a:br>
            <a:r>
              <a:rPr lang="en-US" u="sng" dirty="0" smtClean="0">
                <a:solidFill>
                  <a:srgbClr val="990033"/>
                </a:solidFill>
              </a:rPr>
              <a:t>- </a:t>
            </a:r>
            <a:r>
              <a:rPr lang="en-US" u="sng" dirty="0" err="1" smtClean="0">
                <a:solidFill>
                  <a:srgbClr val="990033"/>
                </a:solidFill>
              </a:rPr>
              <a:t>সে</a:t>
            </a:r>
            <a:r>
              <a:rPr lang="en-US" u="sng" dirty="0" smtClean="0">
                <a:solidFill>
                  <a:srgbClr val="990033"/>
                </a:solidFill>
              </a:rPr>
              <a:t> </a:t>
            </a:r>
            <a:r>
              <a:rPr lang="en-US" u="sng" dirty="0" err="1" smtClean="0">
                <a:solidFill>
                  <a:srgbClr val="990033"/>
                </a:solidFill>
              </a:rPr>
              <a:t>স্কুলে</a:t>
            </a:r>
            <a:r>
              <a:rPr lang="en-US" u="sng" dirty="0" smtClean="0">
                <a:solidFill>
                  <a:srgbClr val="990033"/>
                </a:solidFill>
              </a:rPr>
              <a:t> </a:t>
            </a:r>
            <a:r>
              <a:rPr lang="en-US" u="sng" dirty="0" err="1" smtClean="0">
                <a:solidFill>
                  <a:srgbClr val="990033"/>
                </a:solidFill>
              </a:rPr>
              <a:t>গেছিলো</a:t>
            </a:r>
            <a:r>
              <a:rPr lang="en-US" u="sng" dirty="0" smtClean="0">
                <a:solidFill>
                  <a:srgbClr val="990033"/>
                </a:solidFill>
              </a:rPr>
              <a:t>/</a:t>
            </a:r>
            <a:r>
              <a:rPr lang="en-US" u="sng" dirty="0" err="1" smtClean="0">
                <a:solidFill>
                  <a:srgbClr val="990033"/>
                </a:solidFill>
              </a:rPr>
              <a:t>গিয়েছিল</a:t>
            </a:r>
            <a:r>
              <a:rPr lang="en-US" u="sng" dirty="0" smtClean="0">
                <a:solidFill>
                  <a:srgbClr val="990033"/>
                </a:solidFill>
              </a:rPr>
              <a:t> – He went to school.</a:t>
            </a:r>
            <a:br>
              <a:rPr lang="en-US" u="sng" dirty="0" smtClean="0">
                <a:solidFill>
                  <a:srgbClr val="990033"/>
                </a:solidFill>
              </a:rPr>
            </a:br>
            <a:r>
              <a:rPr lang="en-US" u="sng" dirty="0" smtClean="0">
                <a:solidFill>
                  <a:srgbClr val="990033"/>
                </a:solidFill>
              </a:rPr>
              <a:t>- </a:t>
            </a:r>
            <a:r>
              <a:rPr lang="en-US" u="sng" dirty="0" err="1" smtClean="0">
                <a:solidFill>
                  <a:srgbClr val="990033"/>
                </a:solidFill>
              </a:rPr>
              <a:t>তুমি</a:t>
            </a:r>
            <a:r>
              <a:rPr lang="en-US" u="sng" dirty="0" smtClean="0">
                <a:solidFill>
                  <a:srgbClr val="990033"/>
                </a:solidFill>
              </a:rPr>
              <a:t>/ </a:t>
            </a:r>
            <a:r>
              <a:rPr lang="en-US" u="sng" dirty="0" err="1" smtClean="0">
                <a:solidFill>
                  <a:srgbClr val="990033"/>
                </a:solidFill>
              </a:rPr>
              <a:t>তোমরা</a:t>
            </a:r>
            <a:r>
              <a:rPr lang="en-US" u="sng" dirty="0" smtClean="0">
                <a:solidFill>
                  <a:srgbClr val="990033"/>
                </a:solidFill>
              </a:rPr>
              <a:t> </a:t>
            </a:r>
            <a:r>
              <a:rPr lang="en-US" u="sng" dirty="0" err="1" smtClean="0">
                <a:solidFill>
                  <a:srgbClr val="990033"/>
                </a:solidFill>
              </a:rPr>
              <a:t>কাজটি</a:t>
            </a:r>
            <a:r>
              <a:rPr lang="en-US" u="sng" dirty="0" smtClean="0">
                <a:solidFill>
                  <a:srgbClr val="990033"/>
                </a:solidFill>
              </a:rPr>
              <a:t> </a:t>
            </a:r>
            <a:r>
              <a:rPr lang="en-US" u="sng" dirty="0" err="1" smtClean="0">
                <a:solidFill>
                  <a:srgbClr val="990033"/>
                </a:solidFill>
              </a:rPr>
              <a:t>করেছিলে</a:t>
            </a:r>
            <a:r>
              <a:rPr lang="en-US" u="sng" dirty="0" smtClean="0">
                <a:solidFill>
                  <a:srgbClr val="990033"/>
                </a:solidFill>
              </a:rPr>
              <a:t>/</a:t>
            </a:r>
            <a:r>
              <a:rPr lang="en-US" u="sng" dirty="0" err="1" smtClean="0">
                <a:solidFill>
                  <a:srgbClr val="990033"/>
                </a:solidFill>
              </a:rPr>
              <a:t>করিয়াছিলে</a:t>
            </a:r>
            <a:r>
              <a:rPr lang="en-US" u="sng" dirty="0" smtClean="0">
                <a:solidFill>
                  <a:srgbClr val="990033"/>
                </a:solidFill>
              </a:rPr>
              <a:t>- You did the work. </a:t>
            </a:r>
            <a:br>
              <a:rPr lang="en-US" u="sng" dirty="0" smtClean="0">
                <a:solidFill>
                  <a:srgbClr val="990033"/>
                </a:solidFill>
              </a:rPr>
            </a:br>
            <a:r>
              <a:rPr lang="en-US" u="sng" dirty="0" smtClean="0">
                <a:solidFill>
                  <a:srgbClr val="990033"/>
                </a:solidFill>
              </a:rPr>
              <a:t>- </a:t>
            </a:r>
            <a:r>
              <a:rPr lang="en-US" u="sng" dirty="0" err="1" smtClean="0">
                <a:solidFill>
                  <a:srgbClr val="990033"/>
                </a:solidFill>
              </a:rPr>
              <a:t>তার</a:t>
            </a:r>
            <a:r>
              <a:rPr lang="en-US" u="sng" dirty="0" smtClean="0">
                <a:solidFill>
                  <a:srgbClr val="990033"/>
                </a:solidFill>
              </a:rPr>
              <a:t> </a:t>
            </a:r>
            <a:r>
              <a:rPr lang="en-US" u="sng" dirty="0" err="1" smtClean="0">
                <a:solidFill>
                  <a:srgbClr val="990033"/>
                </a:solidFill>
              </a:rPr>
              <a:t>ছেলেবেলা</a:t>
            </a:r>
            <a:r>
              <a:rPr lang="en-US" u="sng" dirty="0" smtClean="0">
                <a:solidFill>
                  <a:srgbClr val="990033"/>
                </a:solidFill>
              </a:rPr>
              <a:t> </a:t>
            </a:r>
            <a:r>
              <a:rPr lang="en-US" u="sng" dirty="0" err="1" smtClean="0">
                <a:solidFill>
                  <a:srgbClr val="990033"/>
                </a:solidFill>
              </a:rPr>
              <a:t>লন্ডনেকেটেছিল</a:t>
            </a:r>
            <a:r>
              <a:rPr lang="en-US" u="sng" dirty="0" smtClean="0">
                <a:solidFill>
                  <a:srgbClr val="990033"/>
                </a:solidFill>
              </a:rPr>
              <a:t> – He spent his boyhood in London. </a:t>
            </a:r>
            <a:br>
              <a:rPr lang="en-US" u="sng" dirty="0" smtClean="0">
                <a:solidFill>
                  <a:srgbClr val="990033"/>
                </a:solidFill>
              </a:rPr>
            </a:br>
            <a:r>
              <a:rPr lang="en-US" u="sng" dirty="0" smtClean="0">
                <a:solidFill>
                  <a:srgbClr val="990033"/>
                </a:solidFill>
              </a:rPr>
              <a:t>- </a:t>
            </a:r>
            <a:r>
              <a:rPr lang="en-US" u="sng" dirty="0" err="1" smtClean="0">
                <a:solidFill>
                  <a:srgbClr val="990033"/>
                </a:solidFill>
              </a:rPr>
              <a:t>লুনা</a:t>
            </a:r>
            <a:r>
              <a:rPr lang="en-US" u="sng" dirty="0" smtClean="0">
                <a:solidFill>
                  <a:srgbClr val="990033"/>
                </a:solidFill>
              </a:rPr>
              <a:t> </a:t>
            </a:r>
            <a:r>
              <a:rPr lang="en-US" u="sng" dirty="0" err="1" smtClean="0">
                <a:solidFill>
                  <a:srgbClr val="990033"/>
                </a:solidFill>
              </a:rPr>
              <a:t>একটি</a:t>
            </a:r>
            <a:r>
              <a:rPr lang="en-US" u="sng" dirty="0" smtClean="0">
                <a:solidFill>
                  <a:srgbClr val="990033"/>
                </a:solidFill>
              </a:rPr>
              <a:t> </a:t>
            </a:r>
            <a:r>
              <a:rPr lang="en-US" u="sng" dirty="0" err="1" smtClean="0">
                <a:solidFill>
                  <a:srgbClr val="990033"/>
                </a:solidFill>
              </a:rPr>
              <a:t>গান</a:t>
            </a:r>
            <a:r>
              <a:rPr lang="en-US" u="sng" dirty="0" smtClean="0">
                <a:solidFill>
                  <a:srgbClr val="990033"/>
                </a:solidFill>
              </a:rPr>
              <a:t> </a:t>
            </a:r>
            <a:r>
              <a:rPr lang="en-US" u="sng" dirty="0" err="1" smtClean="0">
                <a:solidFill>
                  <a:srgbClr val="990033"/>
                </a:solidFill>
              </a:rPr>
              <a:t>গেয়েছিল</a:t>
            </a:r>
            <a:r>
              <a:rPr lang="en-US" u="sng" dirty="0" smtClean="0">
                <a:solidFill>
                  <a:srgbClr val="990033"/>
                </a:solidFill>
              </a:rPr>
              <a:t> – Luna sang a song. </a:t>
            </a:r>
            <a:br>
              <a:rPr lang="en-US" u="sng" dirty="0" smtClean="0">
                <a:solidFill>
                  <a:srgbClr val="990033"/>
                </a:solidFill>
              </a:rPr>
            </a:br>
            <a:r>
              <a:rPr lang="en-US" u="sng" dirty="0" smtClean="0">
                <a:solidFill>
                  <a:srgbClr val="990033"/>
                </a:solidFill>
              </a:rPr>
              <a:t>- </a:t>
            </a:r>
            <a:r>
              <a:rPr lang="en-US" u="sng" dirty="0" err="1" smtClean="0">
                <a:solidFill>
                  <a:srgbClr val="990033"/>
                </a:solidFill>
              </a:rPr>
              <a:t>সে</a:t>
            </a:r>
            <a:r>
              <a:rPr lang="en-US" u="sng" dirty="0" smtClean="0">
                <a:solidFill>
                  <a:srgbClr val="990033"/>
                </a:solidFill>
              </a:rPr>
              <a:t> </a:t>
            </a:r>
            <a:r>
              <a:rPr lang="en-US" u="sng" dirty="0" err="1" smtClean="0">
                <a:solidFill>
                  <a:srgbClr val="990033"/>
                </a:solidFill>
              </a:rPr>
              <a:t>ফুটবল</a:t>
            </a:r>
            <a:r>
              <a:rPr lang="en-US" u="sng" dirty="0" smtClean="0">
                <a:solidFill>
                  <a:srgbClr val="990033"/>
                </a:solidFill>
              </a:rPr>
              <a:t> </a:t>
            </a:r>
            <a:r>
              <a:rPr lang="en-US" u="sng" dirty="0" err="1" smtClean="0">
                <a:solidFill>
                  <a:srgbClr val="990033"/>
                </a:solidFill>
              </a:rPr>
              <a:t>খেলেছিল</a:t>
            </a:r>
            <a:r>
              <a:rPr lang="en-US" u="sng" dirty="0" smtClean="0">
                <a:solidFill>
                  <a:srgbClr val="990033"/>
                </a:solidFill>
              </a:rPr>
              <a:t> – He played football.</a:t>
            </a:r>
            <a:endParaRPr lang="en-US" dirty="0" smtClean="0">
              <a:solidFill>
                <a:srgbClr val="990033"/>
              </a:solidFill>
            </a:endParaRPr>
          </a:p>
          <a:p>
            <a:r>
              <a:rPr lang="en-US" b="1" u="sng" dirty="0" smtClean="0">
                <a:solidFill>
                  <a:srgbClr val="990033"/>
                </a:solidFill>
              </a:rPr>
              <a:t>Note</a:t>
            </a:r>
            <a:r>
              <a:rPr lang="en-US" u="sng" dirty="0" smtClean="0">
                <a:solidFill>
                  <a:srgbClr val="990033"/>
                </a:solidFill>
              </a:rPr>
              <a:t> - Past indefinite tense </a:t>
            </a:r>
            <a:r>
              <a:rPr lang="en-US" u="sng" dirty="0" err="1" smtClean="0">
                <a:solidFill>
                  <a:srgbClr val="990033"/>
                </a:solidFill>
              </a:rPr>
              <a:t>যুক্ত</a:t>
            </a:r>
            <a:r>
              <a:rPr lang="en-US" u="sng" dirty="0" smtClean="0">
                <a:solidFill>
                  <a:srgbClr val="990033"/>
                </a:solidFill>
              </a:rPr>
              <a:t> </a:t>
            </a:r>
            <a:r>
              <a:rPr lang="en-US" u="sng" dirty="0" err="1" smtClean="0">
                <a:solidFill>
                  <a:srgbClr val="990033"/>
                </a:solidFill>
              </a:rPr>
              <a:t>কোন</a:t>
            </a:r>
            <a:r>
              <a:rPr lang="en-US" u="sng" dirty="0" smtClean="0">
                <a:solidFill>
                  <a:srgbClr val="990033"/>
                </a:solidFill>
              </a:rPr>
              <a:t> sentence এ </a:t>
            </a:r>
            <a:r>
              <a:rPr lang="en-US" u="sng" dirty="0" err="1" smtClean="0">
                <a:solidFill>
                  <a:srgbClr val="990033"/>
                </a:solidFill>
              </a:rPr>
              <a:t>যদি</a:t>
            </a:r>
            <a:r>
              <a:rPr lang="en-US" u="sng" dirty="0" smtClean="0">
                <a:solidFill>
                  <a:srgbClr val="990033"/>
                </a:solidFill>
              </a:rPr>
              <a:t> main verb </a:t>
            </a:r>
            <a:r>
              <a:rPr lang="en-US" u="sng" dirty="0" err="1" smtClean="0">
                <a:solidFill>
                  <a:srgbClr val="990033"/>
                </a:solidFill>
              </a:rPr>
              <a:t>না</a:t>
            </a:r>
            <a:r>
              <a:rPr lang="en-US" u="sng" dirty="0" smtClean="0">
                <a:solidFill>
                  <a:srgbClr val="990033"/>
                </a:solidFill>
              </a:rPr>
              <a:t> </a:t>
            </a:r>
            <a:r>
              <a:rPr lang="en-US" u="sng" dirty="0" err="1" smtClean="0">
                <a:solidFill>
                  <a:srgbClr val="990033"/>
                </a:solidFill>
              </a:rPr>
              <a:t>থাকে</a:t>
            </a:r>
            <a:r>
              <a:rPr lang="en-US" u="sng" dirty="0" smtClean="0">
                <a:solidFill>
                  <a:srgbClr val="990033"/>
                </a:solidFill>
              </a:rPr>
              <a:t> </a:t>
            </a:r>
            <a:r>
              <a:rPr lang="en-US" u="sng" dirty="0" err="1" smtClean="0">
                <a:solidFill>
                  <a:srgbClr val="990033"/>
                </a:solidFill>
              </a:rPr>
              <a:t>তাহলে</a:t>
            </a:r>
            <a:r>
              <a:rPr lang="en-US" u="sng" dirty="0" smtClean="0">
                <a:solidFill>
                  <a:srgbClr val="990033"/>
                </a:solidFill>
              </a:rPr>
              <a:t> </a:t>
            </a:r>
            <a:r>
              <a:rPr lang="en-US" u="sng" dirty="0" err="1" smtClean="0">
                <a:solidFill>
                  <a:srgbClr val="990033"/>
                </a:solidFill>
              </a:rPr>
              <a:t>সেখানে</a:t>
            </a:r>
            <a:r>
              <a:rPr lang="en-US" u="sng" dirty="0" smtClean="0">
                <a:solidFill>
                  <a:srgbClr val="990033"/>
                </a:solidFill>
              </a:rPr>
              <a:t> be verb ই main verb </a:t>
            </a:r>
            <a:r>
              <a:rPr lang="en-US" u="sng" dirty="0" err="1" smtClean="0">
                <a:solidFill>
                  <a:srgbClr val="990033"/>
                </a:solidFill>
              </a:rPr>
              <a:t>হিসেবে</a:t>
            </a:r>
            <a:r>
              <a:rPr lang="en-US" u="sng" dirty="0" smtClean="0">
                <a:solidFill>
                  <a:srgbClr val="990033"/>
                </a:solidFill>
              </a:rPr>
              <a:t> </a:t>
            </a:r>
            <a:r>
              <a:rPr lang="en-US" u="sng" dirty="0" err="1" smtClean="0">
                <a:solidFill>
                  <a:srgbClr val="990033"/>
                </a:solidFill>
              </a:rPr>
              <a:t>ব্যাবহার</a:t>
            </a:r>
            <a:r>
              <a:rPr lang="en-US" u="sng" dirty="0" smtClean="0">
                <a:solidFill>
                  <a:srgbClr val="990033"/>
                </a:solidFill>
              </a:rPr>
              <a:t> </a:t>
            </a:r>
            <a:r>
              <a:rPr lang="en-US" u="sng" dirty="0" err="1" smtClean="0">
                <a:solidFill>
                  <a:srgbClr val="990033"/>
                </a:solidFill>
              </a:rPr>
              <a:t>হবে</a:t>
            </a:r>
            <a:r>
              <a:rPr lang="en-US" u="sng" dirty="0" smtClean="0">
                <a:solidFill>
                  <a:srgbClr val="990033"/>
                </a:solidFill>
              </a:rPr>
              <a:t>। </a:t>
            </a:r>
            <a:endParaRPr lang="en-US" dirty="0" smtClean="0">
              <a:solidFill>
                <a:srgbClr val="990033"/>
              </a:solidFill>
            </a:endParaRPr>
          </a:p>
          <a:p>
            <a:r>
              <a:rPr lang="en-US" u="sng" dirty="0" smtClean="0"/>
              <a:t> 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Past Continuous Tense:</a:t>
            </a:r>
            <a:br>
              <a:rPr lang="en-US" sz="36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36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 was doing . </a:t>
            </a:r>
            <a:endParaRPr lang="en-US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en-US" u="sng" dirty="0" smtClean="0"/>
              <a:t>Past continuous tense is used when the </a:t>
            </a:r>
            <a:r>
              <a:rPr lang="en-US" b="1" u="sng" dirty="0" smtClean="0"/>
              <a:t>action was continued for some time in the past</a:t>
            </a:r>
            <a:r>
              <a:rPr lang="en-US" u="sng" dirty="0" smtClean="0"/>
              <a:t>.</a:t>
            </a:r>
            <a:endParaRPr lang="en-US" dirty="0" smtClean="0"/>
          </a:p>
          <a:p>
            <a:r>
              <a:rPr lang="bn-IN" b="1" u="sng" dirty="0" smtClean="0"/>
              <a:t>অতীতকালে কোন কাজ কিছুক্ষণ ধরে চলছিল</a:t>
            </a:r>
            <a:r>
              <a:rPr lang="bn-IN" u="sng" dirty="0" smtClean="0"/>
              <a:t> এরূপ বোঝালে</a:t>
            </a:r>
            <a:r>
              <a:rPr lang="en-US" u="sng" dirty="0" smtClean="0"/>
              <a:t> Past continuous tense </a:t>
            </a:r>
            <a:r>
              <a:rPr lang="bn-IN" u="sng" dirty="0" smtClean="0"/>
              <a:t>হয়। </a:t>
            </a:r>
            <a:endParaRPr lang="en-US" dirty="0" smtClean="0"/>
          </a:p>
          <a:p>
            <a:r>
              <a:rPr lang="bn-IN" b="1" u="sng" dirty="0" smtClean="0"/>
              <a:t>বাংলায় চিনার উপায়</a:t>
            </a:r>
            <a:r>
              <a:rPr lang="en-US" b="1" u="sng" dirty="0" smtClean="0"/>
              <a:t>: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bn-IN" u="sng" dirty="0" smtClean="0"/>
              <a:t>বাংলায় ক্রিয়ার শেষে তেছিল</a:t>
            </a:r>
            <a:r>
              <a:rPr lang="en-US" u="sng" dirty="0" smtClean="0"/>
              <a:t>, </a:t>
            </a:r>
            <a:r>
              <a:rPr lang="bn-IN" u="sng" dirty="0" smtClean="0"/>
              <a:t>তেছিলাম</a:t>
            </a:r>
            <a:r>
              <a:rPr lang="en-US" u="sng" dirty="0" smtClean="0"/>
              <a:t>, </a:t>
            </a:r>
            <a:r>
              <a:rPr lang="bn-IN" u="sng" dirty="0" smtClean="0"/>
              <a:t>তেছিলে</a:t>
            </a:r>
            <a:r>
              <a:rPr lang="en-US" u="sng" dirty="0" smtClean="0"/>
              <a:t>, </a:t>
            </a:r>
            <a:r>
              <a:rPr lang="bn-IN" u="sng" dirty="0" smtClean="0"/>
              <a:t>তেছিলেন</a:t>
            </a:r>
            <a:r>
              <a:rPr lang="en-US" u="sng" dirty="0" smtClean="0"/>
              <a:t>, </a:t>
            </a:r>
            <a:r>
              <a:rPr lang="bn-IN" u="sng" dirty="0" smtClean="0"/>
              <a:t>চ্ছিল</a:t>
            </a:r>
            <a:r>
              <a:rPr lang="en-US" u="sng" dirty="0" smtClean="0"/>
              <a:t>, </a:t>
            </a:r>
            <a:r>
              <a:rPr lang="bn-IN" u="sng" dirty="0" smtClean="0"/>
              <a:t>চ্ছিলে</a:t>
            </a:r>
            <a:r>
              <a:rPr lang="en-US" u="sng" dirty="0" smtClean="0"/>
              <a:t>, </a:t>
            </a:r>
            <a:r>
              <a:rPr lang="bn-IN" u="sng" dirty="0" smtClean="0"/>
              <a:t>চ্ছিলেন</a:t>
            </a:r>
            <a:r>
              <a:rPr lang="en-US" u="sng" dirty="0" smtClean="0"/>
              <a:t>, </a:t>
            </a:r>
            <a:r>
              <a:rPr lang="bn-IN" u="sng" dirty="0" smtClean="0"/>
              <a:t>ছিল</a:t>
            </a:r>
            <a:r>
              <a:rPr lang="en-US" u="sng" dirty="0" smtClean="0"/>
              <a:t>, </a:t>
            </a:r>
            <a:r>
              <a:rPr lang="bn-IN" u="sng" dirty="0" smtClean="0"/>
              <a:t>ছিলাম</a:t>
            </a:r>
            <a:r>
              <a:rPr lang="en-US" u="sng" dirty="0" smtClean="0"/>
              <a:t>, </a:t>
            </a:r>
            <a:r>
              <a:rPr lang="bn-IN" u="sng" dirty="0" smtClean="0"/>
              <a:t>ছিলে</a:t>
            </a:r>
            <a:r>
              <a:rPr lang="en-US" u="sng" dirty="0" smtClean="0"/>
              <a:t>, </a:t>
            </a:r>
            <a:r>
              <a:rPr lang="bn-IN" u="sng" dirty="0" smtClean="0"/>
              <a:t>ছিলেন</a:t>
            </a:r>
            <a:r>
              <a:rPr lang="en-US" u="sng" dirty="0" smtClean="0"/>
              <a:t>, </a:t>
            </a:r>
            <a:r>
              <a:rPr lang="bn-IN" u="sng" dirty="0" smtClean="0"/>
              <a:t>এদের যে কোন একটি যুক্ত থাকে।</a:t>
            </a:r>
            <a:endParaRPr lang="en-US" dirty="0" smtClean="0"/>
          </a:p>
          <a:p>
            <a:r>
              <a:rPr lang="en-US" b="1" u="sng" dirty="0" smtClean="0"/>
              <a:t>Structure: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b="1" u="sng" dirty="0" smtClean="0"/>
              <a:t>Subject + was/were + main verb + </a:t>
            </a:r>
            <a:r>
              <a:rPr lang="en-US" b="1" u="sng" dirty="0" err="1" smtClean="0"/>
              <a:t>ing</a:t>
            </a:r>
            <a:r>
              <a:rPr lang="en-US" b="1" u="sng" dirty="0" smtClean="0"/>
              <a:t> + object.</a:t>
            </a:r>
            <a:r>
              <a:rPr lang="en-US" u="sng" dirty="0" smtClean="0"/>
              <a:t> </a:t>
            </a:r>
            <a:endParaRPr lang="en-US" dirty="0" smtClean="0"/>
          </a:p>
          <a:p>
            <a:r>
              <a:rPr lang="en-US" b="1" u="sng" dirty="0" smtClean="0"/>
              <a:t>Example:</a:t>
            </a:r>
            <a:r>
              <a:rPr lang="en-US" u="sng" dirty="0" smtClean="0"/>
              <a:t> - </a:t>
            </a:r>
            <a:r>
              <a:rPr lang="bn-IN" u="sng" dirty="0" smtClean="0"/>
              <a:t>আমি ভাত খাইতেছিলাম</a:t>
            </a:r>
            <a:r>
              <a:rPr lang="en-US" u="sng" dirty="0" smtClean="0"/>
              <a:t>/</a:t>
            </a:r>
            <a:r>
              <a:rPr lang="bn-IN" u="sng" dirty="0" smtClean="0"/>
              <a:t>খাচ্ছিলাম</a:t>
            </a:r>
            <a:r>
              <a:rPr lang="en-US" u="sng" dirty="0" smtClean="0"/>
              <a:t> – I was eating rice.</a:t>
            </a:r>
            <a:br>
              <a:rPr lang="en-US" u="sng" dirty="0" smtClean="0"/>
            </a:br>
            <a:r>
              <a:rPr lang="en-US" u="sng" dirty="0" smtClean="0"/>
              <a:t>- </a:t>
            </a:r>
            <a:r>
              <a:rPr lang="bn-IN" u="sng" dirty="0" smtClean="0"/>
              <a:t>সে স্কুলে যাইতেছিল</a:t>
            </a:r>
            <a:r>
              <a:rPr lang="en-US" u="sng" dirty="0" smtClean="0"/>
              <a:t>/</a:t>
            </a:r>
            <a:r>
              <a:rPr lang="bn-IN" u="sng" dirty="0" smtClean="0"/>
              <a:t>যাচ্ছিল</a:t>
            </a:r>
            <a:r>
              <a:rPr lang="en-US" u="sng" dirty="0" smtClean="0"/>
              <a:t> – He was going to school. </a:t>
            </a:r>
            <a:br>
              <a:rPr lang="en-US" u="sng" dirty="0" smtClean="0"/>
            </a:br>
            <a:r>
              <a:rPr lang="en-US" u="sng" dirty="0" smtClean="0"/>
              <a:t>- </a:t>
            </a:r>
            <a:r>
              <a:rPr lang="bn-IN" u="sng" dirty="0" smtClean="0"/>
              <a:t>তারা ফুটবল খেলিতেছিল</a:t>
            </a:r>
            <a:r>
              <a:rPr lang="en-US" u="sng" dirty="0" smtClean="0"/>
              <a:t>/</a:t>
            </a:r>
            <a:r>
              <a:rPr lang="bn-IN" u="sng" dirty="0" smtClean="0"/>
              <a:t>খেলছিল</a:t>
            </a:r>
            <a:r>
              <a:rPr lang="en-US" u="sng" dirty="0" smtClean="0"/>
              <a:t> – They were playing football.</a:t>
            </a:r>
            <a:br>
              <a:rPr lang="en-US" u="sng" dirty="0" smtClean="0"/>
            </a:br>
            <a:r>
              <a:rPr lang="en-US" u="sng" dirty="0" smtClean="0"/>
              <a:t>- </a:t>
            </a:r>
            <a:r>
              <a:rPr lang="bn-IN" u="sng" dirty="0" smtClean="0"/>
              <a:t>গতকাল সন্ধায় সে ঢাকা যাইতেছিল</a:t>
            </a:r>
            <a:r>
              <a:rPr lang="en-US" u="sng" dirty="0" smtClean="0"/>
              <a:t> – He was going to Dhaka last evening. </a:t>
            </a:r>
            <a:br>
              <a:rPr lang="en-US" u="sng" dirty="0" smtClean="0"/>
            </a:br>
            <a:r>
              <a:rPr lang="en-US" u="sng" dirty="0" smtClean="0"/>
              <a:t>- </a:t>
            </a:r>
            <a:r>
              <a:rPr lang="bn-IN" u="sng" dirty="0" smtClean="0"/>
              <a:t>আমি একা একা গান গাইতেছিলাম</a:t>
            </a:r>
            <a:r>
              <a:rPr lang="en-US" u="sng" dirty="0" smtClean="0"/>
              <a:t> – I was singing song alone.</a:t>
            </a:r>
            <a:endParaRPr lang="en-US" dirty="0" smtClean="0"/>
          </a:p>
          <a:p>
            <a:r>
              <a:rPr lang="en-US" b="1" u="sng" dirty="0" smtClean="0"/>
              <a:t>Note</a:t>
            </a:r>
            <a:r>
              <a:rPr lang="en-US" u="sng" dirty="0" smtClean="0"/>
              <a:t> - subject first person and third person singular number </a:t>
            </a:r>
            <a:r>
              <a:rPr lang="bn-IN" u="sng" dirty="0" smtClean="0"/>
              <a:t>হলে</a:t>
            </a:r>
            <a:r>
              <a:rPr lang="en-US" u="sng" dirty="0" smtClean="0"/>
              <a:t> was </a:t>
            </a:r>
            <a:r>
              <a:rPr lang="bn-IN" u="sng" dirty="0" smtClean="0"/>
              <a:t>বসবে।</a:t>
            </a:r>
            <a:r>
              <a:rPr lang="en-US" u="sng" dirty="0" smtClean="0"/>
              <a:t> we, you, they </a:t>
            </a:r>
            <a:r>
              <a:rPr lang="bn-IN" u="sng" dirty="0" smtClean="0"/>
              <a:t>এবং অন্যান্য</a:t>
            </a:r>
            <a:r>
              <a:rPr lang="en-US" u="sng" dirty="0" smtClean="0"/>
              <a:t> plural number </a:t>
            </a:r>
            <a:r>
              <a:rPr lang="bn-IN" u="sng" dirty="0" smtClean="0"/>
              <a:t>এর শেষে</a:t>
            </a:r>
            <a:r>
              <a:rPr lang="en-US" u="sng" dirty="0" smtClean="0"/>
              <a:t> were </a:t>
            </a:r>
            <a:r>
              <a:rPr lang="bn-IN" u="sng" dirty="0" smtClean="0"/>
              <a:t>বসবে।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r>
              <a:rPr lang="en-US" u="sng" dirty="0" smtClean="0"/>
              <a:t>Past perfect tense is </a:t>
            </a:r>
            <a:r>
              <a:rPr lang="en-US" b="1" u="sng" dirty="0" smtClean="0"/>
              <a:t>used in the former action between two completed actions of the past</a:t>
            </a:r>
            <a:r>
              <a:rPr lang="en-US" u="sng" dirty="0" smtClean="0"/>
              <a:t>; </a:t>
            </a:r>
            <a:r>
              <a:rPr lang="en-US" b="1" u="sng" dirty="0" smtClean="0"/>
              <a:t>simple past is used in the later action</a:t>
            </a:r>
            <a:r>
              <a:rPr lang="en-US" u="sng" dirty="0" smtClean="0"/>
              <a:t>.</a:t>
            </a:r>
            <a:endParaRPr lang="en-US" dirty="0" smtClean="0"/>
          </a:p>
          <a:p>
            <a:r>
              <a:rPr lang="en-US" u="sng" dirty="0" err="1" smtClean="0"/>
              <a:t>অতীত</a:t>
            </a:r>
            <a:r>
              <a:rPr lang="en-US" u="sng" dirty="0" smtClean="0"/>
              <a:t> </a:t>
            </a:r>
            <a:r>
              <a:rPr lang="en-US" u="sng" dirty="0" err="1" smtClean="0"/>
              <a:t>কালে</a:t>
            </a:r>
            <a:r>
              <a:rPr lang="en-US" u="sng" dirty="0" smtClean="0"/>
              <a:t> </a:t>
            </a:r>
            <a:r>
              <a:rPr lang="en-US" u="sng" dirty="0" err="1" smtClean="0"/>
              <a:t>দুটি</a:t>
            </a:r>
            <a:r>
              <a:rPr lang="en-US" u="sng" dirty="0" smtClean="0"/>
              <a:t> </a:t>
            </a:r>
            <a:r>
              <a:rPr lang="en-US" u="sng" dirty="0" err="1" smtClean="0"/>
              <a:t>কাজ</a:t>
            </a:r>
            <a:r>
              <a:rPr lang="en-US" u="sng" dirty="0" smtClean="0"/>
              <a:t> </a:t>
            </a:r>
            <a:r>
              <a:rPr lang="en-US" u="sng" dirty="0" err="1" smtClean="0"/>
              <a:t>সম্পন্ন</a:t>
            </a:r>
            <a:r>
              <a:rPr lang="en-US" u="sng" dirty="0" smtClean="0"/>
              <a:t> </a:t>
            </a:r>
            <a:r>
              <a:rPr lang="en-US" u="sng" dirty="0" err="1" smtClean="0"/>
              <a:t>হয়ে</a:t>
            </a:r>
            <a:r>
              <a:rPr lang="en-US" u="sng" dirty="0" smtClean="0"/>
              <a:t> </a:t>
            </a:r>
            <a:r>
              <a:rPr lang="en-US" u="sng" dirty="0" err="1" smtClean="0"/>
              <a:t>থাকলে</a:t>
            </a:r>
            <a:r>
              <a:rPr lang="en-US" u="sng" dirty="0" smtClean="0"/>
              <a:t> </a:t>
            </a:r>
            <a:r>
              <a:rPr lang="en-US" u="sng" dirty="0" err="1" smtClean="0"/>
              <a:t>তাদের</a:t>
            </a:r>
            <a:r>
              <a:rPr lang="en-US" u="sng" dirty="0" smtClean="0"/>
              <a:t> </a:t>
            </a:r>
            <a:r>
              <a:rPr lang="en-US" u="sng" dirty="0" err="1" smtClean="0"/>
              <a:t>মধ্যে</a:t>
            </a:r>
            <a:r>
              <a:rPr lang="en-US" u="sng" dirty="0" smtClean="0"/>
              <a:t> </a:t>
            </a:r>
            <a:r>
              <a:rPr lang="en-US" b="1" u="sng" dirty="0" err="1" smtClean="0"/>
              <a:t>যেটি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আগে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ঘটেছিল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তা</a:t>
            </a:r>
            <a:r>
              <a:rPr lang="en-US" b="1" u="sng" dirty="0" smtClean="0"/>
              <a:t> Past perfect tense </a:t>
            </a:r>
            <a:r>
              <a:rPr lang="en-US" b="1" u="sng" dirty="0" err="1" smtClean="0"/>
              <a:t>হয</a:t>
            </a:r>
            <a:r>
              <a:rPr lang="en-US" b="1" u="sng" dirty="0" smtClean="0"/>
              <a:t>়</a:t>
            </a:r>
            <a:r>
              <a:rPr lang="en-US" u="sng" dirty="0" smtClean="0"/>
              <a:t> </a:t>
            </a:r>
            <a:r>
              <a:rPr lang="en-US" u="sng" dirty="0" err="1" smtClean="0"/>
              <a:t>এবং</a:t>
            </a:r>
            <a:r>
              <a:rPr lang="en-US" u="sng" dirty="0" smtClean="0"/>
              <a:t> </a:t>
            </a:r>
            <a:r>
              <a:rPr lang="en-US" b="1" u="sng" dirty="0" err="1" smtClean="0"/>
              <a:t>যেটি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পরে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হয়েছিল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তা</a:t>
            </a:r>
            <a:r>
              <a:rPr lang="en-US" b="1" u="sng" dirty="0" smtClean="0"/>
              <a:t> simple past tense </a:t>
            </a:r>
            <a:r>
              <a:rPr lang="en-US" b="1" u="sng" dirty="0" err="1" smtClean="0"/>
              <a:t>হয</a:t>
            </a:r>
            <a:r>
              <a:rPr lang="en-US" b="1" u="sng" dirty="0" smtClean="0"/>
              <a:t>়।</a:t>
            </a:r>
            <a:r>
              <a:rPr lang="en-US" u="sng" dirty="0" smtClean="0"/>
              <a:t> </a:t>
            </a:r>
            <a:endParaRPr lang="en-US" dirty="0" smtClean="0"/>
          </a:p>
          <a:p>
            <a:r>
              <a:rPr lang="en-US" b="1" u="sng" dirty="0" err="1" smtClean="0"/>
              <a:t>বাংলায</a:t>
            </a:r>
            <a:r>
              <a:rPr lang="en-US" b="1" u="sng" dirty="0" smtClean="0"/>
              <a:t>় </a:t>
            </a:r>
            <a:r>
              <a:rPr lang="en-US" b="1" u="sng" dirty="0" err="1" smtClean="0"/>
              <a:t>চিনার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উপায</a:t>
            </a:r>
            <a:r>
              <a:rPr lang="en-US" b="1" u="sng" dirty="0" smtClean="0"/>
              <a:t>়: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err="1" smtClean="0"/>
              <a:t>বাংলায</a:t>
            </a:r>
            <a:r>
              <a:rPr lang="en-US" u="sng" dirty="0" smtClean="0"/>
              <a:t>় </a:t>
            </a:r>
            <a:r>
              <a:rPr lang="en-US" u="sng" dirty="0" err="1" smtClean="0"/>
              <a:t>ক্রিয়ার</a:t>
            </a:r>
            <a:r>
              <a:rPr lang="en-US" u="sng" dirty="0" smtClean="0"/>
              <a:t> </a:t>
            </a:r>
            <a:r>
              <a:rPr lang="en-US" u="sng" dirty="0" err="1" smtClean="0"/>
              <a:t>শেষে</a:t>
            </a:r>
            <a:r>
              <a:rPr lang="en-US" u="sng" dirty="0" smtClean="0"/>
              <a:t> </a:t>
            </a:r>
            <a:r>
              <a:rPr lang="en-US" u="sng" dirty="0" err="1" smtClean="0"/>
              <a:t>কোন</a:t>
            </a:r>
            <a:r>
              <a:rPr lang="en-US" u="sng" dirty="0" smtClean="0"/>
              <a:t> </a:t>
            </a:r>
            <a:r>
              <a:rPr lang="en-US" u="sng" dirty="0" err="1" smtClean="0"/>
              <a:t>নির্দিষ্ট</a:t>
            </a:r>
            <a:r>
              <a:rPr lang="en-US" u="sng" dirty="0" smtClean="0"/>
              <a:t> </a:t>
            </a:r>
            <a:r>
              <a:rPr lang="en-US" u="sng" dirty="0" err="1" smtClean="0"/>
              <a:t>অতীত</a:t>
            </a:r>
            <a:r>
              <a:rPr lang="en-US" u="sng" dirty="0" smtClean="0"/>
              <a:t> </a:t>
            </a:r>
            <a:r>
              <a:rPr lang="en-US" u="sng" dirty="0" err="1" smtClean="0"/>
              <a:t>ঘটনার</a:t>
            </a:r>
            <a:r>
              <a:rPr lang="en-US" u="sng" dirty="0" smtClean="0"/>
              <a:t> </a:t>
            </a:r>
            <a:r>
              <a:rPr lang="en-US" u="sng" dirty="0" err="1" smtClean="0"/>
              <a:t>পূর্বে</a:t>
            </a:r>
            <a:r>
              <a:rPr lang="en-US" u="sng" dirty="0" smtClean="0"/>
              <a:t>, </a:t>
            </a:r>
            <a:r>
              <a:rPr lang="en-US" u="sng" dirty="0" err="1" smtClean="0"/>
              <a:t>ছিল</a:t>
            </a:r>
            <a:r>
              <a:rPr lang="en-US" u="sng" dirty="0" smtClean="0"/>
              <a:t>, </a:t>
            </a:r>
            <a:r>
              <a:rPr lang="en-US" u="sng" dirty="0" err="1" smtClean="0"/>
              <a:t>ছিলাম</a:t>
            </a:r>
            <a:r>
              <a:rPr lang="en-US" u="sng" dirty="0" smtClean="0"/>
              <a:t>, </a:t>
            </a:r>
            <a:r>
              <a:rPr lang="en-US" u="sng" dirty="0" err="1" smtClean="0"/>
              <a:t>ছিলে</a:t>
            </a:r>
            <a:r>
              <a:rPr lang="en-US" u="sng" dirty="0" smtClean="0"/>
              <a:t>, </a:t>
            </a:r>
            <a:r>
              <a:rPr lang="en-US" u="sng" dirty="0" err="1" smtClean="0"/>
              <a:t>ছিলেন</a:t>
            </a:r>
            <a:r>
              <a:rPr lang="en-US" u="sng" dirty="0" smtClean="0"/>
              <a:t>, ল, </a:t>
            </a:r>
            <a:r>
              <a:rPr lang="en-US" u="sng" dirty="0" err="1" smtClean="0"/>
              <a:t>লাম</a:t>
            </a:r>
            <a:r>
              <a:rPr lang="en-US" u="sng" dirty="0" smtClean="0"/>
              <a:t>, </a:t>
            </a:r>
            <a:r>
              <a:rPr lang="en-US" u="sng" dirty="0" err="1" smtClean="0"/>
              <a:t>লে</a:t>
            </a:r>
            <a:r>
              <a:rPr lang="en-US" u="sng" dirty="0" smtClean="0"/>
              <a:t>, </a:t>
            </a:r>
            <a:r>
              <a:rPr lang="en-US" u="sng" dirty="0" err="1" smtClean="0"/>
              <a:t>লেন</a:t>
            </a:r>
            <a:r>
              <a:rPr lang="en-US" u="sng" dirty="0" smtClean="0"/>
              <a:t>, </a:t>
            </a:r>
            <a:r>
              <a:rPr lang="en-US" u="sng" dirty="0" err="1" smtClean="0"/>
              <a:t>তাম</a:t>
            </a:r>
            <a:r>
              <a:rPr lang="en-US" u="sng" dirty="0" smtClean="0"/>
              <a:t>, </a:t>
            </a:r>
            <a:r>
              <a:rPr lang="en-US" u="sng" dirty="0" err="1" smtClean="0"/>
              <a:t>তে</a:t>
            </a:r>
            <a:r>
              <a:rPr lang="en-US" u="sng" dirty="0" smtClean="0"/>
              <a:t>, </a:t>
            </a:r>
            <a:r>
              <a:rPr lang="en-US" u="sng" dirty="0" err="1" smtClean="0"/>
              <a:t>তেন</a:t>
            </a:r>
            <a:r>
              <a:rPr lang="en-US" u="sng" dirty="0" smtClean="0"/>
              <a:t> </a:t>
            </a:r>
            <a:r>
              <a:rPr lang="en-US" u="sng" dirty="0" err="1" smtClean="0"/>
              <a:t>এদের</a:t>
            </a:r>
            <a:r>
              <a:rPr lang="en-US" u="sng" dirty="0" smtClean="0"/>
              <a:t> </a:t>
            </a:r>
            <a:r>
              <a:rPr lang="en-US" u="sng" dirty="0" err="1" smtClean="0"/>
              <a:t>যে</a:t>
            </a:r>
            <a:r>
              <a:rPr lang="en-US" u="sng" dirty="0" smtClean="0"/>
              <a:t> </a:t>
            </a:r>
            <a:r>
              <a:rPr lang="en-US" u="sng" dirty="0" err="1" smtClean="0"/>
              <a:t>কোন</a:t>
            </a:r>
            <a:r>
              <a:rPr lang="en-US" u="sng" dirty="0" smtClean="0"/>
              <a:t> </a:t>
            </a:r>
            <a:r>
              <a:rPr lang="en-US" u="sng" dirty="0" err="1" smtClean="0"/>
              <a:t>একটি</a:t>
            </a:r>
            <a:r>
              <a:rPr lang="en-US" u="sng" dirty="0" smtClean="0"/>
              <a:t> </a:t>
            </a:r>
            <a:r>
              <a:rPr lang="en-US" u="sng" dirty="0" err="1" smtClean="0"/>
              <a:t>যুক্ত</a:t>
            </a:r>
            <a:r>
              <a:rPr lang="en-US" u="sng" dirty="0" smtClean="0"/>
              <a:t> </a:t>
            </a:r>
            <a:r>
              <a:rPr lang="en-US" u="sng" dirty="0" err="1" smtClean="0"/>
              <a:t>থাকে</a:t>
            </a:r>
            <a:r>
              <a:rPr lang="en-US" u="sng" dirty="0" smtClean="0"/>
              <a:t>।</a:t>
            </a:r>
            <a:endParaRPr lang="en-US" dirty="0" smtClean="0"/>
          </a:p>
          <a:p>
            <a:r>
              <a:rPr lang="en-US" b="1" u="sng" dirty="0" smtClean="0"/>
              <a:t>Structure: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b="1" u="sng" dirty="0" smtClean="0"/>
              <a:t>1</a:t>
            </a:r>
            <a:r>
              <a:rPr lang="en-US" b="1" u="sng" baseline="30000" dirty="0" smtClean="0"/>
              <a:t>st</a:t>
            </a:r>
            <a:r>
              <a:rPr lang="en-US" b="1" u="sng" dirty="0" smtClean="0"/>
              <a:t> subject + had + verb </a:t>
            </a:r>
            <a:r>
              <a:rPr lang="en-US" b="1" u="sng" dirty="0" err="1" smtClean="0"/>
              <a:t>এর</a:t>
            </a:r>
            <a:r>
              <a:rPr lang="en-US" b="1" u="sng" dirty="0" smtClean="0"/>
              <a:t> past participle + 2</a:t>
            </a:r>
            <a:r>
              <a:rPr lang="en-US" b="1" u="sng" baseline="30000" dirty="0" smtClean="0"/>
              <a:t>nd</a:t>
            </a:r>
            <a:r>
              <a:rPr lang="en-US" b="1" u="sng" dirty="0" smtClean="0"/>
              <a:t> subject + verb </a:t>
            </a:r>
            <a:r>
              <a:rPr lang="en-US" b="1" u="sng" dirty="0" err="1" smtClean="0"/>
              <a:t>এর</a:t>
            </a:r>
            <a:r>
              <a:rPr lang="en-US" b="1" u="sng" dirty="0" smtClean="0"/>
              <a:t> past form +2</a:t>
            </a:r>
            <a:r>
              <a:rPr lang="en-US" b="1" u="sng" baseline="30000" dirty="0" smtClean="0"/>
              <a:t>nd</a:t>
            </a:r>
            <a:r>
              <a:rPr lang="en-US" b="1" u="sng" dirty="0" smtClean="0"/>
              <a:t> object.</a:t>
            </a:r>
            <a:r>
              <a:rPr lang="en-US" u="sng" dirty="0" smtClean="0"/>
              <a:t> </a:t>
            </a:r>
            <a:endParaRPr lang="en-US" dirty="0" smtClean="0"/>
          </a:p>
          <a:p>
            <a:r>
              <a:rPr lang="en-US" b="1" u="sng" dirty="0" smtClean="0"/>
              <a:t>Example:</a:t>
            </a:r>
            <a:r>
              <a:rPr lang="en-US" u="sng" dirty="0" smtClean="0"/>
              <a:t> - </a:t>
            </a:r>
            <a:r>
              <a:rPr lang="en-US" u="sng" dirty="0" err="1" smtClean="0"/>
              <a:t>আমি</a:t>
            </a:r>
            <a:r>
              <a:rPr lang="en-US" u="sng" dirty="0" smtClean="0"/>
              <a:t> </a:t>
            </a:r>
            <a:r>
              <a:rPr lang="en-US" u="sng" dirty="0" err="1" smtClean="0"/>
              <a:t>ভাত</a:t>
            </a:r>
            <a:r>
              <a:rPr lang="en-US" u="sng" dirty="0" smtClean="0"/>
              <a:t> </a:t>
            </a:r>
            <a:r>
              <a:rPr lang="en-US" u="sng" dirty="0" err="1" smtClean="0"/>
              <a:t>খাওয়ার</a:t>
            </a:r>
            <a:r>
              <a:rPr lang="en-US" u="sng" dirty="0" smtClean="0"/>
              <a:t> </a:t>
            </a:r>
            <a:r>
              <a:rPr lang="en-US" u="sng" dirty="0" err="1" smtClean="0"/>
              <a:t>পূর্বে</a:t>
            </a:r>
            <a:r>
              <a:rPr lang="en-US" u="sng" dirty="0" smtClean="0"/>
              <a:t> </a:t>
            </a:r>
            <a:r>
              <a:rPr lang="en-US" u="sng" dirty="0" err="1" smtClean="0"/>
              <a:t>সে</a:t>
            </a:r>
            <a:r>
              <a:rPr lang="en-US" u="sng" dirty="0" smtClean="0"/>
              <a:t> </a:t>
            </a:r>
            <a:r>
              <a:rPr lang="en-US" u="sng" dirty="0" err="1" smtClean="0"/>
              <a:t>বাড়ি</a:t>
            </a:r>
            <a:r>
              <a:rPr lang="en-US" u="sng" dirty="0" smtClean="0"/>
              <a:t> </a:t>
            </a:r>
            <a:r>
              <a:rPr lang="en-US" u="sng" dirty="0" err="1" smtClean="0"/>
              <a:t>আসল</a:t>
            </a:r>
            <a:r>
              <a:rPr lang="en-US" u="sng" dirty="0" smtClean="0"/>
              <a:t> – He had come home before I ate rice.</a:t>
            </a:r>
            <a:br>
              <a:rPr lang="en-US" u="sng" dirty="0" smtClean="0"/>
            </a:br>
            <a:r>
              <a:rPr lang="en-US" u="sng" dirty="0" smtClean="0"/>
              <a:t>- </a:t>
            </a:r>
            <a:r>
              <a:rPr lang="en-US" u="sng" dirty="0" err="1" smtClean="0"/>
              <a:t>আমি</a:t>
            </a:r>
            <a:r>
              <a:rPr lang="en-US" u="sng" dirty="0" smtClean="0"/>
              <a:t> </a:t>
            </a:r>
            <a:r>
              <a:rPr lang="en-US" u="sng" dirty="0" err="1" smtClean="0"/>
              <a:t>স্কুলে</a:t>
            </a:r>
            <a:r>
              <a:rPr lang="en-US" u="sng" dirty="0" smtClean="0"/>
              <a:t> </a:t>
            </a:r>
            <a:r>
              <a:rPr lang="en-US" u="sng" dirty="0" err="1" smtClean="0"/>
              <a:t>যাওয়ার</a:t>
            </a:r>
            <a:r>
              <a:rPr lang="en-US" u="sng" dirty="0" smtClean="0"/>
              <a:t> </a:t>
            </a:r>
            <a:r>
              <a:rPr lang="en-US" u="sng" dirty="0" err="1" smtClean="0"/>
              <a:t>পূর্বে</a:t>
            </a:r>
            <a:r>
              <a:rPr lang="en-US" u="sng" dirty="0" smtClean="0"/>
              <a:t> </a:t>
            </a:r>
            <a:r>
              <a:rPr lang="en-US" u="sng" dirty="0" err="1" smtClean="0"/>
              <a:t>সে</a:t>
            </a:r>
            <a:r>
              <a:rPr lang="en-US" u="sng" dirty="0" smtClean="0"/>
              <a:t> </a:t>
            </a:r>
            <a:r>
              <a:rPr lang="en-US" u="sng" dirty="0" err="1" smtClean="0"/>
              <a:t>মারা</a:t>
            </a:r>
            <a:r>
              <a:rPr lang="en-US" u="sng" dirty="0" smtClean="0"/>
              <a:t> </a:t>
            </a:r>
            <a:r>
              <a:rPr lang="en-US" u="sng" dirty="0" err="1" smtClean="0"/>
              <a:t>গেল</a:t>
            </a:r>
            <a:r>
              <a:rPr lang="en-US" u="sng" dirty="0" smtClean="0"/>
              <a:t> – He had died before I went to school.</a:t>
            </a:r>
            <a:br>
              <a:rPr lang="en-US" u="sng" dirty="0" smtClean="0"/>
            </a:br>
            <a:r>
              <a:rPr lang="en-US" u="sng" dirty="0" smtClean="0"/>
              <a:t>- </a:t>
            </a:r>
            <a:r>
              <a:rPr lang="en-US" u="sng" dirty="0" err="1" smtClean="0"/>
              <a:t>ঘণ্টা</a:t>
            </a:r>
            <a:r>
              <a:rPr lang="en-US" u="sng" dirty="0" smtClean="0"/>
              <a:t> </a:t>
            </a:r>
            <a:r>
              <a:rPr lang="en-US" u="sng" dirty="0" err="1" smtClean="0"/>
              <a:t>পড়ার</a:t>
            </a:r>
            <a:r>
              <a:rPr lang="en-US" u="sng" dirty="0" smtClean="0"/>
              <a:t> </a:t>
            </a:r>
            <a:r>
              <a:rPr lang="en-US" u="sng" dirty="0" err="1" smtClean="0"/>
              <a:t>পূর্বে</a:t>
            </a:r>
            <a:r>
              <a:rPr lang="en-US" u="sng" dirty="0" smtClean="0"/>
              <a:t> </a:t>
            </a:r>
            <a:r>
              <a:rPr lang="en-US" u="sng" dirty="0" err="1" smtClean="0"/>
              <a:t>তারা</a:t>
            </a:r>
            <a:r>
              <a:rPr lang="en-US" u="sng" dirty="0" smtClean="0"/>
              <a:t> </a:t>
            </a:r>
            <a:r>
              <a:rPr lang="en-US" u="sng" dirty="0" err="1" smtClean="0"/>
              <a:t>স্টেশনে</a:t>
            </a:r>
            <a:r>
              <a:rPr lang="en-US" u="sng" dirty="0" smtClean="0"/>
              <a:t> </a:t>
            </a:r>
            <a:r>
              <a:rPr lang="en-US" u="sng" dirty="0" err="1" smtClean="0"/>
              <a:t>পৌঁছল</a:t>
            </a:r>
            <a:r>
              <a:rPr lang="en-US" u="sng" dirty="0" smtClean="0"/>
              <a:t> – They had reached the station before the bell rang.</a:t>
            </a:r>
            <a:br>
              <a:rPr lang="en-US" u="sng" dirty="0" smtClean="0"/>
            </a:br>
            <a:r>
              <a:rPr lang="en-US" u="sng" dirty="0" smtClean="0"/>
              <a:t>- </a:t>
            </a:r>
            <a:r>
              <a:rPr lang="en-US" u="sng" dirty="0" err="1" smtClean="0"/>
              <a:t>ডাক্তার</a:t>
            </a:r>
            <a:r>
              <a:rPr lang="en-US" u="sng" dirty="0" smtClean="0"/>
              <a:t> </a:t>
            </a:r>
            <a:r>
              <a:rPr lang="en-US" u="sng" dirty="0" err="1" smtClean="0"/>
              <a:t>আসিবার</a:t>
            </a:r>
            <a:r>
              <a:rPr lang="en-US" u="sng" dirty="0" smtClean="0"/>
              <a:t> </a:t>
            </a:r>
            <a:r>
              <a:rPr lang="en-US" u="sng" dirty="0" err="1" smtClean="0"/>
              <a:t>পূর্বে</a:t>
            </a:r>
            <a:r>
              <a:rPr lang="en-US" u="sng" dirty="0" smtClean="0"/>
              <a:t> </a:t>
            </a:r>
            <a:r>
              <a:rPr lang="en-US" u="sng" dirty="0" err="1" smtClean="0"/>
              <a:t>রোগীটি</a:t>
            </a:r>
            <a:r>
              <a:rPr lang="en-US" u="sng" dirty="0" smtClean="0"/>
              <a:t> </a:t>
            </a:r>
            <a:r>
              <a:rPr lang="en-US" u="sng" dirty="0" err="1" smtClean="0"/>
              <a:t>মারা</a:t>
            </a:r>
            <a:r>
              <a:rPr lang="en-US" u="sng" dirty="0" smtClean="0"/>
              <a:t> </a:t>
            </a:r>
            <a:r>
              <a:rPr lang="en-US" u="sng" dirty="0" err="1" smtClean="0"/>
              <a:t>গেল</a:t>
            </a:r>
            <a:r>
              <a:rPr lang="en-US" u="sng" dirty="0" smtClean="0"/>
              <a:t> – The patient had died before the doctor came. </a:t>
            </a:r>
          </a:p>
          <a:p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> </a:t>
            </a:r>
            <a:r>
              <a:rPr lang="en-US" u="sng" dirty="0" err="1" smtClean="0"/>
              <a:t>ডাক্তার</a:t>
            </a:r>
            <a:r>
              <a:rPr lang="en-US" u="sng" dirty="0" smtClean="0"/>
              <a:t> </a:t>
            </a:r>
            <a:r>
              <a:rPr lang="en-US" u="sng" dirty="0" err="1" smtClean="0"/>
              <a:t>আসিবার</a:t>
            </a:r>
            <a:r>
              <a:rPr lang="en-US" u="sng" dirty="0" smtClean="0"/>
              <a:t> </a:t>
            </a:r>
            <a:r>
              <a:rPr lang="en-US" u="sng" dirty="0" err="1" smtClean="0"/>
              <a:t>পরে</a:t>
            </a:r>
            <a:r>
              <a:rPr lang="en-US" u="sng" dirty="0" smtClean="0"/>
              <a:t> </a:t>
            </a:r>
            <a:r>
              <a:rPr lang="en-US" u="sng" dirty="0" err="1" smtClean="0"/>
              <a:t>রোগীটি</a:t>
            </a:r>
            <a:r>
              <a:rPr lang="en-US" u="sng" dirty="0" smtClean="0"/>
              <a:t> </a:t>
            </a:r>
            <a:r>
              <a:rPr lang="en-US" u="sng" dirty="0" err="1" smtClean="0"/>
              <a:t>মারা</a:t>
            </a:r>
            <a:r>
              <a:rPr lang="en-US" u="sng" dirty="0" smtClean="0"/>
              <a:t> </a:t>
            </a:r>
            <a:r>
              <a:rPr lang="en-US" u="sng" dirty="0" err="1" smtClean="0"/>
              <a:t>গেল</a:t>
            </a:r>
            <a:r>
              <a:rPr lang="en-US" u="sng" dirty="0" smtClean="0"/>
              <a:t> – The doctor had come before the patient died.</a:t>
            </a:r>
            <a:br>
              <a:rPr lang="en-US" u="sng" dirty="0" smtClean="0"/>
            </a:br>
            <a:r>
              <a:rPr lang="en-US" u="sng" dirty="0" smtClean="0"/>
              <a:t>- </a:t>
            </a:r>
            <a:r>
              <a:rPr lang="en-US" u="sng" dirty="0" err="1" smtClean="0"/>
              <a:t>বিছানায</a:t>
            </a:r>
            <a:r>
              <a:rPr lang="en-US" u="sng" dirty="0" smtClean="0"/>
              <a:t>় </a:t>
            </a:r>
            <a:r>
              <a:rPr lang="en-US" u="sng" dirty="0" err="1" smtClean="0"/>
              <a:t>শুতে</a:t>
            </a:r>
            <a:r>
              <a:rPr lang="en-US" u="sng" dirty="0" smtClean="0"/>
              <a:t> </a:t>
            </a:r>
            <a:r>
              <a:rPr lang="en-US" u="sng" dirty="0" err="1" smtClean="0"/>
              <a:t>যাবার</a:t>
            </a:r>
            <a:r>
              <a:rPr lang="en-US" u="sng" dirty="0" smtClean="0"/>
              <a:t> </a:t>
            </a:r>
            <a:r>
              <a:rPr lang="en-US" u="sng" dirty="0" err="1" smtClean="0"/>
              <a:t>পূর্বে</a:t>
            </a:r>
            <a:r>
              <a:rPr lang="en-US" u="sng" dirty="0" smtClean="0"/>
              <a:t> </a:t>
            </a:r>
            <a:r>
              <a:rPr lang="en-US" u="sng" dirty="0" err="1" smtClean="0"/>
              <a:t>আমি</a:t>
            </a:r>
            <a:r>
              <a:rPr lang="en-US" u="sng" dirty="0" smtClean="0"/>
              <a:t> </a:t>
            </a:r>
            <a:r>
              <a:rPr lang="en-US" u="sng" dirty="0" err="1" smtClean="0"/>
              <a:t>দরজাটা</a:t>
            </a:r>
            <a:r>
              <a:rPr lang="en-US" u="sng" dirty="0" smtClean="0"/>
              <a:t> </a:t>
            </a:r>
            <a:r>
              <a:rPr lang="en-US" u="sng" dirty="0" err="1" smtClean="0"/>
              <a:t>বন্ধ</a:t>
            </a:r>
            <a:r>
              <a:rPr lang="en-US" u="sng" dirty="0" smtClean="0"/>
              <a:t> </a:t>
            </a:r>
            <a:r>
              <a:rPr lang="en-US" u="sng" dirty="0" err="1" smtClean="0"/>
              <a:t>করিলাম</a:t>
            </a:r>
            <a:r>
              <a:rPr lang="en-US" u="sng" dirty="0" smtClean="0"/>
              <a:t> – I had shut the door before I got into bed.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304800"/>
            <a:ext cx="8229600" cy="135421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Past Perfect Tense :</a:t>
            </a:r>
          </a:p>
          <a:p>
            <a:pPr algn="ctr"/>
            <a:r>
              <a:rPr lang="en-US" sz="28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 had done.</a:t>
            </a:r>
            <a:endParaRPr lang="en-US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Past Perfect Continuous Tense:</a:t>
            </a:r>
            <a:br>
              <a:rPr lang="en-US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had been doing .</a:t>
            </a: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r>
              <a:rPr lang="en-US" u="sng" dirty="0" smtClean="0"/>
              <a:t>-</a:t>
            </a:r>
            <a:endParaRPr lang="en-US" dirty="0" smtClean="0"/>
          </a:p>
          <a:p>
            <a:r>
              <a:rPr lang="en-US" u="sng" dirty="0" smtClean="0"/>
              <a:t> Past perfect continuous tense is used for</a:t>
            </a:r>
            <a:r>
              <a:rPr lang="en-US" b="1" u="sng" dirty="0" smtClean="0"/>
              <a:t> an action that begun before a certain point in the past and continued up to that time.</a:t>
            </a:r>
            <a:endParaRPr lang="en-US" dirty="0" smtClean="0"/>
          </a:p>
          <a:p>
            <a:r>
              <a:rPr lang="en-US" u="sng" dirty="0" err="1" smtClean="0"/>
              <a:t>অতীতকালে</a:t>
            </a:r>
            <a:r>
              <a:rPr lang="en-US" u="sng" dirty="0" smtClean="0"/>
              <a:t> </a:t>
            </a:r>
            <a:r>
              <a:rPr lang="en-US" u="sng" dirty="0" err="1" smtClean="0"/>
              <a:t>কোন</a:t>
            </a:r>
            <a:r>
              <a:rPr lang="en-US" u="sng" dirty="0" smtClean="0"/>
              <a:t> </a:t>
            </a:r>
            <a:r>
              <a:rPr lang="en-US" u="sng" dirty="0" err="1" smtClean="0"/>
              <a:t>কাজ</a:t>
            </a:r>
            <a:r>
              <a:rPr lang="en-US" u="sng" dirty="0" smtClean="0"/>
              <a:t> </a:t>
            </a:r>
            <a:r>
              <a:rPr lang="en-US" u="sng" dirty="0" err="1" smtClean="0"/>
              <a:t>কোন</a:t>
            </a:r>
            <a:r>
              <a:rPr lang="en-US" u="sng" dirty="0" smtClean="0"/>
              <a:t> </a:t>
            </a:r>
            <a:r>
              <a:rPr lang="en-US" u="sng" dirty="0" err="1" smtClean="0"/>
              <a:t>বিশেষ</a:t>
            </a:r>
            <a:r>
              <a:rPr lang="en-US" u="sng" dirty="0" smtClean="0"/>
              <a:t> </a:t>
            </a:r>
            <a:r>
              <a:rPr lang="en-US" u="sng" dirty="0" err="1" smtClean="0"/>
              <a:t>সময়ের</a:t>
            </a:r>
            <a:r>
              <a:rPr lang="en-US" u="sng" dirty="0" smtClean="0"/>
              <a:t> </a:t>
            </a:r>
            <a:r>
              <a:rPr lang="en-US" u="sng" dirty="0" err="1" smtClean="0"/>
              <a:t>পূর্বে</a:t>
            </a:r>
            <a:r>
              <a:rPr lang="en-US" u="sng" dirty="0" smtClean="0"/>
              <a:t> </a:t>
            </a:r>
            <a:r>
              <a:rPr lang="en-US" u="sng" dirty="0" err="1" smtClean="0"/>
              <a:t>আরম্ভ</a:t>
            </a:r>
            <a:r>
              <a:rPr lang="en-US" u="sng" dirty="0" smtClean="0"/>
              <a:t> </a:t>
            </a:r>
            <a:r>
              <a:rPr lang="en-US" u="sng" dirty="0" err="1" smtClean="0"/>
              <a:t>হয়ে</a:t>
            </a:r>
            <a:r>
              <a:rPr lang="en-US" u="sng" dirty="0" smtClean="0"/>
              <a:t> </a:t>
            </a:r>
            <a:r>
              <a:rPr lang="en-US" u="sng" dirty="0" err="1" smtClean="0"/>
              <a:t>সেই</a:t>
            </a:r>
            <a:r>
              <a:rPr lang="en-US" u="sng" dirty="0" smtClean="0"/>
              <a:t> </a:t>
            </a:r>
            <a:r>
              <a:rPr lang="en-US" u="sng" dirty="0" err="1" smtClean="0"/>
              <a:t>সময</a:t>
            </a:r>
            <a:r>
              <a:rPr lang="en-US" u="sng" dirty="0" smtClean="0"/>
              <a:t>় </a:t>
            </a:r>
            <a:r>
              <a:rPr lang="en-US" u="sng" dirty="0" err="1" smtClean="0"/>
              <a:t>পর্যন্ত</a:t>
            </a:r>
            <a:r>
              <a:rPr lang="en-US" u="sng" dirty="0" smtClean="0"/>
              <a:t> </a:t>
            </a:r>
            <a:r>
              <a:rPr lang="en-US" u="sng" dirty="0" err="1" smtClean="0"/>
              <a:t>চলছিল</a:t>
            </a:r>
            <a:r>
              <a:rPr lang="en-US" u="sng" dirty="0" smtClean="0"/>
              <a:t> </a:t>
            </a:r>
            <a:r>
              <a:rPr lang="en-US" u="sng" dirty="0" err="1" smtClean="0"/>
              <a:t>বোঝালে</a:t>
            </a:r>
            <a:r>
              <a:rPr lang="en-US" u="sng" dirty="0" smtClean="0"/>
              <a:t> Past perfect continuous tense </a:t>
            </a:r>
            <a:r>
              <a:rPr lang="en-US" u="sng" dirty="0" err="1" smtClean="0"/>
              <a:t>হয</a:t>
            </a:r>
            <a:r>
              <a:rPr lang="en-US" u="sng" dirty="0" smtClean="0"/>
              <a:t>়। </a:t>
            </a:r>
            <a:r>
              <a:rPr lang="en-US" u="sng" dirty="0" err="1" smtClean="0"/>
              <a:t>এখানে</a:t>
            </a:r>
            <a:r>
              <a:rPr lang="en-US" u="sng" dirty="0" smtClean="0"/>
              <a:t> </a:t>
            </a:r>
            <a:r>
              <a:rPr lang="en-US" u="sng" dirty="0" err="1" smtClean="0"/>
              <a:t>যদি</a:t>
            </a:r>
            <a:r>
              <a:rPr lang="en-US" u="sng" dirty="0" smtClean="0"/>
              <a:t> </a:t>
            </a:r>
            <a:r>
              <a:rPr lang="en-US" u="sng" dirty="0" err="1" smtClean="0"/>
              <a:t>দুটি</a:t>
            </a:r>
            <a:r>
              <a:rPr lang="en-US" u="sng" dirty="0" smtClean="0"/>
              <a:t> </a:t>
            </a:r>
            <a:r>
              <a:rPr lang="en-US" u="sng" dirty="0" err="1" smtClean="0"/>
              <a:t>ক্রিয়া</a:t>
            </a:r>
            <a:r>
              <a:rPr lang="en-US" u="sng" dirty="0" smtClean="0"/>
              <a:t> </a:t>
            </a:r>
            <a:r>
              <a:rPr lang="en-US" u="sng" dirty="0" err="1" smtClean="0"/>
              <a:t>উল্লেখ</a:t>
            </a:r>
            <a:r>
              <a:rPr lang="en-US" u="sng" dirty="0" smtClean="0"/>
              <a:t> </a:t>
            </a:r>
            <a:r>
              <a:rPr lang="en-US" u="sng" dirty="0" err="1" smtClean="0"/>
              <a:t>থাকে</a:t>
            </a:r>
            <a:r>
              <a:rPr lang="en-US" u="sng" dirty="0" smtClean="0"/>
              <a:t> </a:t>
            </a:r>
            <a:r>
              <a:rPr lang="en-US" u="sng" dirty="0" err="1" smtClean="0"/>
              <a:t>তাহলে</a:t>
            </a:r>
            <a:r>
              <a:rPr lang="en-US" u="sng" dirty="0" smtClean="0"/>
              <a:t> </a:t>
            </a:r>
            <a:r>
              <a:rPr lang="en-US" u="sng" dirty="0" err="1" smtClean="0"/>
              <a:t>যে</a:t>
            </a:r>
            <a:r>
              <a:rPr lang="en-US" u="sng" dirty="0" smtClean="0"/>
              <a:t> </a:t>
            </a:r>
            <a:r>
              <a:rPr lang="en-US" u="sng" dirty="0" err="1" smtClean="0"/>
              <a:t>কাজটি</a:t>
            </a:r>
            <a:r>
              <a:rPr lang="en-US" u="sng" dirty="0" smtClean="0"/>
              <a:t> </a:t>
            </a:r>
            <a:r>
              <a:rPr lang="en-US" u="sng" dirty="0" err="1" smtClean="0"/>
              <a:t>আগে</a:t>
            </a:r>
            <a:r>
              <a:rPr lang="en-US" u="sng" dirty="0" smtClean="0"/>
              <a:t> </a:t>
            </a:r>
            <a:r>
              <a:rPr lang="en-US" u="sng" dirty="0" err="1" smtClean="0"/>
              <a:t>চলছিল</a:t>
            </a:r>
            <a:r>
              <a:rPr lang="en-US" u="sng" dirty="0" smtClean="0"/>
              <a:t> </a:t>
            </a:r>
            <a:r>
              <a:rPr lang="en-US" u="sng" dirty="0" err="1" smtClean="0"/>
              <a:t>তা</a:t>
            </a:r>
            <a:r>
              <a:rPr lang="en-US" u="sng" dirty="0" smtClean="0"/>
              <a:t> Past perfect continuous tense </a:t>
            </a:r>
            <a:r>
              <a:rPr lang="en-US" u="sng" dirty="0" err="1" smtClean="0"/>
              <a:t>হয</a:t>
            </a:r>
            <a:r>
              <a:rPr lang="en-US" u="sng" dirty="0" smtClean="0"/>
              <a:t>়। </a:t>
            </a:r>
            <a:endParaRPr lang="en-US" dirty="0" smtClean="0"/>
          </a:p>
          <a:p>
            <a:r>
              <a:rPr lang="en-US" b="1" u="sng" dirty="0" err="1" smtClean="0"/>
              <a:t>বাংলায</a:t>
            </a:r>
            <a:r>
              <a:rPr lang="en-US" b="1" u="sng" dirty="0" smtClean="0"/>
              <a:t>় </a:t>
            </a:r>
            <a:r>
              <a:rPr lang="en-US" b="1" u="sng" dirty="0" err="1" smtClean="0"/>
              <a:t>চিনার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উপায</a:t>
            </a:r>
            <a:r>
              <a:rPr lang="en-US" b="1" u="sng" dirty="0" smtClean="0"/>
              <a:t>়: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err="1" smtClean="0"/>
              <a:t>বাংলায</a:t>
            </a:r>
            <a:r>
              <a:rPr lang="en-US" u="sng" dirty="0" smtClean="0"/>
              <a:t>় </a:t>
            </a:r>
            <a:r>
              <a:rPr lang="en-US" u="sng" dirty="0" err="1" smtClean="0"/>
              <a:t>ক্রিয়ার</a:t>
            </a:r>
            <a:r>
              <a:rPr lang="en-US" u="sng" dirty="0" smtClean="0"/>
              <a:t> </a:t>
            </a:r>
            <a:r>
              <a:rPr lang="en-US" u="sng" dirty="0" err="1" smtClean="0"/>
              <a:t>শেষে</a:t>
            </a:r>
            <a:r>
              <a:rPr lang="en-US" u="sng" dirty="0" smtClean="0"/>
              <a:t> </a:t>
            </a:r>
            <a:r>
              <a:rPr lang="en-US" u="sng" dirty="0" err="1" smtClean="0"/>
              <a:t>তেছিল</a:t>
            </a:r>
            <a:r>
              <a:rPr lang="en-US" u="sng" dirty="0" smtClean="0"/>
              <a:t>, </a:t>
            </a:r>
            <a:r>
              <a:rPr lang="en-US" u="sng" dirty="0" err="1" smtClean="0"/>
              <a:t>তেছিলে</a:t>
            </a:r>
            <a:r>
              <a:rPr lang="en-US" u="sng" dirty="0" smtClean="0"/>
              <a:t>, </a:t>
            </a:r>
            <a:r>
              <a:rPr lang="en-US" u="sng" dirty="0" err="1" smtClean="0"/>
              <a:t>তেছিলাম</a:t>
            </a:r>
            <a:r>
              <a:rPr lang="en-US" u="sng" dirty="0" smtClean="0"/>
              <a:t>, </a:t>
            </a:r>
            <a:r>
              <a:rPr lang="en-US" u="sng" dirty="0" err="1" smtClean="0"/>
              <a:t>তেছিলেন</a:t>
            </a:r>
            <a:r>
              <a:rPr lang="en-US" u="sng" dirty="0" smtClean="0"/>
              <a:t>, </a:t>
            </a:r>
            <a:r>
              <a:rPr lang="en-US" u="sng" dirty="0" err="1" smtClean="0"/>
              <a:t>চ্ছিল</a:t>
            </a:r>
            <a:r>
              <a:rPr lang="en-US" u="sng" dirty="0" smtClean="0"/>
              <a:t>, </a:t>
            </a:r>
            <a:r>
              <a:rPr lang="en-US" u="sng" dirty="0" err="1" smtClean="0"/>
              <a:t>চ্ছিলাম</a:t>
            </a:r>
            <a:r>
              <a:rPr lang="en-US" u="sng" dirty="0" smtClean="0"/>
              <a:t>, </a:t>
            </a:r>
            <a:r>
              <a:rPr lang="en-US" u="sng" dirty="0" err="1" smtClean="0"/>
              <a:t>চ্ছিলে</a:t>
            </a:r>
            <a:r>
              <a:rPr lang="en-US" u="sng" dirty="0" smtClean="0"/>
              <a:t>, </a:t>
            </a:r>
            <a:r>
              <a:rPr lang="en-US" u="sng" dirty="0" err="1" smtClean="0"/>
              <a:t>চ্ছিলেন</a:t>
            </a:r>
            <a:r>
              <a:rPr lang="en-US" u="sng" dirty="0" smtClean="0"/>
              <a:t>, </a:t>
            </a:r>
            <a:r>
              <a:rPr lang="en-US" u="sng" dirty="0" err="1" smtClean="0"/>
              <a:t>এদের</a:t>
            </a:r>
            <a:r>
              <a:rPr lang="en-US" u="sng" dirty="0" smtClean="0"/>
              <a:t> </a:t>
            </a:r>
            <a:r>
              <a:rPr lang="en-US" u="sng" dirty="0" err="1" smtClean="0"/>
              <a:t>যে</a:t>
            </a:r>
            <a:r>
              <a:rPr lang="en-US" u="sng" dirty="0" smtClean="0"/>
              <a:t> </a:t>
            </a:r>
            <a:r>
              <a:rPr lang="en-US" u="sng" dirty="0" err="1" smtClean="0"/>
              <a:t>কোন</a:t>
            </a:r>
            <a:r>
              <a:rPr lang="en-US" u="sng" dirty="0" smtClean="0"/>
              <a:t> </a:t>
            </a:r>
            <a:r>
              <a:rPr lang="en-US" u="sng" dirty="0" err="1" smtClean="0"/>
              <a:t>একটি</a:t>
            </a:r>
            <a:r>
              <a:rPr lang="en-US" u="sng" dirty="0" smtClean="0"/>
              <a:t> </a:t>
            </a:r>
            <a:r>
              <a:rPr lang="en-US" u="sng" dirty="0" err="1" smtClean="0"/>
              <a:t>উল্লেখ</a:t>
            </a:r>
            <a:r>
              <a:rPr lang="en-US" u="sng" dirty="0" smtClean="0"/>
              <a:t> </a:t>
            </a:r>
            <a:r>
              <a:rPr lang="en-US" u="sng" dirty="0" err="1" smtClean="0"/>
              <a:t>থাকলে</a:t>
            </a:r>
            <a:r>
              <a:rPr lang="en-US" u="sng" dirty="0" smtClean="0"/>
              <a:t> </a:t>
            </a:r>
            <a:r>
              <a:rPr lang="en-US" u="sng" dirty="0" err="1" smtClean="0"/>
              <a:t>এবং</a:t>
            </a:r>
            <a:r>
              <a:rPr lang="en-US" u="sng" dirty="0" smtClean="0"/>
              <a:t> </a:t>
            </a:r>
            <a:r>
              <a:rPr lang="en-US" u="sng" dirty="0" err="1" smtClean="0"/>
              <a:t>অতীতের</a:t>
            </a:r>
            <a:r>
              <a:rPr lang="en-US" u="sng" dirty="0" smtClean="0"/>
              <a:t> </a:t>
            </a:r>
            <a:r>
              <a:rPr lang="en-US" u="sng" dirty="0" err="1" smtClean="0"/>
              <a:t>একটি</a:t>
            </a:r>
            <a:r>
              <a:rPr lang="en-US" u="sng" dirty="0" smtClean="0"/>
              <a:t> </a:t>
            </a:r>
            <a:r>
              <a:rPr lang="en-US" u="sng" dirty="0" err="1" smtClean="0"/>
              <a:t>সময</a:t>
            </a:r>
            <a:r>
              <a:rPr lang="en-US" u="sng" dirty="0" smtClean="0"/>
              <a:t>় </a:t>
            </a:r>
            <a:r>
              <a:rPr lang="en-US" u="sng" dirty="0" err="1" smtClean="0"/>
              <a:t>উল্লেখ</a:t>
            </a:r>
            <a:r>
              <a:rPr lang="en-US" u="sng" dirty="0" smtClean="0"/>
              <a:t> </a:t>
            </a:r>
            <a:r>
              <a:rPr lang="en-US" u="sng" dirty="0" err="1" smtClean="0"/>
              <a:t>থাকে</a:t>
            </a:r>
            <a:r>
              <a:rPr lang="en-US" u="sng" dirty="0" smtClean="0"/>
              <a:t>। </a:t>
            </a:r>
            <a:r>
              <a:rPr lang="en-US" u="sng" dirty="0" err="1" smtClean="0"/>
              <a:t>এক্ষেত্রে</a:t>
            </a:r>
            <a:r>
              <a:rPr lang="en-US" u="sng" dirty="0" smtClean="0"/>
              <a:t> </a:t>
            </a:r>
            <a:r>
              <a:rPr lang="en-US" u="sng" dirty="0" err="1" smtClean="0"/>
              <a:t>তিনটি</a:t>
            </a:r>
            <a:r>
              <a:rPr lang="en-US" u="sng" dirty="0" smtClean="0"/>
              <a:t> </a:t>
            </a:r>
            <a:r>
              <a:rPr lang="en-US" u="sng" dirty="0" err="1" smtClean="0"/>
              <a:t>বিষয়ের</a:t>
            </a:r>
            <a:r>
              <a:rPr lang="en-US" u="sng" dirty="0" smtClean="0"/>
              <a:t> </a:t>
            </a:r>
            <a:r>
              <a:rPr lang="en-US" u="sng" dirty="0" err="1" smtClean="0"/>
              <a:t>প্রতি</a:t>
            </a:r>
            <a:r>
              <a:rPr lang="en-US" u="sng" dirty="0" smtClean="0"/>
              <a:t> </a:t>
            </a:r>
            <a:r>
              <a:rPr lang="en-US" u="sng" dirty="0" err="1" smtClean="0"/>
              <a:t>খেয়াল</a:t>
            </a:r>
            <a:r>
              <a:rPr lang="en-US" u="sng" dirty="0" smtClean="0"/>
              <a:t> </a:t>
            </a:r>
            <a:r>
              <a:rPr lang="en-US" u="sng" dirty="0" err="1" smtClean="0"/>
              <a:t>রাখতে</a:t>
            </a:r>
            <a:r>
              <a:rPr lang="en-US" u="sng" dirty="0" smtClean="0"/>
              <a:t> </a:t>
            </a:r>
            <a:r>
              <a:rPr lang="en-US" u="sng" dirty="0" err="1" smtClean="0"/>
              <a:t>হবে</a:t>
            </a:r>
            <a:r>
              <a:rPr lang="en-US" u="sng" dirty="0" smtClean="0"/>
              <a:t> – </a:t>
            </a:r>
            <a:br>
              <a:rPr lang="en-US" u="sng" dirty="0" smtClean="0"/>
            </a:br>
            <a:r>
              <a:rPr lang="en-US" u="sng" dirty="0" smtClean="0"/>
              <a:t>ক) </a:t>
            </a:r>
            <a:r>
              <a:rPr lang="en-US" u="sng" dirty="0" err="1" smtClean="0"/>
              <a:t>অতীতকালে</a:t>
            </a:r>
            <a:r>
              <a:rPr lang="en-US" u="sng" dirty="0" smtClean="0"/>
              <a:t> </a:t>
            </a:r>
            <a:r>
              <a:rPr lang="en-US" u="sng" dirty="0" err="1" smtClean="0"/>
              <a:t>দুটি</a:t>
            </a:r>
            <a:r>
              <a:rPr lang="en-US" u="sng" dirty="0" smtClean="0"/>
              <a:t> </a:t>
            </a:r>
            <a:r>
              <a:rPr lang="en-US" u="sng" dirty="0" err="1" smtClean="0"/>
              <a:t>কাজই</a:t>
            </a:r>
            <a:r>
              <a:rPr lang="en-US" u="sng" dirty="0" smtClean="0"/>
              <a:t> </a:t>
            </a:r>
            <a:r>
              <a:rPr lang="en-US" u="sng" dirty="0" err="1" smtClean="0"/>
              <a:t>হয়েছিল</a:t>
            </a:r>
            <a:r>
              <a:rPr lang="en-US" u="sng" dirty="0" smtClean="0"/>
              <a:t>। </a:t>
            </a:r>
            <a:br>
              <a:rPr lang="en-US" u="sng" dirty="0" smtClean="0"/>
            </a:br>
            <a:r>
              <a:rPr lang="en-US" u="sng" dirty="0" smtClean="0"/>
              <a:t>খ) </a:t>
            </a:r>
            <a:r>
              <a:rPr lang="en-US" u="sng" dirty="0" err="1" smtClean="0"/>
              <a:t>তাদের</a:t>
            </a:r>
            <a:r>
              <a:rPr lang="en-US" u="sng" dirty="0" smtClean="0"/>
              <a:t> </a:t>
            </a:r>
            <a:r>
              <a:rPr lang="en-US" u="sng" dirty="0" err="1" smtClean="0"/>
              <a:t>মধ্যে</a:t>
            </a:r>
            <a:r>
              <a:rPr lang="en-US" u="sng" dirty="0" smtClean="0"/>
              <a:t> </a:t>
            </a:r>
            <a:r>
              <a:rPr lang="en-US" u="sng" dirty="0" err="1" smtClean="0"/>
              <a:t>একটি</a:t>
            </a:r>
            <a:r>
              <a:rPr lang="en-US" u="sng" dirty="0" smtClean="0"/>
              <a:t> </a:t>
            </a:r>
            <a:r>
              <a:rPr lang="en-US" u="sng" dirty="0" err="1" smtClean="0"/>
              <a:t>পূর্বে</a:t>
            </a:r>
            <a:r>
              <a:rPr lang="en-US" u="sng" dirty="0" smtClean="0"/>
              <a:t> </a:t>
            </a:r>
            <a:r>
              <a:rPr lang="en-US" u="sng" dirty="0" err="1" smtClean="0"/>
              <a:t>এবং</a:t>
            </a:r>
            <a:r>
              <a:rPr lang="en-US" u="sng" dirty="0" smtClean="0"/>
              <a:t> </a:t>
            </a:r>
            <a:r>
              <a:rPr lang="en-US" u="sng" dirty="0" err="1" smtClean="0"/>
              <a:t>অপরটি</a:t>
            </a:r>
            <a:r>
              <a:rPr lang="en-US" u="sng" dirty="0" smtClean="0"/>
              <a:t> </a:t>
            </a:r>
            <a:r>
              <a:rPr lang="en-US" u="sng" dirty="0" err="1" smtClean="0"/>
              <a:t>পরে</a:t>
            </a:r>
            <a:r>
              <a:rPr lang="en-US" u="sng" dirty="0" smtClean="0"/>
              <a:t> </a:t>
            </a:r>
            <a:r>
              <a:rPr lang="en-US" u="sng" dirty="0" err="1" smtClean="0"/>
              <a:t>সংগঠিত</a:t>
            </a:r>
            <a:r>
              <a:rPr lang="en-US" u="sng" dirty="0" smtClean="0"/>
              <a:t> </a:t>
            </a:r>
            <a:r>
              <a:rPr lang="en-US" u="sng" dirty="0" err="1" smtClean="0"/>
              <a:t>হয়েছিল</a:t>
            </a:r>
            <a:r>
              <a:rPr lang="en-US" u="sng" dirty="0" smtClean="0"/>
              <a:t>। </a:t>
            </a:r>
            <a:br>
              <a:rPr lang="en-US" u="sng" dirty="0" smtClean="0"/>
            </a:br>
            <a:r>
              <a:rPr lang="en-US" u="sng" dirty="0" smtClean="0"/>
              <a:t>গ) </a:t>
            </a:r>
            <a:r>
              <a:rPr lang="en-US" u="sng" dirty="0" err="1" smtClean="0"/>
              <a:t>যেটি</a:t>
            </a:r>
            <a:r>
              <a:rPr lang="en-US" u="sng" dirty="0" smtClean="0"/>
              <a:t> </a:t>
            </a:r>
            <a:r>
              <a:rPr lang="en-US" u="sng" dirty="0" err="1" smtClean="0"/>
              <a:t>পূর্বে</a:t>
            </a:r>
            <a:r>
              <a:rPr lang="en-US" u="sng" dirty="0" smtClean="0"/>
              <a:t> </a:t>
            </a:r>
            <a:r>
              <a:rPr lang="en-US" u="sng" dirty="0" err="1" smtClean="0"/>
              <a:t>সংগঠিত</a:t>
            </a:r>
            <a:r>
              <a:rPr lang="en-US" u="sng" dirty="0" smtClean="0"/>
              <a:t> </a:t>
            </a:r>
            <a:r>
              <a:rPr lang="en-US" u="sng" dirty="0" err="1" smtClean="0"/>
              <a:t>হয়েছিল</a:t>
            </a:r>
            <a:r>
              <a:rPr lang="en-US" u="sng" dirty="0" smtClean="0"/>
              <a:t> </a:t>
            </a:r>
            <a:r>
              <a:rPr lang="en-US" u="sng" dirty="0" err="1" smtClean="0"/>
              <a:t>সেটি</a:t>
            </a:r>
            <a:r>
              <a:rPr lang="en-US" u="sng" dirty="0" smtClean="0"/>
              <a:t> </a:t>
            </a:r>
            <a:r>
              <a:rPr lang="en-US" u="sng" dirty="0" err="1" smtClean="0"/>
              <a:t>দীর্ঘ</a:t>
            </a:r>
            <a:r>
              <a:rPr lang="en-US" u="sng" dirty="0" smtClean="0"/>
              <a:t> </a:t>
            </a:r>
            <a:r>
              <a:rPr lang="en-US" u="sng" dirty="0" err="1" smtClean="0"/>
              <a:t>সময</a:t>
            </a:r>
            <a:r>
              <a:rPr lang="en-US" u="sng" dirty="0" smtClean="0"/>
              <a:t>় </a:t>
            </a:r>
            <a:r>
              <a:rPr lang="en-US" u="sng" dirty="0" err="1" smtClean="0"/>
              <a:t>ধরে</a:t>
            </a:r>
            <a:r>
              <a:rPr lang="en-US" u="sng" dirty="0" smtClean="0"/>
              <a:t> </a:t>
            </a:r>
            <a:r>
              <a:rPr lang="en-US" u="sng" dirty="0" err="1" smtClean="0"/>
              <a:t>চলিতেছিল</a:t>
            </a:r>
            <a:r>
              <a:rPr lang="en-US" u="sng" dirty="0" smtClean="0"/>
              <a:t>। </a:t>
            </a:r>
            <a:endParaRPr lang="en-US" dirty="0" smtClean="0"/>
          </a:p>
          <a:p>
            <a:r>
              <a:rPr lang="en-US" b="1" u="sng" dirty="0" smtClean="0"/>
              <a:t>Structure: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b="1" u="sng" dirty="0" smtClean="0"/>
              <a:t>1</a:t>
            </a:r>
            <a:r>
              <a:rPr lang="en-US" b="1" u="sng" baseline="30000" dirty="0" smtClean="0"/>
              <a:t>st</a:t>
            </a:r>
            <a:r>
              <a:rPr lang="en-US" b="1" u="sng" dirty="0" smtClean="0"/>
              <a:t> subject + had been + main verb + </a:t>
            </a:r>
            <a:r>
              <a:rPr lang="en-US" b="1" u="sng" dirty="0" err="1" smtClean="0"/>
              <a:t>ing</a:t>
            </a:r>
            <a:r>
              <a:rPr lang="en-US" b="1" u="sng" dirty="0" smtClean="0"/>
              <a:t> + 1</a:t>
            </a:r>
            <a:r>
              <a:rPr lang="en-US" b="1" u="sng" baseline="30000" dirty="0" smtClean="0"/>
              <a:t>st</a:t>
            </a:r>
            <a:r>
              <a:rPr lang="en-US" b="1" u="sng" dirty="0" smtClean="0"/>
              <a:t> object + 2</a:t>
            </a:r>
            <a:r>
              <a:rPr lang="en-US" b="1" u="sng" baseline="30000" dirty="0" smtClean="0"/>
              <a:t>nd</a:t>
            </a:r>
            <a:r>
              <a:rPr lang="en-US" b="1" u="sng" dirty="0" smtClean="0"/>
              <a:t> subject + verb </a:t>
            </a:r>
            <a:r>
              <a:rPr lang="en-US" b="1" u="sng" dirty="0" err="1" smtClean="0"/>
              <a:t>এর</a:t>
            </a:r>
            <a:r>
              <a:rPr lang="en-US" b="1" u="sng" dirty="0" smtClean="0"/>
              <a:t> past form + 2</a:t>
            </a:r>
            <a:r>
              <a:rPr lang="en-US" b="1" u="sng" baseline="30000" dirty="0" smtClean="0"/>
              <a:t>nd</a:t>
            </a:r>
            <a:r>
              <a:rPr lang="en-US" b="1" u="sng" dirty="0" smtClean="0"/>
              <a:t> object. </a:t>
            </a:r>
            <a:endParaRPr lang="en-US" dirty="0" smtClean="0"/>
          </a:p>
          <a:p>
            <a:r>
              <a:rPr lang="en-US" b="1" u="sng" dirty="0" smtClean="0"/>
              <a:t>Example:</a:t>
            </a:r>
            <a:r>
              <a:rPr lang="en-US" u="sng" dirty="0" smtClean="0"/>
              <a:t> - </a:t>
            </a:r>
            <a:r>
              <a:rPr lang="en-US" u="sng" dirty="0" err="1" smtClean="0"/>
              <a:t>সে</a:t>
            </a:r>
            <a:r>
              <a:rPr lang="en-US" u="sng" dirty="0" smtClean="0"/>
              <a:t> </a:t>
            </a:r>
            <a:r>
              <a:rPr lang="en-US" u="sng" dirty="0" err="1" smtClean="0"/>
              <a:t>যখন</a:t>
            </a:r>
            <a:r>
              <a:rPr lang="en-US" u="sng" dirty="0" smtClean="0"/>
              <a:t> </a:t>
            </a:r>
            <a:r>
              <a:rPr lang="en-US" u="sng" dirty="0" err="1" smtClean="0"/>
              <a:t>আসিল</a:t>
            </a:r>
            <a:r>
              <a:rPr lang="en-US" u="sng" dirty="0" smtClean="0"/>
              <a:t> </a:t>
            </a:r>
            <a:r>
              <a:rPr lang="en-US" u="sng" dirty="0" err="1" smtClean="0"/>
              <a:t>তখন</a:t>
            </a:r>
            <a:r>
              <a:rPr lang="en-US" u="sng" dirty="0" smtClean="0"/>
              <a:t> </a:t>
            </a:r>
            <a:r>
              <a:rPr lang="en-US" u="sng" dirty="0" err="1" smtClean="0"/>
              <a:t>আমি</a:t>
            </a:r>
            <a:r>
              <a:rPr lang="en-US" u="sng" dirty="0" smtClean="0"/>
              <a:t> </a:t>
            </a:r>
            <a:r>
              <a:rPr lang="en-US" u="sng" dirty="0" err="1" smtClean="0"/>
              <a:t>ভাত</a:t>
            </a:r>
            <a:r>
              <a:rPr lang="en-US" u="sng" dirty="0" smtClean="0"/>
              <a:t> </a:t>
            </a:r>
            <a:r>
              <a:rPr lang="en-US" u="sng" dirty="0" err="1" smtClean="0"/>
              <a:t>খাইতেছিলাম</a:t>
            </a:r>
            <a:r>
              <a:rPr lang="en-US" u="sng" dirty="0" smtClean="0"/>
              <a:t> – I had been eating rice when he came.</a:t>
            </a:r>
            <a:br>
              <a:rPr lang="en-US" u="sng" dirty="0" smtClean="0"/>
            </a:br>
            <a:r>
              <a:rPr lang="en-US" u="sng" dirty="0" smtClean="0"/>
              <a:t>- </a:t>
            </a:r>
            <a:r>
              <a:rPr lang="en-US" u="sng" dirty="0" err="1" smtClean="0"/>
              <a:t>ঘণ্টা</a:t>
            </a:r>
            <a:r>
              <a:rPr lang="en-US" u="sng" dirty="0" smtClean="0"/>
              <a:t> </a:t>
            </a:r>
            <a:r>
              <a:rPr lang="en-US" u="sng" dirty="0" err="1" smtClean="0"/>
              <a:t>পড়ার</a:t>
            </a:r>
            <a:r>
              <a:rPr lang="en-US" u="sng" dirty="0" smtClean="0"/>
              <a:t> </a:t>
            </a:r>
            <a:r>
              <a:rPr lang="en-US" u="sng" dirty="0" err="1" smtClean="0"/>
              <a:t>পূর্বে</a:t>
            </a:r>
            <a:r>
              <a:rPr lang="en-US" u="sng" dirty="0" smtClean="0"/>
              <a:t> </a:t>
            </a:r>
            <a:r>
              <a:rPr lang="en-US" u="sng" dirty="0" err="1" smtClean="0"/>
              <a:t>আমরা</a:t>
            </a:r>
            <a:r>
              <a:rPr lang="en-US" u="sng" dirty="0" smtClean="0"/>
              <a:t> </a:t>
            </a:r>
            <a:r>
              <a:rPr lang="en-US" u="sng" dirty="0" err="1" smtClean="0"/>
              <a:t>খেলিতেছিলাম</a:t>
            </a:r>
            <a:r>
              <a:rPr lang="en-US" u="sng" dirty="0" smtClean="0"/>
              <a:t> – We had been playing before the bell rang.</a:t>
            </a:r>
            <a:br>
              <a:rPr lang="en-US" u="sng" dirty="0" smtClean="0"/>
            </a:br>
            <a:r>
              <a:rPr lang="en-US" u="sng" dirty="0" smtClean="0"/>
              <a:t>- </a:t>
            </a:r>
            <a:r>
              <a:rPr lang="en-US" u="sng" dirty="0" err="1" smtClean="0"/>
              <a:t>আমি</a:t>
            </a:r>
            <a:r>
              <a:rPr lang="en-US" u="sng" dirty="0" smtClean="0"/>
              <a:t> </a:t>
            </a:r>
            <a:r>
              <a:rPr lang="en-US" u="sng" dirty="0" err="1" smtClean="0"/>
              <a:t>যখন</a:t>
            </a:r>
            <a:r>
              <a:rPr lang="en-US" u="sng" dirty="0" smtClean="0"/>
              <a:t> </a:t>
            </a:r>
            <a:r>
              <a:rPr lang="en-US" u="sng" dirty="0" err="1" smtClean="0"/>
              <a:t>তার</a:t>
            </a:r>
            <a:r>
              <a:rPr lang="en-US" u="sng" dirty="0" smtClean="0"/>
              <a:t> </a:t>
            </a:r>
            <a:r>
              <a:rPr lang="en-US" u="sng" dirty="0" err="1" smtClean="0"/>
              <a:t>সাথে</a:t>
            </a:r>
            <a:r>
              <a:rPr lang="en-US" u="sng" dirty="0" smtClean="0"/>
              <a:t> </a:t>
            </a:r>
            <a:r>
              <a:rPr lang="en-US" u="sng" dirty="0" err="1" smtClean="0"/>
              <a:t>দেখা</a:t>
            </a:r>
            <a:r>
              <a:rPr lang="en-US" u="sng" dirty="0" smtClean="0"/>
              <a:t> </a:t>
            </a:r>
            <a:r>
              <a:rPr lang="en-US" u="sng" dirty="0" err="1" smtClean="0"/>
              <a:t>করতে</a:t>
            </a:r>
            <a:r>
              <a:rPr lang="en-US" u="sng" dirty="0" smtClean="0"/>
              <a:t> </a:t>
            </a:r>
            <a:r>
              <a:rPr lang="en-US" u="sng" dirty="0" err="1" smtClean="0"/>
              <a:t>গেলাম</a:t>
            </a:r>
            <a:r>
              <a:rPr lang="en-US" u="sng" dirty="0" smtClean="0"/>
              <a:t> </a:t>
            </a:r>
            <a:r>
              <a:rPr lang="en-US" u="sng" dirty="0" err="1" smtClean="0"/>
              <a:t>তখন</a:t>
            </a:r>
            <a:r>
              <a:rPr lang="en-US" u="sng" dirty="0" smtClean="0"/>
              <a:t> </a:t>
            </a:r>
            <a:r>
              <a:rPr lang="en-US" u="sng" dirty="0" err="1" smtClean="0"/>
              <a:t>সে</a:t>
            </a:r>
            <a:r>
              <a:rPr lang="en-US" u="sng" dirty="0" smtClean="0"/>
              <a:t> </a:t>
            </a:r>
            <a:r>
              <a:rPr lang="en-US" u="sng" dirty="0" err="1" smtClean="0"/>
              <a:t>বই</a:t>
            </a:r>
            <a:r>
              <a:rPr lang="en-US" u="sng" dirty="0" smtClean="0"/>
              <a:t> </a:t>
            </a:r>
            <a:r>
              <a:rPr lang="en-US" u="sng" dirty="0" err="1" smtClean="0"/>
              <a:t>পরিতেছিল</a:t>
            </a:r>
            <a:r>
              <a:rPr lang="en-US" u="sng" dirty="0" smtClean="0"/>
              <a:t> – He had been reading book when I went to met with him/her.</a:t>
            </a:r>
            <a:br>
              <a:rPr lang="en-US" u="sng" dirty="0" smtClean="0"/>
            </a:br>
            <a:r>
              <a:rPr lang="en-US" u="sng" dirty="0" smtClean="0"/>
              <a:t>- </a:t>
            </a:r>
            <a:r>
              <a:rPr lang="en-US" u="sng" dirty="0" err="1" smtClean="0"/>
              <a:t>তুমি</a:t>
            </a:r>
            <a:r>
              <a:rPr lang="en-US" u="sng" dirty="0" smtClean="0"/>
              <a:t> </a:t>
            </a:r>
            <a:r>
              <a:rPr lang="en-US" u="sng" dirty="0" err="1" smtClean="0"/>
              <a:t>যখন</a:t>
            </a:r>
            <a:r>
              <a:rPr lang="en-US" u="sng" dirty="0" smtClean="0"/>
              <a:t> </a:t>
            </a:r>
            <a:r>
              <a:rPr lang="en-US" u="sng" dirty="0" err="1" smtClean="0"/>
              <a:t>তোমার</a:t>
            </a:r>
            <a:r>
              <a:rPr lang="en-US" u="sng" dirty="0" smtClean="0"/>
              <a:t> </a:t>
            </a:r>
            <a:r>
              <a:rPr lang="en-US" u="sng" dirty="0" err="1" smtClean="0"/>
              <a:t>বন্ধুর</a:t>
            </a:r>
            <a:r>
              <a:rPr lang="en-US" u="sng" dirty="0" smtClean="0"/>
              <a:t> </a:t>
            </a:r>
            <a:r>
              <a:rPr lang="en-US" u="sng" dirty="0" err="1" smtClean="0"/>
              <a:t>বাড়িতে</a:t>
            </a:r>
            <a:r>
              <a:rPr lang="en-US" u="sng" dirty="0" smtClean="0"/>
              <a:t> </a:t>
            </a:r>
            <a:r>
              <a:rPr lang="en-US" u="sng" dirty="0" err="1" smtClean="0"/>
              <a:t>গিয়েছিলে</a:t>
            </a:r>
            <a:r>
              <a:rPr lang="en-US" u="sng" dirty="0" smtClean="0"/>
              <a:t> </a:t>
            </a:r>
            <a:r>
              <a:rPr lang="en-US" u="sng" dirty="0" err="1" smtClean="0"/>
              <a:t>তখন</a:t>
            </a:r>
            <a:r>
              <a:rPr lang="en-US" u="sng" dirty="0" smtClean="0"/>
              <a:t> </a:t>
            </a:r>
            <a:r>
              <a:rPr lang="en-US" u="sng" dirty="0" err="1" smtClean="0"/>
              <a:t>তোমার</a:t>
            </a:r>
            <a:r>
              <a:rPr lang="en-US" u="sng" dirty="0" smtClean="0"/>
              <a:t> </a:t>
            </a:r>
            <a:r>
              <a:rPr lang="en-US" u="sng" dirty="0" err="1" smtClean="0"/>
              <a:t>মা</a:t>
            </a:r>
            <a:r>
              <a:rPr lang="en-US" u="sng" dirty="0" smtClean="0"/>
              <a:t> </a:t>
            </a:r>
            <a:r>
              <a:rPr lang="en-US" u="sng" dirty="0" err="1" smtClean="0"/>
              <a:t>তোমার</a:t>
            </a:r>
            <a:r>
              <a:rPr lang="en-US" u="sng" dirty="0" smtClean="0"/>
              <a:t> </a:t>
            </a:r>
            <a:r>
              <a:rPr lang="en-US" u="sng" dirty="0" err="1" smtClean="0"/>
              <a:t>জন্য</a:t>
            </a:r>
            <a:r>
              <a:rPr lang="en-US" u="sng" dirty="0" smtClean="0"/>
              <a:t> </a:t>
            </a:r>
            <a:r>
              <a:rPr lang="en-US" u="sng" dirty="0" err="1" smtClean="0"/>
              <a:t>অপেক্ষা</a:t>
            </a:r>
            <a:r>
              <a:rPr lang="en-US" u="sng" dirty="0" smtClean="0"/>
              <a:t> </a:t>
            </a:r>
            <a:r>
              <a:rPr lang="en-US" u="sng" dirty="0" err="1" smtClean="0"/>
              <a:t>করিতেছিল</a:t>
            </a:r>
            <a:r>
              <a:rPr lang="en-US" u="sng" dirty="0" smtClean="0"/>
              <a:t> – Your mother had been waiting for you when you went to your friend’s home.</a:t>
            </a:r>
            <a:br>
              <a:rPr lang="en-US" u="sng" dirty="0" smtClean="0"/>
            </a:br>
            <a:r>
              <a:rPr lang="en-US" u="sng" dirty="0" err="1" smtClean="0"/>
              <a:t>সে</a:t>
            </a:r>
            <a:r>
              <a:rPr lang="en-US" u="sng" dirty="0" smtClean="0"/>
              <a:t> </a:t>
            </a:r>
            <a:r>
              <a:rPr lang="en-US" u="sng" dirty="0" err="1" smtClean="0"/>
              <a:t>যখন</a:t>
            </a:r>
            <a:r>
              <a:rPr lang="en-US" u="sng" dirty="0" smtClean="0"/>
              <a:t> </a:t>
            </a:r>
            <a:r>
              <a:rPr lang="en-US" u="sng" dirty="0" err="1" smtClean="0"/>
              <a:t>খেলা</a:t>
            </a:r>
            <a:r>
              <a:rPr lang="en-US" u="sng" dirty="0" smtClean="0"/>
              <a:t> </a:t>
            </a:r>
            <a:r>
              <a:rPr lang="en-US" u="sng" dirty="0" err="1" smtClean="0"/>
              <a:t>দেখছিল</a:t>
            </a:r>
            <a:r>
              <a:rPr lang="en-US" u="sng" dirty="0" smtClean="0"/>
              <a:t> </a:t>
            </a:r>
            <a:r>
              <a:rPr lang="en-US" u="sng" dirty="0" err="1" smtClean="0"/>
              <a:t>তখন</a:t>
            </a:r>
            <a:r>
              <a:rPr lang="en-US" u="sng" dirty="0" smtClean="0"/>
              <a:t> </a:t>
            </a:r>
            <a:r>
              <a:rPr lang="en-US" u="sng" dirty="0" err="1" smtClean="0"/>
              <a:t>আমি</a:t>
            </a:r>
            <a:r>
              <a:rPr lang="en-US" u="sng" dirty="0" smtClean="0"/>
              <a:t> </a:t>
            </a:r>
            <a:r>
              <a:rPr lang="en-US" u="sng" dirty="0" err="1" smtClean="0"/>
              <a:t>ঘুমিতেছিলাম</a:t>
            </a:r>
            <a:r>
              <a:rPr lang="en-US" u="sng" dirty="0" smtClean="0"/>
              <a:t> – I had been sleeping when he saw the game.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Future Tense (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ভবিষ্যত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কাল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b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Future Indefinite Tense:</a:t>
            </a:r>
            <a:br>
              <a:rPr lang="en-US" sz="2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shall do .</a:t>
            </a: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en-US" u="sng" dirty="0" smtClean="0"/>
              <a:t>Future indefinite tense is </a:t>
            </a:r>
            <a:r>
              <a:rPr lang="en-US" b="1" u="sng" dirty="0" smtClean="0"/>
              <a:t>used when an action will be done or will happen in future</a:t>
            </a:r>
            <a:r>
              <a:rPr lang="en-US" u="sng" dirty="0" smtClean="0"/>
              <a:t>. </a:t>
            </a:r>
            <a:endParaRPr lang="en-US" dirty="0" smtClean="0"/>
          </a:p>
          <a:p>
            <a:r>
              <a:rPr lang="en-US" u="sng" dirty="0" err="1" smtClean="0"/>
              <a:t>ভবিষ্যতে</a:t>
            </a:r>
            <a:r>
              <a:rPr lang="en-US" u="sng" dirty="0" smtClean="0"/>
              <a:t> </a:t>
            </a:r>
            <a:r>
              <a:rPr lang="en-US" u="sng" dirty="0" err="1" smtClean="0"/>
              <a:t>কোন</a:t>
            </a:r>
            <a:r>
              <a:rPr lang="en-US" u="sng" dirty="0" smtClean="0"/>
              <a:t> </a:t>
            </a:r>
            <a:r>
              <a:rPr lang="en-US" u="sng" dirty="0" err="1" smtClean="0"/>
              <a:t>কাজ</a:t>
            </a:r>
            <a:r>
              <a:rPr lang="en-US" u="sng" dirty="0" smtClean="0"/>
              <a:t> </a:t>
            </a:r>
            <a:r>
              <a:rPr lang="en-US" u="sng" dirty="0" err="1" smtClean="0"/>
              <a:t>ঘটবে</a:t>
            </a:r>
            <a:r>
              <a:rPr lang="en-US" u="sng" dirty="0" smtClean="0"/>
              <a:t> </a:t>
            </a:r>
            <a:r>
              <a:rPr lang="en-US" u="sng" dirty="0" err="1" smtClean="0"/>
              <a:t>এরূপ</a:t>
            </a:r>
            <a:r>
              <a:rPr lang="en-US" u="sng" dirty="0" smtClean="0"/>
              <a:t> </a:t>
            </a:r>
            <a:r>
              <a:rPr lang="en-US" u="sng" dirty="0" err="1" smtClean="0"/>
              <a:t>বোঝালে</a:t>
            </a:r>
            <a:r>
              <a:rPr lang="en-US" u="sng" dirty="0" smtClean="0"/>
              <a:t> Future indefinite tense </a:t>
            </a:r>
            <a:r>
              <a:rPr lang="en-US" u="sng" dirty="0" err="1" smtClean="0"/>
              <a:t>হয়</a:t>
            </a:r>
            <a:r>
              <a:rPr lang="en-US" u="sng" dirty="0" smtClean="0"/>
              <a:t>। </a:t>
            </a:r>
            <a:endParaRPr lang="en-US" dirty="0" smtClean="0"/>
          </a:p>
          <a:p>
            <a:r>
              <a:rPr lang="en-US" b="1" u="sng" dirty="0" err="1" smtClean="0"/>
              <a:t>বাংলায</a:t>
            </a:r>
            <a:r>
              <a:rPr lang="en-US" b="1" u="sng" dirty="0" smtClean="0"/>
              <a:t>় </a:t>
            </a:r>
            <a:r>
              <a:rPr lang="en-US" b="1" u="sng" dirty="0" err="1" smtClean="0"/>
              <a:t>চিনার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উপায</a:t>
            </a:r>
            <a:r>
              <a:rPr lang="en-US" b="1" u="sng" dirty="0" smtClean="0"/>
              <a:t>়: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err="1" smtClean="0"/>
              <a:t>বাংলায</a:t>
            </a:r>
            <a:r>
              <a:rPr lang="en-US" u="sng" dirty="0" smtClean="0"/>
              <a:t>় </a:t>
            </a:r>
            <a:r>
              <a:rPr lang="en-US" u="sng" dirty="0" err="1" smtClean="0"/>
              <a:t>ক্রিয়ার</a:t>
            </a:r>
            <a:r>
              <a:rPr lang="en-US" u="sng" dirty="0" smtClean="0"/>
              <a:t> </a:t>
            </a:r>
            <a:r>
              <a:rPr lang="en-US" u="sng" dirty="0" err="1" smtClean="0"/>
              <a:t>শেষে</a:t>
            </a:r>
            <a:r>
              <a:rPr lang="en-US" u="sng" dirty="0" smtClean="0"/>
              <a:t> </a:t>
            </a:r>
            <a:r>
              <a:rPr lang="en-US" u="sng" dirty="0" err="1" smtClean="0"/>
              <a:t>বে</a:t>
            </a:r>
            <a:r>
              <a:rPr lang="en-US" u="sng" dirty="0" smtClean="0"/>
              <a:t>, ব, </a:t>
            </a:r>
            <a:r>
              <a:rPr lang="en-US" u="sng" dirty="0" err="1" smtClean="0"/>
              <a:t>বা</a:t>
            </a:r>
            <a:r>
              <a:rPr lang="en-US" u="sng" dirty="0" smtClean="0"/>
              <a:t>, </a:t>
            </a:r>
            <a:r>
              <a:rPr lang="en-US" u="sng" dirty="0" err="1" smtClean="0"/>
              <a:t>বি</a:t>
            </a:r>
            <a:r>
              <a:rPr lang="en-US" u="sng" dirty="0" smtClean="0"/>
              <a:t>, </a:t>
            </a:r>
            <a:r>
              <a:rPr lang="en-US" u="sng" dirty="0" err="1" smtClean="0"/>
              <a:t>বেন</a:t>
            </a:r>
            <a:r>
              <a:rPr lang="en-US" u="sng" dirty="0" smtClean="0"/>
              <a:t> </a:t>
            </a:r>
            <a:r>
              <a:rPr lang="en-US" u="sng" dirty="0" err="1" smtClean="0"/>
              <a:t>এদের</a:t>
            </a:r>
            <a:r>
              <a:rPr lang="en-US" u="sng" dirty="0" smtClean="0"/>
              <a:t> </a:t>
            </a:r>
            <a:r>
              <a:rPr lang="en-US" u="sng" dirty="0" err="1" smtClean="0"/>
              <a:t>যে</a:t>
            </a:r>
            <a:r>
              <a:rPr lang="en-US" u="sng" dirty="0" smtClean="0"/>
              <a:t> </a:t>
            </a:r>
            <a:r>
              <a:rPr lang="en-US" u="sng" dirty="0" err="1" smtClean="0"/>
              <a:t>কোন</a:t>
            </a:r>
            <a:r>
              <a:rPr lang="en-US" u="sng" dirty="0" smtClean="0"/>
              <a:t> </a:t>
            </a:r>
            <a:r>
              <a:rPr lang="en-US" u="sng" dirty="0" err="1" smtClean="0"/>
              <a:t>একটি</a:t>
            </a:r>
            <a:r>
              <a:rPr lang="en-US" u="sng" dirty="0" smtClean="0"/>
              <a:t> </a:t>
            </a:r>
            <a:r>
              <a:rPr lang="en-US" u="sng" dirty="0" err="1" smtClean="0"/>
              <a:t>উল্লেখ</a:t>
            </a:r>
            <a:r>
              <a:rPr lang="en-US" u="sng" dirty="0" smtClean="0"/>
              <a:t> </a:t>
            </a:r>
            <a:r>
              <a:rPr lang="en-US" u="sng" dirty="0" err="1" smtClean="0"/>
              <a:t>থাকে</a:t>
            </a:r>
            <a:r>
              <a:rPr lang="en-US" u="sng" dirty="0" smtClean="0"/>
              <a:t>। </a:t>
            </a:r>
            <a:endParaRPr lang="en-US" dirty="0" smtClean="0"/>
          </a:p>
          <a:p>
            <a:r>
              <a:rPr lang="en-US" b="1" u="sng" dirty="0" smtClean="0"/>
              <a:t>Structure:</a:t>
            </a:r>
            <a:br>
              <a:rPr lang="en-US" b="1" u="sng" dirty="0" smtClean="0"/>
            </a:br>
            <a:r>
              <a:rPr lang="en-US" b="1" u="sng" dirty="0" smtClean="0"/>
              <a:t>Subject + shall/will + verb + object </a:t>
            </a:r>
            <a:endParaRPr lang="en-US" dirty="0" smtClean="0"/>
          </a:p>
          <a:p>
            <a:r>
              <a:rPr lang="en-US" b="1" u="sng" dirty="0" smtClean="0"/>
              <a:t>Example:</a:t>
            </a:r>
            <a:r>
              <a:rPr lang="en-US" u="sng" dirty="0" smtClean="0"/>
              <a:t> - </a:t>
            </a:r>
            <a:r>
              <a:rPr lang="en-US" u="sng" dirty="0" err="1" smtClean="0"/>
              <a:t>আমি</a:t>
            </a:r>
            <a:r>
              <a:rPr lang="en-US" u="sng" dirty="0" smtClean="0"/>
              <a:t> </a:t>
            </a:r>
            <a:r>
              <a:rPr lang="en-US" u="sng" dirty="0" err="1" smtClean="0"/>
              <a:t>কাজটি</a:t>
            </a:r>
            <a:r>
              <a:rPr lang="en-US" u="sng" dirty="0" smtClean="0"/>
              <a:t> </a:t>
            </a:r>
            <a:r>
              <a:rPr lang="en-US" u="sng" dirty="0" err="1" smtClean="0"/>
              <a:t>করিব</a:t>
            </a:r>
            <a:r>
              <a:rPr lang="en-US" u="sng" dirty="0" smtClean="0"/>
              <a:t>- I will/shall do the work. </a:t>
            </a:r>
            <a:br>
              <a:rPr lang="en-US" u="sng" dirty="0" smtClean="0"/>
            </a:br>
            <a:r>
              <a:rPr lang="en-US" u="sng" dirty="0" smtClean="0"/>
              <a:t>- </a:t>
            </a:r>
            <a:r>
              <a:rPr lang="en-US" u="sng" dirty="0" err="1" smtClean="0"/>
              <a:t>তারা</a:t>
            </a:r>
            <a:r>
              <a:rPr lang="en-US" u="sng" dirty="0" smtClean="0"/>
              <a:t> </a:t>
            </a:r>
            <a:r>
              <a:rPr lang="en-US" u="sng" dirty="0" err="1" smtClean="0"/>
              <a:t>কাজটি</a:t>
            </a:r>
            <a:r>
              <a:rPr lang="en-US" u="sng" dirty="0" smtClean="0"/>
              <a:t> </a:t>
            </a:r>
            <a:r>
              <a:rPr lang="en-US" u="sng" dirty="0" err="1" smtClean="0"/>
              <a:t>করিবে</a:t>
            </a:r>
            <a:r>
              <a:rPr lang="en-US" u="sng" dirty="0" smtClean="0"/>
              <a:t>- They will/shall do the work.</a:t>
            </a:r>
            <a:br>
              <a:rPr lang="en-US" u="sng" dirty="0" smtClean="0"/>
            </a:br>
            <a:r>
              <a:rPr lang="en-US" u="sng" dirty="0" smtClean="0"/>
              <a:t>- </a:t>
            </a:r>
            <a:r>
              <a:rPr lang="en-US" u="sng" dirty="0" err="1" smtClean="0"/>
              <a:t>আমি</a:t>
            </a:r>
            <a:r>
              <a:rPr lang="en-US" u="sng" dirty="0" smtClean="0"/>
              <a:t> </a:t>
            </a:r>
            <a:r>
              <a:rPr lang="en-US" u="sng" dirty="0" err="1" smtClean="0"/>
              <a:t>বিদ্যালয়ে</a:t>
            </a:r>
            <a:r>
              <a:rPr lang="en-US" u="sng" dirty="0" smtClean="0"/>
              <a:t> </a:t>
            </a:r>
            <a:r>
              <a:rPr lang="en-US" u="sng" dirty="0" err="1" smtClean="0"/>
              <a:t>যাব</a:t>
            </a:r>
            <a:r>
              <a:rPr lang="en-US" u="sng" dirty="0" smtClean="0"/>
              <a:t>(</a:t>
            </a:r>
            <a:r>
              <a:rPr lang="en-US" u="sng" dirty="0" err="1" smtClean="0"/>
              <a:t>যাবই</a:t>
            </a:r>
            <a:r>
              <a:rPr lang="en-US" u="sng" dirty="0" smtClean="0"/>
              <a:t>)- I shall go to the school. </a:t>
            </a:r>
            <a:br>
              <a:rPr lang="en-US" u="sng" dirty="0" smtClean="0"/>
            </a:br>
            <a:r>
              <a:rPr lang="en-US" u="sng" dirty="0" smtClean="0"/>
              <a:t>- </a:t>
            </a:r>
            <a:r>
              <a:rPr lang="en-US" u="sng" dirty="0" err="1" smtClean="0"/>
              <a:t>সে</a:t>
            </a:r>
            <a:r>
              <a:rPr lang="en-US" u="sng" dirty="0" smtClean="0"/>
              <a:t> </a:t>
            </a:r>
            <a:r>
              <a:rPr lang="en-US" u="sng" dirty="0" err="1" smtClean="0"/>
              <a:t>বিদ্যালয়ে</a:t>
            </a:r>
            <a:r>
              <a:rPr lang="en-US" u="sng" dirty="0" smtClean="0"/>
              <a:t> </a:t>
            </a:r>
            <a:r>
              <a:rPr lang="en-US" u="sng" dirty="0" err="1" smtClean="0"/>
              <a:t>যাবে</a:t>
            </a:r>
            <a:r>
              <a:rPr lang="en-US" u="sng" dirty="0" smtClean="0"/>
              <a:t>(</a:t>
            </a:r>
            <a:r>
              <a:rPr lang="en-US" u="sng" dirty="0" err="1" smtClean="0"/>
              <a:t>যাবেই</a:t>
            </a:r>
            <a:r>
              <a:rPr lang="en-US" u="sng" dirty="0" smtClean="0"/>
              <a:t>)- He will go to the school.</a:t>
            </a:r>
            <a:br>
              <a:rPr lang="en-US" u="sng" dirty="0" smtClean="0"/>
            </a:br>
            <a:r>
              <a:rPr lang="en-US" u="sng" dirty="0" smtClean="0"/>
              <a:t>- </a:t>
            </a:r>
            <a:r>
              <a:rPr lang="en-US" u="sng" dirty="0" err="1" smtClean="0"/>
              <a:t>তারা</a:t>
            </a:r>
            <a:r>
              <a:rPr lang="en-US" u="sng" dirty="0" smtClean="0"/>
              <a:t> </a:t>
            </a:r>
            <a:r>
              <a:rPr lang="en-US" u="sng" dirty="0" err="1" smtClean="0"/>
              <a:t>বাজারে</a:t>
            </a:r>
            <a:r>
              <a:rPr lang="en-US" u="sng" dirty="0" smtClean="0"/>
              <a:t> </a:t>
            </a:r>
            <a:r>
              <a:rPr lang="en-US" u="sng" dirty="0" err="1" smtClean="0"/>
              <a:t>যাইবে</a:t>
            </a:r>
            <a:r>
              <a:rPr lang="en-US" u="sng" dirty="0" smtClean="0"/>
              <a:t>(</a:t>
            </a:r>
            <a:r>
              <a:rPr lang="en-US" u="sng" dirty="0" err="1" smtClean="0"/>
              <a:t>যাবে</a:t>
            </a:r>
            <a:r>
              <a:rPr lang="en-US" u="sng" dirty="0" smtClean="0"/>
              <a:t>) – They will go to the market.</a:t>
            </a:r>
            <a:endParaRPr lang="en-US" dirty="0" smtClean="0"/>
          </a:p>
          <a:p>
            <a:r>
              <a:rPr lang="en-US" b="1" u="sng" dirty="0" smtClean="0"/>
              <a:t>Note</a:t>
            </a:r>
            <a:r>
              <a:rPr lang="en-US" u="sng" dirty="0" smtClean="0"/>
              <a:t> - </a:t>
            </a:r>
            <a:r>
              <a:rPr lang="en-US" u="sng" dirty="0" err="1" smtClean="0"/>
              <a:t>সাধারনত</a:t>
            </a:r>
            <a:r>
              <a:rPr lang="en-US" u="sng" dirty="0" smtClean="0"/>
              <a:t> 1st person </a:t>
            </a:r>
            <a:r>
              <a:rPr lang="en-US" u="sng" dirty="0" err="1" smtClean="0"/>
              <a:t>এর</a:t>
            </a:r>
            <a:r>
              <a:rPr lang="en-US" u="sng" dirty="0" smtClean="0"/>
              <a:t> </a:t>
            </a:r>
            <a:r>
              <a:rPr lang="en-US" u="sng" dirty="0" err="1" smtClean="0"/>
              <a:t>পর</a:t>
            </a:r>
            <a:r>
              <a:rPr lang="en-US" u="sng" dirty="0" smtClean="0"/>
              <a:t> shall </a:t>
            </a:r>
            <a:r>
              <a:rPr lang="en-US" u="sng" dirty="0" err="1" smtClean="0"/>
              <a:t>বসতে</a:t>
            </a:r>
            <a:r>
              <a:rPr lang="en-US" u="sng" dirty="0" smtClean="0"/>
              <a:t> </a:t>
            </a:r>
            <a:r>
              <a:rPr lang="en-US" u="sng" dirty="0" err="1" smtClean="0"/>
              <a:t>পারে</a:t>
            </a:r>
            <a:r>
              <a:rPr lang="en-US" u="sng" dirty="0" smtClean="0"/>
              <a:t>। </a:t>
            </a:r>
            <a:r>
              <a:rPr lang="en-US" u="sng" dirty="0" err="1" smtClean="0"/>
              <a:t>এছাড়া</a:t>
            </a:r>
            <a:r>
              <a:rPr lang="en-US" u="sng" dirty="0" smtClean="0"/>
              <a:t> </a:t>
            </a:r>
            <a:r>
              <a:rPr lang="en-US" u="sng" dirty="0" err="1" smtClean="0"/>
              <a:t>অন্য</a:t>
            </a:r>
            <a:r>
              <a:rPr lang="en-US" u="sng" dirty="0" smtClean="0"/>
              <a:t> </a:t>
            </a:r>
            <a:r>
              <a:rPr lang="en-US" u="sng" dirty="0" err="1" smtClean="0"/>
              <a:t>সব</a:t>
            </a:r>
            <a:r>
              <a:rPr lang="en-US" u="sng" dirty="0" smtClean="0"/>
              <a:t> </a:t>
            </a:r>
            <a:r>
              <a:rPr lang="en-US" u="sng" dirty="0" err="1" smtClean="0"/>
              <a:t>ক্ষেত্রে</a:t>
            </a:r>
            <a:r>
              <a:rPr lang="en-US" u="sng" dirty="0" smtClean="0"/>
              <a:t> will </a:t>
            </a:r>
            <a:r>
              <a:rPr lang="en-US" u="sng" dirty="0" err="1" smtClean="0"/>
              <a:t>বসে</a:t>
            </a:r>
            <a:r>
              <a:rPr lang="en-US" u="sng" dirty="0" smtClean="0"/>
              <a:t>। 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en-US" u="sng" dirty="0" smtClean="0"/>
              <a:t>Future continuous tense is </a:t>
            </a:r>
            <a:r>
              <a:rPr lang="en-US" b="1" u="sng" dirty="0" smtClean="0"/>
              <a:t>used when an action is thought to be going on in the future.</a:t>
            </a:r>
            <a:endParaRPr lang="en-US" dirty="0" smtClean="0"/>
          </a:p>
          <a:p>
            <a:r>
              <a:rPr lang="en-US" u="sng" dirty="0" err="1" smtClean="0"/>
              <a:t>ভবিষ্য</a:t>
            </a:r>
            <a:r>
              <a:rPr lang="en-US" u="sng" dirty="0" smtClean="0"/>
              <a:t>ৎ </a:t>
            </a:r>
            <a:r>
              <a:rPr lang="en-US" u="sng" dirty="0" err="1" smtClean="0"/>
              <a:t>কালে</a:t>
            </a:r>
            <a:r>
              <a:rPr lang="en-US" u="sng" dirty="0" smtClean="0"/>
              <a:t> </a:t>
            </a:r>
            <a:r>
              <a:rPr lang="en-US" u="sng" dirty="0" err="1" smtClean="0"/>
              <a:t>কোন</a:t>
            </a:r>
            <a:r>
              <a:rPr lang="en-US" u="sng" dirty="0" smtClean="0"/>
              <a:t> </a:t>
            </a:r>
            <a:r>
              <a:rPr lang="en-US" u="sng" dirty="0" err="1" smtClean="0"/>
              <a:t>কাজ</a:t>
            </a:r>
            <a:r>
              <a:rPr lang="en-US" u="sng" dirty="0" smtClean="0"/>
              <a:t> </a:t>
            </a:r>
            <a:r>
              <a:rPr lang="en-US" u="sng" dirty="0" err="1" smtClean="0"/>
              <a:t>চলতে</a:t>
            </a:r>
            <a:r>
              <a:rPr lang="en-US" u="sng" dirty="0" smtClean="0"/>
              <a:t> </a:t>
            </a:r>
            <a:r>
              <a:rPr lang="en-US" u="sng" dirty="0" err="1" smtClean="0"/>
              <a:t>থাকবে</a:t>
            </a:r>
            <a:r>
              <a:rPr lang="en-US" u="sng" dirty="0" smtClean="0"/>
              <a:t> </a:t>
            </a:r>
            <a:r>
              <a:rPr lang="en-US" u="sng" dirty="0" err="1" smtClean="0"/>
              <a:t>এরূপ</a:t>
            </a:r>
            <a:r>
              <a:rPr lang="en-US" u="sng" dirty="0" smtClean="0"/>
              <a:t> </a:t>
            </a:r>
            <a:r>
              <a:rPr lang="en-US" u="sng" dirty="0" err="1" smtClean="0"/>
              <a:t>বোঝালে</a:t>
            </a:r>
            <a:r>
              <a:rPr lang="en-US" u="sng" dirty="0" smtClean="0"/>
              <a:t> Future continuous tense </a:t>
            </a:r>
            <a:r>
              <a:rPr lang="en-US" u="sng" dirty="0" err="1" smtClean="0"/>
              <a:t>হয</a:t>
            </a:r>
            <a:r>
              <a:rPr lang="en-US" u="sng" dirty="0" smtClean="0"/>
              <a:t>়।</a:t>
            </a:r>
            <a:endParaRPr lang="en-US" dirty="0" smtClean="0"/>
          </a:p>
          <a:p>
            <a:r>
              <a:rPr lang="en-US" b="1" u="sng" dirty="0" err="1" smtClean="0"/>
              <a:t>বাংলায</a:t>
            </a:r>
            <a:r>
              <a:rPr lang="en-US" b="1" u="sng" dirty="0" smtClean="0"/>
              <a:t>় </a:t>
            </a:r>
            <a:r>
              <a:rPr lang="en-US" b="1" u="sng" dirty="0" err="1" smtClean="0"/>
              <a:t>চিনার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উপায</a:t>
            </a:r>
            <a:r>
              <a:rPr lang="en-US" b="1" u="sng" dirty="0" smtClean="0"/>
              <a:t>়: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err="1" smtClean="0"/>
              <a:t>বাংলায</a:t>
            </a:r>
            <a:r>
              <a:rPr lang="en-US" u="sng" dirty="0" smtClean="0"/>
              <a:t>় </a:t>
            </a:r>
            <a:r>
              <a:rPr lang="en-US" u="sng" dirty="0" err="1" smtClean="0"/>
              <a:t>ক্রিয়ার</a:t>
            </a:r>
            <a:r>
              <a:rPr lang="en-US" u="sng" dirty="0" smtClean="0"/>
              <a:t> </a:t>
            </a:r>
            <a:r>
              <a:rPr lang="en-US" u="sng" dirty="0" err="1" smtClean="0"/>
              <a:t>শেষে</a:t>
            </a:r>
            <a:r>
              <a:rPr lang="en-US" u="sng" dirty="0" smtClean="0"/>
              <a:t> </a:t>
            </a:r>
            <a:r>
              <a:rPr lang="en-US" u="sng" dirty="0" err="1" smtClean="0"/>
              <a:t>তে</a:t>
            </a:r>
            <a:r>
              <a:rPr lang="en-US" u="sng" dirty="0" smtClean="0"/>
              <a:t> </a:t>
            </a:r>
            <a:r>
              <a:rPr lang="en-US" u="sng" dirty="0" err="1" smtClean="0"/>
              <a:t>থাকিব</a:t>
            </a:r>
            <a:r>
              <a:rPr lang="en-US" u="sng" dirty="0" smtClean="0"/>
              <a:t>, </a:t>
            </a:r>
            <a:r>
              <a:rPr lang="en-US" u="sng" dirty="0" err="1" smtClean="0"/>
              <a:t>তে</a:t>
            </a:r>
            <a:r>
              <a:rPr lang="en-US" u="sng" dirty="0" smtClean="0"/>
              <a:t> </a:t>
            </a:r>
            <a:r>
              <a:rPr lang="en-US" u="sng" dirty="0" err="1" smtClean="0"/>
              <a:t>থাকিবে</a:t>
            </a:r>
            <a:r>
              <a:rPr lang="en-US" u="sng" dirty="0" smtClean="0"/>
              <a:t>, </a:t>
            </a:r>
            <a:r>
              <a:rPr lang="en-US" u="sng" dirty="0" err="1" smtClean="0"/>
              <a:t>তে</a:t>
            </a:r>
            <a:r>
              <a:rPr lang="en-US" u="sng" dirty="0" smtClean="0"/>
              <a:t> </a:t>
            </a:r>
            <a:r>
              <a:rPr lang="en-US" u="sng" dirty="0" err="1" smtClean="0"/>
              <a:t>থাকিবা</a:t>
            </a:r>
            <a:r>
              <a:rPr lang="en-US" u="sng" dirty="0" smtClean="0"/>
              <a:t>, </a:t>
            </a:r>
            <a:r>
              <a:rPr lang="en-US" u="sng" dirty="0" err="1" smtClean="0"/>
              <a:t>তে</a:t>
            </a:r>
            <a:r>
              <a:rPr lang="en-US" u="sng" dirty="0" smtClean="0"/>
              <a:t> </a:t>
            </a:r>
            <a:r>
              <a:rPr lang="en-US" u="sng" dirty="0" err="1" smtClean="0"/>
              <a:t>থাকিবেন</a:t>
            </a:r>
            <a:r>
              <a:rPr lang="en-US" u="sng" dirty="0" smtClean="0"/>
              <a:t> </a:t>
            </a:r>
            <a:r>
              <a:rPr lang="en-US" u="sng" dirty="0" err="1" smtClean="0"/>
              <a:t>এদের</a:t>
            </a:r>
            <a:r>
              <a:rPr lang="en-US" u="sng" dirty="0" smtClean="0"/>
              <a:t> </a:t>
            </a:r>
            <a:r>
              <a:rPr lang="en-US" u="sng" dirty="0" err="1" smtClean="0"/>
              <a:t>যে</a:t>
            </a:r>
            <a:r>
              <a:rPr lang="en-US" u="sng" dirty="0" smtClean="0"/>
              <a:t> </a:t>
            </a:r>
            <a:r>
              <a:rPr lang="en-US" u="sng" dirty="0" err="1" smtClean="0"/>
              <a:t>কোন</a:t>
            </a:r>
            <a:r>
              <a:rPr lang="en-US" u="sng" dirty="0" smtClean="0"/>
              <a:t> </a:t>
            </a:r>
            <a:r>
              <a:rPr lang="en-US" u="sng" dirty="0" err="1" smtClean="0"/>
              <a:t>একটি</a:t>
            </a:r>
            <a:r>
              <a:rPr lang="en-US" u="sng" dirty="0" smtClean="0"/>
              <a:t> </a:t>
            </a:r>
            <a:r>
              <a:rPr lang="en-US" u="sng" dirty="0" err="1" smtClean="0"/>
              <a:t>যুক্ত</a:t>
            </a:r>
            <a:r>
              <a:rPr lang="en-US" u="sng" dirty="0" smtClean="0"/>
              <a:t> </a:t>
            </a:r>
            <a:r>
              <a:rPr lang="en-US" u="sng" dirty="0" err="1" smtClean="0"/>
              <a:t>থাকে</a:t>
            </a:r>
            <a:r>
              <a:rPr lang="en-US" u="sng" dirty="0" smtClean="0"/>
              <a:t>।</a:t>
            </a:r>
            <a:endParaRPr lang="en-US" dirty="0" smtClean="0"/>
          </a:p>
          <a:p>
            <a:r>
              <a:rPr lang="en-US" b="1" u="sng" dirty="0" smtClean="0"/>
              <a:t>Structure: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b="1" u="sng" dirty="0" smtClean="0"/>
              <a:t>Subject + shall be/will be + main verb + </a:t>
            </a:r>
            <a:r>
              <a:rPr lang="en-US" b="1" u="sng" dirty="0" err="1" smtClean="0"/>
              <a:t>ing</a:t>
            </a:r>
            <a:r>
              <a:rPr lang="en-US" b="1" u="sng" dirty="0" smtClean="0"/>
              <a:t> + object.</a:t>
            </a:r>
            <a:r>
              <a:rPr lang="en-US" u="sng" dirty="0" smtClean="0"/>
              <a:t> </a:t>
            </a:r>
            <a:endParaRPr lang="en-US" dirty="0" smtClean="0"/>
          </a:p>
          <a:p>
            <a:r>
              <a:rPr lang="en-US" b="1" u="sng" dirty="0" smtClean="0"/>
              <a:t>Example:</a:t>
            </a:r>
            <a:r>
              <a:rPr lang="en-US" u="sng" dirty="0" smtClean="0"/>
              <a:t> - </a:t>
            </a:r>
            <a:r>
              <a:rPr lang="en-US" u="sng" dirty="0" err="1" smtClean="0"/>
              <a:t>আমি</a:t>
            </a:r>
            <a:r>
              <a:rPr lang="en-US" u="sng" dirty="0" smtClean="0"/>
              <a:t> </a:t>
            </a:r>
            <a:r>
              <a:rPr lang="en-US" u="sng" dirty="0" err="1" smtClean="0"/>
              <a:t>বইটি</a:t>
            </a:r>
            <a:r>
              <a:rPr lang="en-US" u="sng" dirty="0" smtClean="0"/>
              <a:t> </a:t>
            </a:r>
            <a:r>
              <a:rPr lang="en-US" u="sng" dirty="0" err="1" smtClean="0"/>
              <a:t>পড়িতে</a:t>
            </a:r>
            <a:r>
              <a:rPr lang="en-US" u="sng" dirty="0" smtClean="0"/>
              <a:t> </a:t>
            </a:r>
            <a:r>
              <a:rPr lang="en-US" u="sng" dirty="0" err="1" smtClean="0"/>
              <a:t>থাকিব</a:t>
            </a:r>
            <a:r>
              <a:rPr lang="en-US" u="sng" dirty="0" smtClean="0"/>
              <a:t> – I shall be reading the book.</a:t>
            </a:r>
            <a:br>
              <a:rPr lang="en-US" u="sng" dirty="0" smtClean="0"/>
            </a:br>
            <a:r>
              <a:rPr lang="en-US" u="sng" dirty="0" smtClean="0"/>
              <a:t>- </a:t>
            </a:r>
            <a:r>
              <a:rPr lang="en-US" u="sng" dirty="0" err="1" smtClean="0"/>
              <a:t>আমি</a:t>
            </a:r>
            <a:r>
              <a:rPr lang="en-US" u="sng" dirty="0" smtClean="0"/>
              <a:t> </a:t>
            </a:r>
            <a:r>
              <a:rPr lang="en-US" u="sng" dirty="0" err="1" smtClean="0"/>
              <a:t>গান</a:t>
            </a:r>
            <a:r>
              <a:rPr lang="en-US" u="sng" dirty="0" smtClean="0"/>
              <a:t> </a:t>
            </a:r>
            <a:r>
              <a:rPr lang="en-US" u="sng" dirty="0" err="1" smtClean="0"/>
              <a:t>গাইতে</a:t>
            </a:r>
            <a:r>
              <a:rPr lang="en-US" u="sng" dirty="0" smtClean="0"/>
              <a:t> </a:t>
            </a:r>
            <a:r>
              <a:rPr lang="en-US" u="sng" dirty="0" err="1" smtClean="0"/>
              <a:t>থাকিব</a:t>
            </a:r>
            <a:r>
              <a:rPr lang="en-US" u="sng" dirty="0" smtClean="0"/>
              <a:t>- I shall be singing the song.</a:t>
            </a:r>
            <a:br>
              <a:rPr lang="en-US" u="sng" dirty="0" smtClean="0"/>
            </a:br>
            <a:r>
              <a:rPr lang="en-US" u="sng" dirty="0" smtClean="0"/>
              <a:t>- </a:t>
            </a:r>
            <a:r>
              <a:rPr lang="en-US" u="sng" dirty="0" err="1" smtClean="0"/>
              <a:t>তারা</a:t>
            </a:r>
            <a:r>
              <a:rPr lang="en-US" u="sng" dirty="0" smtClean="0"/>
              <a:t> </a:t>
            </a:r>
            <a:r>
              <a:rPr lang="en-US" u="sng" dirty="0" err="1" smtClean="0"/>
              <a:t>ফুটবল</a:t>
            </a:r>
            <a:r>
              <a:rPr lang="en-US" u="sng" dirty="0" smtClean="0"/>
              <a:t> </a:t>
            </a:r>
            <a:r>
              <a:rPr lang="en-US" u="sng" dirty="0" err="1" smtClean="0"/>
              <a:t>খেলিতে</a:t>
            </a:r>
            <a:r>
              <a:rPr lang="en-US" u="sng" dirty="0" smtClean="0"/>
              <a:t> </a:t>
            </a:r>
            <a:r>
              <a:rPr lang="en-US" u="sng" dirty="0" err="1" smtClean="0"/>
              <a:t>থাকিবে</a:t>
            </a:r>
            <a:r>
              <a:rPr lang="en-US" u="sng" dirty="0" smtClean="0"/>
              <a:t>- They will be playing football.</a:t>
            </a:r>
            <a:br>
              <a:rPr lang="en-US" u="sng" dirty="0" smtClean="0"/>
            </a:br>
            <a:r>
              <a:rPr lang="en-US" u="sng" dirty="0" smtClean="0"/>
              <a:t>- </a:t>
            </a:r>
            <a:r>
              <a:rPr lang="en-US" u="sng" dirty="0" err="1" smtClean="0"/>
              <a:t>সে</a:t>
            </a:r>
            <a:r>
              <a:rPr lang="en-US" u="sng" dirty="0" smtClean="0"/>
              <a:t> </a:t>
            </a:r>
            <a:r>
              <a:rPr lang="en-US" u="sng" dirty="0" err="1" smtClean="0"/>
              <a:t>কাজটি</a:t>
            </a:r>
            <a:r>
              <a:rPr lang="en-US" u="sng" dirty="0" smtClean="0"/>
              <a:t> </a:t>
            </a:r>
            <a:r>
              <a:rPr lang="en-US" u="sng" dirty="0" err="1" smtClean="0"/>
              <a:t>করিতে</a:t>
            </a:r>
            <a:r>
              <a:rPr lang="en-US" u="sng" dirty="0" smtClean="0"/>
              <a:t> </a:t>
            </a:r>
            <a:r>
              <a:rPr lang="en-US" u="sng" dirty="0" err="1" smtClean="0"/>
              <a:t>থাকিবে</a:t>
            </a:r>
            <a:r>
              <a:rPr lang="en-US" u="sng" dirty="0" smtClean="0"/>
              <a:t>- He will be doing the work.</a:t>
            </a:r>
            <a:br>
              <a:rPr lang="en-US" u="sng" dirty="0" smtClean="0"/>
            </a:br>
            <a:r>
              <a:rPr lang="en-US" u="sng" dirty="0" smtClean="0"/>
              <a:t>- </a:t>
            </a:r>
            <a:r>
              <a:rPr lang="en-US" u="sng" dirty="0" err="1" smtClean="0"/>
              <a:t>তুমি</a:t>
            </a:r>
            <a:r>
              <a:rPr lang="en-US" u="sng" dirty="0" smtClean="0"/>
              <a:t>/ </a:t>
            </a:r>
            <a:r>
              <a:rPr lang="en-US" u="sng" dirty="0" err="1" smtClean="0"/>
              <a:t>তোমরা</a:t>
            </a:r>
            <a:r>
              <a:rPr lang="en-US" u="sng" dirty="0" smtClean="0"/>
              <a:t> </a:t>
            </a:r>
            <a:r>
              <a:rPr lang="en-US" u="sng" dirty="0" err="1" smtClean="0"/>
              <a:t>স্কুলে</a:t>
            </a:r>
            <a:r>
              <a:rPr lang="en-US" u="sng" dirty="0" smtClean="0"/>
              <a:t> </a:t>
            </a:r>
            <a:r>
              <a:rPr lang="en-US" u="sng" dirty="0" err="1" smtClean="0"/>
              <a:t>যাইতে</a:t>
            </a:r>
            <a:r>
              <a:rPr lang="en-US" u="sng" dirty="0" smtClean="0"/>
              <a:t> </a:t>
            </a:r>
            <a:r>
              <a:rPr lang="en-US" u="sng" dirty="0" err="1" smtClean="0"/>
              <a:t>থাকিবে</a:t>
            </a:r>
            <a:r>
              <a:rPr lang="en-US" u="sng" dirty="0" smtClean="0"/>
              <a:t>- they will be going to school. </a:t>
            </a:r>
            <a:br>
              <a:rPr lang="en-US" u="sng" dirty="0" smtClean="0"/>
            </a:br>
            <a:r>
              <a:rPr lang="en-US" u="sng" dirty="0" smtClean="0"/>
              <a:t>- </a:t>
            </a:r>
            <a:r>
              <a:rPr lang="en-US" u="sng" dirty="0" err="1" smtClean="0"/>
              <a:t>তিনি</a:t>
            </a:r>
            <a:r>
              <a:rPr lang="en-US" u="sng" dirty="0" smtClean="0"/>
              <a:t> </a:t>
            </a:r>
            <a:r>
              <a:rPr lang="en-US" u="sng" dirty="0" err="1" smtClean="0"/>
              <a:t>অফিসে</a:t>
            </a:r>
            <a:r>
              <a:rPr lang="en-US" u="sng" dirty="0" smtClean="0"/>
              <a:t> </a:t>
            </a:r>
            <a:r>
              <a:rPr lang="en-US" u="sng" dirty="0" err="1" smtClean="0"/>
              <a:t>যাইতে</a:t>
            </a:r>
            <a:r>
              <a:rPr lang="en-US" u="sng" dirty="0" smtClean="0"/>
              <a:t> </a:t>
            </a:r>
            <a:r>
              <a:rPr lang="en-US" u="sng" dirty="0" err="1" smtClean="0"/>
              <a:t>থাকিবেন</a:t>
            </a:r>
            <a:r>
              <a:rPr lang="en-US" u="sng" dirty="0" smtClean="0"/>
              <a:t>- He will be going to office.</a:t>
            </a:r>
            <a:endParaRPr lang="en-US" dirty="0" smtClean="0"/>
          </a:p>
          <a:p>
            <a:r>
              <a:rPr lang="en-US" u="sng" dirty="0" smtClean="0"/>
              <a:t> 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0"/>
            <a:ext cx="7482882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Future Continuous Tense:</a:t>
            </a:r>
          </a:p>
          <a:p>
            <a:pPr algn="ctr"/>
            <a:r>
              <a:rPr lang="en-US" sz="32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 shall be doing </a:t>
            </a:r>
            <a:r>
              <a:rPr lang="en-US" sz="24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  <a:endParaRPr lang="en-US" sz="2400" b="1" u="sng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endParaRPr lang="en-US" sz="2400" b="1" u="sng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52578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en-US" u="sng" dirty="0" smtClean="0"/>
              <a:t>Future perfect tense </a:t>
            </a:r>
            <a:r>
              <a:rPr lang="en-US" b="1" u="sng" dirty="0" smtClean="0"/>
              <a:t>is used to indicate the completion of an action by a certain time in the future.</a:t>
            </a:r>
            <a:r>
              <a:rPr lang="en-US" u="sng" dirty="0" smtClean="0"/>
              <a:t> </a:t>
            </a:r>
            <a:endParaRPr lang="en-US" dirty="0" smtClean="0"/>
          </a:p>
          <a:p>
            <a:r>
              <a:rPr lang="en-US" u="sng" dirty="0" err="1" smtClean="0"/>
              <a:t>ভবিষ্য</a:t>
            </a:r>
            <a:r>
              <a:rPr lang="en-US" u="sng" dirty="0" smtClean="0"/>
              <a:t>ৎ </a:t>
            </a:r>
            <a:r>
              <a:rPr lang="en-US" u="sng" dirty="0" err="1" smtClean="0"/>
              <a:t>কালে</a:t>
            </a:r>
            <a:r>
              <a:rPr lang="en-US" u="sng" dirty="0" smtClean="0"/>
              <a:t> </a:t>
            </a:r>
            <a:r>
              <a:rPr lang="en-US" u="sng" dirty="0" err="1" smtClean="0"/>
              <a:t>কোন</a:t>
            </a:r>
            <a:r>
              <a:rPr lang="en-US" u="sng" dirty="0" smtClean="0"/>
              <a:t> </a:t>
            </a:r>
            <a:r>
              <a:rPr lang="en-US" u="sng" dirty="0" err="1" smtClean="0"/>
              <a:t>নির্দিষ্ট</a:t>
            </a:r>
            <a:r>
              <a:rPr lang="en-US" u="sng" dirty="0" smtClean="0"/>
              <a:t> </a:t>
            </a:r>
            <a:r>
              <a:rPr lang="en-US" u="sng" dirty="0" err="1" smtClean="0"/>
              <a:t>সময়ের</a:t>
            </a:r>
            <a:r>
              <a:rPr lang="en-US" u="sng" dirty="0" smtClean="0"/>
              <a:t> </a:t>
            </a:r>
            <a:r>
              <a:rPr lang="en-US" u="sng" dirty="0" err="1" smtClean="0"/>
              <a:t>মধ্যে</a:t>
            </a:r>
            <a:r>
              <a:rPr lang="en-US" u="sng" dirty="0" smtClean="0"/>
              <a:t> </a:t>
            </a:r>
            <a:r>
              <a:rPr lang="en-US" u="sng" dirty="0" err="1" smtClean="0"/>
              <a:t>কোন</a:t>
            </a:r>
            <a:r>
              <a:rPr lang="en-US" u="sng" dirty="0" smtClean="0"/>
              <a:t> </a:t>
            </a:r>
            <a:r>
              <a:rPr lang="en-US" u="sng" dirty="0" err="1" smtClean="0"/>
              <a:t>কাজ</a:t>
            </a:r>
            <a:r>
              <a:rPr lang="en-US" u="sng" dirty="0" smtClean="0"/>
              <a:t> </a:t>
            </a:r>
            <a:r>
              <a:rPr lang="en-US" u="sng" dirty="0" err="1" smtClean="0"/>
              <a:t>হয়ে</a:t>
            </a:r>
            <a:r>
              <a:rPr lang="en-US" u="sng" dirty="0" smtClean="0"/>
              <a:t> </a:t>
            </a:r>
            <a:r>
              <a:rPr lang="en-US" u="sng" dirty="0" err="1" smtClean="0"/>
              <a:t>যাবে</a:t>
            </a:r>
            <a:r>
              <a:rPr lang="en-US" u="sng" dirty="0" smtClean="0"/>
              <a:t> </a:t>
            </a:r>
            <a:r>
              <a:rPr lang="en-US" u="sng" dirty="0" err="1" smtClean="0"/>
              <a:t>বোঝালে</a:t>
            </a:r>
            <a:r>
              <a:rPr lang="en-US" u="sng" dirty="0" smtClean="0"/>
              <a:t> </a:t>
            </a:r>
            <a:r>
              <a:rPr lang="en-US" u="sng" dirty="0" err="1" smtClean="0"/>
              <a:t>বা</a:t>
            </a:r>
            <a:r>
              <a:rPr lang="en-US" u="sng" dirty="0" smtClean="0"/>
              <a:t> </a:t>
            </a:r>
            <a:r>
              <a:rPr lang="en-US" u="sng" dirty="0" err="1" smtClean="0"/>
              <a:t>দুটি</a:t>
            </a:r>
            <a:r>
              <a:rPr lang="en-US" u="sng" dirty="0" smtClean="0"/>
              <a:t> </a:t>
            </a:r>
            <a:r>
              <a:rPr lang="en-US" u="sng" dirty="0" err="1" smtClean="0"/>
              <a:t>কাজের</a:t>
            </a:r>
            <a:r>
              <a:rPr lang="en-US" u="sng" dirty="0" smtClean="0"/>
              <a:t> </a:t>
            </a:r>
            <a:r>
              <a:rPr lang="en-US" u="sng" dirty="0" err="1" smtClean="0"/>
              <a:t>মধ্যে</a:t>
            </a:r>
            <a:r>
              <a:rPr lang="en-US" u="sng" dirty="0" smtClean="0"/>
              <a:t> </a:t>
            </a:r>
            <a:r>
              <a:rPr lang="en-US" u="sng" dirty="0" err="1" smtClean="0"/>
              <a:t>একটি</a:t>
            </a:r>
            <a:r>
              <a:rPr lang="en-US" u="sng" dirty="0" smtClean="0"/>
              <a:t> </a:t>
            </a:r>
            <a:r>
              <a:rPr lang="en-US" u="sng" dirty="0" err="1" smtClean="0"/>
              <a:t>আগে</a:t>
            </a:r>
            <a:r>
              <a:rPr lang="en-US" u="sng" dirty="0" smtClean="0"/>
              <a:t> </a:t>
            </a:r>
            <a:r>
              <a:rPr lang="en-US" u="sng" dirty="0" err="1" smtClean="0"/>
              <a:t>হবে</a:t>
            </a:r>
            <a:r>
              <a:rPr lang="en-US" u="sng" dirty="0" smtClean="0"/>
              <a:t> </a:t>
            </a:r>
            <a:r>
              <a:rPr lang="en-US" u="sng" dirty="0" err="1" smtClean="0"/>
              <a:t>বোঝালে</a:t>
            </a:r>
            <a:r>
              <a:rPr lang="en-US" u="sng" dirty="0" smtClean="0"/>
              <a:t> Future perfect tense </a:t>
            </a:r>
            <a:r>
              <a:rPr lang="en-US" u="sng" dirty="0" err="1" smtClean="0"/>
              <a:t>হয</a:t>
            </a:r>
            <a:r>
              <a:rPr lang="en-US" u="sng" dirty="0" smtClean="0"/>
              <a:t>়। </a:t>
            </a:r>
            <a:endParaRPr lang="en-US" dirty="0" smtClean="0"/>
          </a:p>
          <a:p>
            <a:r>
              <a:rPr lang="en-US" u="sng" dirty="0" err="1" smtClean="0"/>
              <a:t>ভবিষ্য</a:t>
            </a:r>
            <a:r>
              <a:rPr lang="en-US" u="sng" dirty="0" smtClean="0"/>
              <a:t>ৎ </a:t>
            </a:r>
            <a:r>
              <a:rPr lang="en-US" u="sng" dirty="0" err="1" smtClean="0"/>
              <a:t>কালের</a:t>
            </a:r>
            <a:r>
              <a:rPr lang="en-US" u="sng" dirty="0" smtClean="0"/>
              <a:t> </a:t>
            </a:r>
            <a:r>
              <a:rPr lang="en-US" u="sng" dirty="0" err="1" smtClean="0"/>
              <a:t>দুটি</a:t>
            </a:r>
            <a:r>
              <a:rPr lang="en-US" u="sng" dirty="0" smtClean="0"/>
              <a:t> </a:t>
            </a:r>
            <a:r>
              <a:rPr lang="en-US" u="sng" dirty="0" err="1" smtClean="0"/>
              <a:t>কাজের</a:t>
            </a:r>
            <a:r>
              <a:rPr lang="en-US" u="sng" dirty="0" smtClean="0"/>
              <a:t> </a:t>
            </a:r>
            <a:r>
              <a:rPr lang="en-US" u="sng" dirty="0" err="1" smtClean="0"/>
              <a:t>মধ্যে</a:t>
            </a:r>
            <a:r>
              <a:rPr lang="en-US" u="sng" dirty="0" smtClean="0"/>
              <a:t> </a:t>
            </a:r>
            <a:r>
              <a:rPr lang="en-US" b="1" u="sng" dirty="0" err="1" smtClean="0"/>
              <a:t>যে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কাজটি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আগে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হবে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তা</a:t>
            </a:r>
            <a:r>
              <a:rPr lang="en-US" b="1" u="sng" dirty="0" smtClean="0"/>
              <a:t> Future perfect tense </a:t>
            </a:r>
            <a:r>
              <a:rPr lang="en-US" u="sng" dirty="0" err="1" smtClean="0"/>
              <a:t>হয</a:t>
            </a:r>
            <a:r>
              <a:rPr lang="en-US" u="sng" dirty="0" smtClean="0"/>
              <a:t>় </a:t>
            </a:r>
            <a:r>
              <a:rPr lang="en-US" u="sng" dirty="0" err="1" smtClean="0"/>
              <a:t>এবং</a:t>
            </a:r>
            <a:r>
              <a:rPr lang="en-US" u="sng" dirty="0" smtClean="0"/>
              <a:t> </a:t>
            </a:r>
            <a:r>
              <a:rPr lang="en-US" b="1" u="sng" dirty="0" err="1" smtClean="0"/>
              <a:t>পরেরটা</a:t>
            </a:r>
            <a:r>
              <a:rPr lang="en-US" b="1" u="sng" dirty="0" smtClean="0"/>
              <a:t> simple present tense </a:t>
            </a:r>
            <a:r>
              <a:rPr lang="en-US" b="1" u="sng" dirty="0" err="1" smtClean="0"/>
              <a:t>হয</a:t>
            </a:r>
            <a:r>
              <a:rPr lang="en-US" b="1" u="sng" dirty="0" smtClean="0"/>
              <a:t>়।</a:t>
            </a:r>
            <a:r>
              <a:rPr lang="en-US" u="sng" dirty="0" smtClean="0"/>
              <a:t> </a:t>
            </a:r>
            <a:endParaRPr lang="en-US" dirty="0" smtClean="0"/>
          </a:p>
          <a:p>
            <a:r>
              <a:rPr lang="en-US" b="1" u="sng" dirty="0" err="1" smtClean="0"/>
              <a:t>বাংলায</a:t>
            </a:r>
            <a:r>
              <a:rPr lang="en-US" b="1" u="sng" dirty="0" smtClean="0"/>
              <a:t>় </a:t>
            </a:r>
            <a:r>
              <a:rPr lang="en-US" b="1" u="sng" dirty="0" err="1" smtClean="0"/>
              <a:t>চিনার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উপায</a:t>
            </a:r>
            <a:r>
              <a:rPr lang="en-US" b="1" u="sng" dirty="0" smtClean="0"/>
              <a:t>়: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err="1" smtClean="0"/>
              <a:t>বাংলায</a:t>
            </a:r>
            <a:r>
              <a:rPr lang="en-US" u="sng" dirty="0" smtClean="0"/>
              <a:t>় </a:t>
            </a:r>
            <a:r>
              <a:rPr lang="en-US" u="sng" dirty="0" err="1" smtClean="0"/>
              <a:t>ক্রিয়ার</a:t>
            </a:r>
            <a:r>
              <a:rPr lang="en-US" u="sng" dirty="0" smtClean="0"/>
              <a:t> </a:t>
            </a:r>
            <a:r>
              <a:rPr lang="en-US" u="sng" dirty="0" err="1" smtClean="0"/>
              <a:t>শেষে</a:t>
            </a:r>
            <a:r>
              <a:rPr lang="en-US" u="sng" dirty="0" smtClean="0"/>
              <a:t> </a:t>
            </a:r>
            <a:r>
              <a:rPr lang="en-US" u="sng" dirty="0" err="1" smtClean="0"/>
              <a:t>য়া</a:t>
            </a:r>
            <a:r>
              <a:rPr lang="en-US" u="sng" dirty="0" smtClean="0"/>
              <a:t> </a:t>
            </a:r>
            <a:r>
              <a:rPr lang="en-US" u="sng" dirty="0" err="1" smtClean="0"/>
              <a:t>থাকিব</a:t>
            </a:r>
            <a:r>
              <a:rPr lang="en-US" u="sng" dirty="0" smtClean="0"/>
              <a:t>, </a:t>
            </a:r>
            <a:r>
              <a:rPr lang="en-US" u="sng" dirty="0" err="1" smtClean="0"/>
              <a:t>য়া</a:t>
            </a:r>
            <a:r>
              <a:rPr lang="en-US" u="sng" dirty="0" smtClean="0"/>
              <a:t> </a:t>
            </a:r>
            <a:r>
              <a:rPr lang="en-US" u="sng" dirty="0" err="1" smtClean="0"/>
              <a:t>থাকিবা</a:t>
            </a:r>
            <a:r>
              <a:rPr lang="en-US" u="sng" dirty="0" smtClean="0"/>
              <a:t>, </a:t>
            </a:r>
            <a:r>
              <a:rPr lang="en-US" u="sng" dirty="0" err="1" smtClean="0"/>
              <a:t>য়া</a:t>
            </a:r>
            <a:r>
              <a:rPr lang="en-US" u="sng" dirty="0" smtClean="0"/>
              <a:t> </a:t>
            </a:r>
            <a:r>
              <a:rPr lang="en-US" u="sng" dirty="0" err="1" smtClean="0"/>
              <a:t>থাকিবে</a:t>
            </a:r>
            <a:r>
              <a:rPr lang="en-US" u="sng" dirty="0" smtClean="0"/>
              <a:t>, </a:t>
            </a:r>
            <a:r>
              <a:rPr lang="en-US" u="sng" dirty="0" err="1" smtClean="0"/>
              <a:t>য়া</a:t>
            </a:r>
            <a:r>
              <a:rPr lang="en-US" u="sng" dirty="0" smtClean="0"/>
              <a:t> </a:t>
            </a:r>
            <a:r>
              <a:rPr lang="en-US" u="sng" dirty="0" err="1" smtClean="0"/>
              <a:t>থাকিবেন</a:t>
            </a:r>
            <a:r>
              <a:rPr lang="en-US" u="sng" dirty="0" smtClean="0"/>
              <a:t>, </a:t>
            </a:r>
            <a:r>
              <a:rPr lang="en-US" u="sng" dirty="0" err="1" smtClean="0"/>
              <a:t>এদের</a:t>
            </a:r>
            <a:r>
              <a:rPr lang="en-US" u="sng" dirty="0" smtClean="0"/>
              <a:t> </a:t>
            </a:r>
            <a:r>
              <a:rPr lang="en-US" u="sng" dirty="0" err="1" smtClean="0"/>
              <a:t>যে</a:t>
            </a:r>
            <a:r>
              <a:rPr lang="en-US" u="sng" dirty="0" smtClean="0"/>
              <a:t> </a:t>
            </a:r>
            <a:r>
              <a:rPr lang="en-US" u="sng" dirty="0" err="1" smtClean="0"/>
              <a:t>কোন</a:t>
            </a:r>
            <a:r>
              <a:rPr lang="en-US" u="sng" dirty="0" smtClean="0"/>
              <a:t> </a:t>
            </a:r>
            <a:r>
              <a:rPr lang="en-US" u="sng" dirty="0" err="1" smtClean="0"/>
              <a:t>একটি</a:t>
            </a:r>
            <a:r>
              <a:rPr lang="en-US" u="sng" dirty="0" smtClean="0"/>
              <a:t> </a:t>
            </a:r>
            <a:r>
              <a:rPr lang="en-US" u="sng" dirty="0" err="1" smtClean="0"/>
              <a:t>যোগ</a:t>
            </a:r>
            <a:r>
              <a:rPr lang="en-US" u="sng" dirty="0" smtClean="0"/>
              <a:t> </a:t>
            </a:r>
            <a:r>
              <a:rPr lang="en-US" u="sng" dirty="0" err="1" smtClean="0"/>
              <a:t>থাকলে</a:t>
            </a:r>
            <a:r>
              <a:rPr lang="en-US" u="sng" dirty="0" smtClean="0"/>
              <a:t> Future perfect tense </a:t>
            </a:r>
            <a:r>
              <a:rPr lang="en-US" u="sng" dirty="0" err="1" smtClean="0"/>
              <a:t>হয</a:t>
            </a:r>
            <a:r>
              <a:rPr lang="en-US" u="sng" dirty="0" smtClean="0"/>
              <a:t>়। </a:t>
            </a:r>
            <a:endParaRPr lang="en-US" dirty="0" smtClean="0"/>
          </a:p>
          <a:p>
            <a:r>
              <a:rPr lang="en-US" b="1" u="sng" dirty="0" smtClean="0"/>
              <a:t>Structure: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b="1" u="sng" dirty="0" smtClean="0"/>
              <a:t>1st subject + shall have/will have + verb </a:t>
            </a:r>
            <a:r>
              <a:rPr lang="en-US" b="1" u="sng" dirty="0" err="1" smtClean="0"/>
              <a:t>এর</a:t>
            </a:r>
            <a:r>
              <a:rPr lang="en-US" b="1" u="sng" dirty="0" smtClean="0"/>
              <a:t> past participle + 1st object + before + 2nd subject + main verb + 2nd object. </a:t>
            </a:r>
            <a:endParaRPr lang="en-US" dirty="0" smtClean="0"/>
          </a:p>
          <a:p>
            <a:r>
              <a:rPr lang="en-US" b="1" u="sng" dirty="0" smtClean="0"/>
              <a:t>Example:</a:t>
            </a:r>
            <a:r>
              <a:rPr lang="en-US" u="sng" dirty="0" smtClean="0"/>
              <a:t> - </a:t>
            </a:r>
            <a:r>
              <a:rPr lang="en-US" u="sng" dirty="0" err="1" smtClean="0"/>
              <a:t>বাবা</a:t>
            </a:r>
            <a:r>
              <a:rPr lang="en-US" u="sng" dirty="0" smtClean="0"/>
              <a:t> </a:t>
            </a:r>
            <a:r>
              <a:rPr lang="en-US" u="sng" dirty="0" err="1" smtClean="0"/>
              <a:t>আসার</a:t>
            </a:r>
            <a:r>
              <a:rPr lang="en-US" u="sng" dirty="0" smtClean="0"/>
              <a:t> </a:t>
            </a:r>
            <a:r>
              <a:rPr lang="en-US" u="sng" dirty="0" err="1" smtClean="0"/>
              <a:t>আগে</a:t>
            </a:r>
            <a:r>
              <a:rPr lang="en-US" u="sng" dirty="0" smtClean="0"/>
              <a:t> </a:t>
            </a:r>
            <a:r>
              <a:rPr lang="en-US" u="sng" dirty="0" err="1" smtClean="0"/>
              <a:t>আমি</a:t>
            </a:r>
            <a:r>
              <a:rPr lang="en-US" u="sng" dirty="0" smtClean="0"/>
              <a:t> </a:t>
            </a:r>
            <a:r>
              <a:rPr lang="en-US" u="sng" dirty="0" err="1" smtClean="0"/>
              <a:t>কাজটি</a:t>
            </a:r>
            <a:r>
              <a:rPr lang="en-US" u="sng" dirty="0" smtClean="0"/>
              <a:t> </a:t>
            </a:r>
            <a:r>
              <a:rPr lang="en-US" u="sng" dirty="0" err="1" smtClean="0"/>
              <a:t>করিয়া</a:t>
            </a:r>
            <a:r>
              <a:rPr lang="en-US" u="sng" dirty="0" smtClean="0"/>
              <a:t> </a:t>
            </a:r>
            <a:r>
              <a:rPr lang="en-US" u="sng" dirty="0" err="1" smtClean="0"/>
              <a:t>থাকিব</a:t>
            </a:r>
            <a:r>
              <a:rPr lang="en-US" u="sng" dirty="0" smtClean="0"/>
              <a:t> - I shall have done the work before my father comes.</a:t>
            </a:r>
            <a:br>
              <a:rPr lang="en-US" u="sng" dirty="0" smtClean="0"/>
            </a:br>
            <a:r>
              <a:rPr lang="en-US" u="sng" dirty="0" smtClean="0"/>
              <a:t>- </a:t>
            </a:r>
            <a:r>
              <a:rPr lang="en-US" u="sng" dirty="0" err="1" smtClean="0"/>
              <a:t>আমি</a:t>
            </a:r>
            <a:r>
              <a:rPr lang="en-US" u="sng" dirty="0" smtClean="0"/>
              <a:t> </a:t>
            </a:r>
            <a:r>
              <a:rPr lang="en-US" u="sng" dirty="0" err="1" smtClean="0"/>
              <a:t>বিকাল</a:t>
            </a:r>
            <a:r>
              <a:rPr lang="en-US" u="sng" dirty="0" smtClean="0"/>
              <a:t> </a:t>
            </a:r>
            <a:r>
              <a:rPr lang="en-US" u="sng" dirty="0" err="1" smtClean="0"/>
              <a:t>চারটার</a:t>
            </a:r>
            <a:r>
              <a:rPr lang="en-US" u="sng" dirty="0" smtClean="0"/>
              <a:t> </a:t>
            </a:r>
            <a:r>
              <a:rPr lang="en-US" u="sng" dirty="0" err="1" smtClean="0"/>
              <a:t>মধ্যে</a:t>
            </a:r>
            <a:r>
              <a:rPr lang="en-US" u="sng" dirty="0" smtClean="0"/>
              <a:t> </a:t>
            </a:r>
            <a:r>
              <a:rPr lang="en-US" u="sng" dirty="0" err="1" smtClean="0"/>
              <a:t>বইটি</a:t>
            </a:r>
            <a:r>
              <a:rPr lang="en-US" u="sng" dirty="0" smtClean="0"/>
              <a:t> </a:t>
            </a:r>
            <a:r>
              <a:rPr lang="en-US" u="sng" dirty="0" err="1" smtClean="0"/>
              <a:t>পড়িয়া</a:t>
            </a:r>
            <a:r>
              <a:rPr lang="en-US" u="sng" dirty="0" smtClean="0"/>
              <a:t> </a:t>
            </a:r>
            <a:r>
              <a:rPr lang="en-US" u="sng" dirty="0" err="1" smtClean="0"/>
              <a:t>থাকিব</a:t>
            </a:r>
            <a:r>
              <a:rPr lang="en-US" u="sng" dirty="0" smtClean="0"/>
              <a:t> – I shall have finished reading the book by 4. P. m.</a:t>
            </a:r>
            <a:br>
              <a:rPr lang="en-US" u="sng" dirty="0" smtClean="0"/>
            </a:br>
            <a:r>
              <a:rPr lang="en-US" u="sng" dirty="0" smtClean="0"/>
              <a:t>- </a:t>
            </a:r>
            <a:r>
              <a:rPr lang="en-US" u="sng" dirty="0" err="1" smtClean="0"/>
              <a:t>তুমি</a:t>
            </a:r>
            <a:r>
              <a:rPr lang="en-US" u="sng" dirty="0" smtClean="0"/>
              <a:t> </a:t>
            </a:r>
            <a:r>
              <a:rPr lang="en-US" u="sng" dirty="0" err="1" smtClean="0"/>
              <a:t>যাওয়ার</a:t>
            </a:r>
            <a:r>
              <a:rPr lang="en-US" u="sng" dirty="0" smtClean="0"/>
              <a:t> </a:t>
            </a:r>
            <a:r>
              <a:rPr lang="en-US" u="sng" dirty="0" err="1" smtClean="0"/>
              <a:t>পূর্বে</a:t>
            </a:r>
            <a:r>
              <a:rPr lang="en-US" u="sng" dirty="0" smtClean="0"/>
              <a:t> </a:t>
            </a:r>
            <a:r>
              <a:rPr lang="en-US" u="sng" dirty="0" err="1" smtClean="0"/>
              <a:t>আমি</a:t>
            </a:r>
            <a:r>
              <a:rPr lang="en-US" u="sng" dirty="0" smtClean="0"/>
              <a:t> </a:t>
            </a:r>
            <a:r>
              <a:rPr lang="en-US" u="sng" dirty="0" err="1" smtClean="0"/>
              <a:t>গান</a:t>
            </a:r>
            <a:r>
              <a:rPr lang="en-US" u="sng" dirty="0" smtClean="0"/>
              <a:t> </a:t>
            </a:r>
            <a:r>
              <a:rPr lang="en-US" u="sng" dirty="0" err="1" smtClean="0"/>
              <a:t>গাইয়া</a:t>
            </a:r>
            <a:r>
              <a:rPr lang="en-US" u="sng" dirty="0" smtClean="0"/>
              <a:t> </a:t>
            </a:r>
            <a:r>
              <a:rPr lang="en-US" u="sng" dirty="0" err="1" smtClean="0"/>
              <a:t>থাকিব</a:t>
            </a:r>
            <a:r>
              <a:rPr lang="en-US" u="sng" dirty="0" smtClean="0"/>
              <a:t>- I shall have sang a song before you leave.</a:t>
            </a:r>
            <a:br>
              <a:rPr lang="en-US" u="sng" dirty="0" smtClean="0"/>
            </a:br>
            <a:r>
              <a:rPr lang="en-US" u="sng" dirty="0" smtClean="0"/>
              <a:t>- </a:t>
            </a:r>
            <a:r>
              <a:rPr lang="en-US" u="sng" dirty="0" err="1" smtClean="0"/>
              <a:t>তারা</a:t>
            </a:r>
            <a:r>
              <a:rPr lang="en-US" u="sng" dirty="0" smtClean="0"/>
              <a:t> </a:t>
            </a:r>
            <a:r>
              <a:rPr lang="en-US" u="sng" dirty="0" err="1" smtClean="0"/>
              <a:t>আসার</a:t>
            </a:r>
            <a:r>
              <a:rPr lang="en-US" u="sng" dirty="0" smtClean="0"/>
              <a:t> </a:t>
            </a:r>
            <a:r>
              <a:rPr lang="en-US" u="sng" dirty="0" err="1" smtClean="0"/>
              <a:t>পূর্বে</a:t>
            </a:r>
            <a:r>
              <a:rPr lang="en-US" u="sng" dirty="0" smtClean="0"/>
              <a:t> </a:t>
            </a:r>
            <a:r>
              <a:rPr lang="en-US" u="sng" dirty="0" err="1" smtClean="0"/>
              <a:t>আমি</a:t>
            </a:r>
            <a:r>
              <a:rPr lang="en-US" u="sng" dirty="0" smtClean="0"/>
              <a:t> </a:t>
            </a:r>
            <a:r>
              <a:rPr lang="en-US" u="sng" dirty="0" err="1" smtClean="0"/>
              <a:t>পরা</a:t>
            </a:r>
            <a:r>
              <a:rPr lang="en-US" u="sng" dirty="0" smtClean="0"/>
              <a:t> </a:t>
            </a:r>
            <a:r>
              <a:rPr lang="en-US" u="sng" dirty="0" err="1" smtClean="0"/>
              <a:t>শেষ</a:t>
            </a:r>
            <a:r>
              <a:rPr lang="en-US" u="sng" dirty="0" smtClean="0"/>
              <a:t> </a:t>
            </a:r>
            <a:r>
              <a:rPr lang="en-US" u="sng" dirty="0" err="1" smtClean="0"/>
              <a:t>করিব</a:t>
            </a:r>
            <a:r>
              <a:rPr lang="en-US" u="sng" dirty="0" smtClean="0"/>
              <a:t> – I shall have finished my lesson before they come. 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457200" y="1"/>
            <a:ext cx="8686800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Future Perfect Tense :</a:t>
            </a:r>
          </a:p>
          <a:p>
            <a:pPr algn="ctr"/>
            <a:r>
              <a:rPr lang="en-US" sz="24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 shall have done .</a:t>
            </a:r>
            <a:endParaRPr lang="en-US" sz="2400" b="1" u="sng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endParaRPr lang="en-US" sz="2400" b="1" u="sng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endParaRPr lang="en-US" sz="5400" b="1" u="sng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25562"/>
          </a:xfrm>
        </p:spPr>
        <p:style>
          <a:lnRef idx="1">
            <a:schemeClr val="accent4"/>
          </a:lnRef>
          <a:fillRef idx="1002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u="sng" dirty="0" smtClean="0"/>
              <a:t> </a:t>
            </a:r>
            <a:endParaRPr lang="en-US" dirty="0" smtClean="0"/>
          </a:p>
          <a:p>
            <a:r>
              <a:rPr lang="en-US" u="sng" dirty="0" smtClean="0"/>
              <a:t>Future perfect tense </a:t>
            </a:r>
            <a:r>
              <a:rPr lang="en-US" b="1" u="sng" dirty="0" smtClean="0"/>
              <a:t>is used when an action will have been continuing by a certain future time.</a:t>
            </a:r>
            <a:endParaRPr lang="en-US" dirty="0" smtClean="0"/>
          </a:p>
          <a:p>
            <a:r>
              <a:rPr lang="en-US" u="sng" dirty="0" err="1" smtClean="0"/>
              <a:t>ভবিষ্য</a:t>
            </a:r>
            <a:r>
              <a:rPr lang="en-US" u="sng" dirty="0" smtClean="0"/>
              <a:t>ৎ </a:t>
            </a:r>
            <a:r>
              <a:rPr lang="en-US" u="sng" dirty="0" err="1" smtClean="0"/>
              <a:t>কালে</a:t>
            </a:r>
            <a:r>
              <a:rPr lang="en-US" u="sng" dirty="0" smtClean="0"/>
              <a:t> </a:t>
            </a:r>
            <a:r>
              <a:rPr lang="en-US" u="sng" dirty="0" err="1" smtClean="0"/>
              <a:t>কোন</a:t>
            </a:r>
            <a:r>
              <a:rPr lang="en-US" u="sng" dirty="0" smtClean="0"/>
              <a:t> </a:t>
            </a:r>
            <a:r>
              <a:rPr lang="en-US" u="sng" dirty="0" err="1" smtClean="0"/>
              <a:t>সময়ের</a:t>
            </a:r>
            <a:r>
              <a:rPr lang="en-US" u="sng" dirty="0" smtClean="0"/>
              <a:t> </a:t>
            </a:r>
            <a:r>
              <a:rPr lang="en-US" u="sng" dirty="0" err="1" smtClean="0"/>
              <a:t>মধ্যে</a:t>
            </a:r>
            <a:r>
              <a:rPr lang="en-US" u="sng" dirty="0" smtClean="0"/>
              <a:t> </a:t>
            </a:r>
            <a:r>
              <a:rPr lang="en-US" u="sng" dirty="0" err="1" smtClean="0"/>
              <a:t>কোন</a:t>
            </a:r>
            <a:r>
              <a:rPr lang="en-US" u="sng" dirty="0" smtClean="0"/>
              <a:t> </a:t>
            </a:r>
            <a:r>
              <a:rPr lang="en-US" u="sng" dirty="0" err="1" smtClean="0"/>
              <a:t>কাজ</a:t>
            </a:r>
            <a:r>
              <a:rPr lang="en-US" u="sng" dirty="0" smtClean="0"/>
              <a:t> </a:t>
            </a:r>
            <a:r>
              <a:rPr lang="en-US" u="sng" dirty="0" err="1" smtClean="0"/>
              <a:t>চলতে</a:t>
            </a:r>
            <a:r>
              <a:rPr lang="en-US" u="sng" dirty="0" smtClean="0"/>
              <a:t> </a:t>
            </a:r>
            <a:r>
              <a:rPr lang="en-US" u="sng" dirty="0" err="1" smtClean="0"/>
              <a:t>থাকবে</a:t>
            </a:r>
            <a:r>
              <a:rPr lang="en-US" u="sng" dirty="0" smtClean="0"/>
              <a:t> </a:t>
            </a:r>
            <a:r>
              <a:rPr lang="en-US" u="sng" dirty="0" err="1" smtClean="0"/>
              <a:t>এরূপ</a:t>
            </a:r>
            <a:r>
              <a:rPr lang="en-US" u="sng" dirty="0" smtClean="0"/>
              <a:t> </a:t>
            </a:r>
            <a:r>
              <a:rPr lang="en-US" u="sng" dirty="0" err="1" smtClean="0"/>
              <a:t>বোঝালে</a:t>
            </a:r>
            <a:r>
              <a:rPr lang="en-US" u="sng" dirty="0" smtClean="0"/>
              <a:t> future perfect tense </a:t>
            </a:r>
            <a:r>
              <a:rPr lang="en-US" u="sng" dirty="0" err="1" smtClean="0"/>
              <a:t>হয</a:t>
            </a:r>
            <a:r>
              <a:rPr lang="en-US" u="sng" dirty="0" smtClean="0"/>
              <a:t>়। </a:t>
            </a:r>
            <a:endParaRPr lang="en-US" dirty="0" smtClean="0"/>
          </a:p>
          <a:p>
            <a:r>
              <a:rPr lang="en-US" u="sng" dirty="0" err="1" smtClean="0"/>
              <a:t>ভবিষ্য</a:t>
            </a:r>
            <a:r>
              <a:rPr lang="en-US" u="sng" dirty="0" smtClean="0"/>
              <a:t>ৎ </a:t>
            </a:r>
            <a:r>
              <a:rPr lang="en-US" u="sng" dirty="0" err="1" smtClean="0"/>
              <a:t>কালে</a:t>
            </a:r>
            <a:r>
              <a:rPr lang="en-US" u="sng" dirty="0" smtClean="0"/>
              <a:t> </a:t>
            </a:r>
            <a:r>
              <a:rPr lang="en-US" u="sng" dirty="0" err="1" smtClean="0"/>
              <a:t>দুটি</a:t>
            </a:r>
            <a:r>
              <a:rPr lang="en-US" u="sng" dirty="0" smtClean="0"/>
              <a:t> </a:t>
            </a:r>
            <a:r>
              <a:rPr lang="en-US" u="sng" dirty="0" err="1" smtClean="0"/>
              <a:t>কাজের</a:t>
            </a:r>
            <a:r>
              <a:rPr lang="en-US" u="sng" dirty="0" smtClean="0"/>
              <a:t> </a:t>
            </a:r>
            <a:r>
              <a:rPr lang="en-US" u="sng" dirty="0" err="1" smtClean="0"/>
              <a:t>মধ্যে</a:t>
            </a:r>
            <a:r>
              <a:rPr lang="en-US" u="sng" dirty="0" smtClean="0"/>
              <a:t> </a:t>
            </a:r>
            <a:r>
              <a:rPr lang="en-US" u="sng" dirty="0" err="1" smtClean="0"/>
              <a:t>যে</a:t>
            </a:r>
            <a:r>
              <a:rPr lang="en-US" u="sng" dirty="0" smtClean="0"/>
              <a:t> </a:t>
            </a:r>
            <a:r>
              <a:rPr lang="en-US" u="sng" dirty="0" err="1" smtClean="0"/>
              <a:t>কাজটি</a:t>
            </a:r>
            <a:r>
              <a:rPr lang="en-US" u="sng" dirty="0" smtClean="0"/>
              <a:t> </a:t>
            </a:r>
            <a:r>
              <a:rPr lang="en-US" u="sng" dirty="0" err="1" smtClean="0"/>
              <a:t>আগে</a:t>
            </a:r>
            <a:r>
              <a:rPr lang="en-US" u="sng" dirty="0" smtClean="0"/>
              <a:t> </a:t>
            </a:r>
            <a:r>
              <a:rPr lang="en-US" u="sng" dirty="0" err="1" smtClean="0"/>
              <a:t>চলতে</a:t>
            </a:r>
            <a:r>
              <a:rPr lang="en-US" u="sng" dirty="0" smtClean="0"/>
              <a:t> </a:t>
            </a:r>
            <a:r>
              <a:rPr lang="en-US" u="sng" dirty="0" err="1" smtClean="0"/>
              <a:t>থাকবে</a:t>
            </a:r>
            <a:r>
              <a:rPr lang="en-US" u="sng" dirty="0" smtClean="0"/>
              <a:t> </a:t>
            </a:r>
            <a:r>
              <a:rPr lang="en-US" u="sng" dirty="0" err="1" smtClean="0"/>
              <a:t>তা</a:t>
            </a:r>
            <a:r>
              <a:rPr lang="en-US" u="sng" dirty="0" smtClean="0"/>
              <a:t> future perfect tense </a:t>
            </a:r>
            <a:r>
              <a:rPr lang="en-US" u="sng" dirty="0" err="1" smtClean="0"/>
              <a:t>হয</a:t>
            </a:r>
            <a:r>
              <a:rPr lang="en-US" u="sng" dirty="0" smtClean="0"/>
              <a:t>় </a:t>
            </a:r>
            <a:r>
              <a:rPr lang="en-US" u="sng" dirty="0" err="1" smtClean="0"/>
              <a:t>যে</a:t>
            </a:r>
            <a:r>
              <a:rPr lang="en-US" u="sng" dirty="0" smtClean="0"/>
              <a:t> </a:t>
            </a:r>
            <a:r>
              <a:rPr lang="en-US" u="sng" dirty="0" err="1" smtClean="0"/>
              <a:t>কাজটি</a:t>
            </a:r>
            <a:r>
              <a:rPr lang="en-US" u="sng" dirty="0" smtClean="0"/>
              <a:t> </a:t>
            </a:r>
            <a:r>
              <a:rPr lang="en-US" u="sng" dirty="0" err="1" smtClean="0"/>
              <a:t>পরে</a:t>
            </a:r>
            <a:r>
              <a:rPr lang="en-US" u="sng" dirty="0" smtClean="0"/>
              <a:t> </a:t>
            </a:r>
            <a:r>
              <a:rPr lang="en-US" u="sng" dirty="0" err="1" smtClean="0"/>
              <a:t>হবে</a:t>
            </a:r>
            <a:r>
              <a:rPr lang="en-US" u="sng" dirty="0" smtClean="0"/>
              <a:t> </a:t>
            </a:r>
            <a:r>
              <a:rPr lang="en-US" u="sng" dirty="0" err="1" smtClean="0"/>
              <a:t>তা</a:t>
            </a:r>
            <a:r>
              <a:rPr lang="en-US" u="sng" dirty="0" smtClean="0"/>
              <a:t> simple present tense </a:t>
            </a:r>
            <a:r>
              <a:rPr lang="en-US" u="sng" dirty="0" err="1" smtClean="0"/>
              <a:t>হয</a:t>
            </a:r>
            <a:r>
              <a:rPr lang="en-US" u="sng" dirty="0" smtClean="0"/>
              <a:t>়। </a:t>
            </a:r>
            <a:endParaRPr lang="en-US" dirty="0" smtClean="0"/>
          </a:p>
          <a:p>
            <a:r>
              <a:rPr lang="en-US" b="1" u="sng" dirty="0" err="1" smtClean="0"/>
              <a:t>বাংলায</a:t>
            </a:r>
            <a:r>
              <a:rPr lang="en-US" b="1" u="sng" dirty="0" smtClean="0"/>
              <a:t>় </a:t>
            </a:r>
            <a:r>
              <a:rPr lang="en-US" b="1" u="sng" dirty="0" err="1" smtClean="0"/>
              <a:t>চিনার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উপায</a:t>
            </a:r>
            <a:r>
              <a:rPr lang="en-US" b="1" u="sng" dirty="0" smtClean="0"/>
              <a:t>়: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err="1" smtClean="0"/>
              <a:t>বাংলায</a:t>
            </a:r>
            <a:r>
              <a:rPr lang="en-US" u="sng" dirty="0" smtClean="0"/>
              <a:t>় </a:t>
            </a:r>
            <a:r>
              <a:rPr lang="en-US" u="sng" dirty="0" err="1" smtClean="0"/>
              <a:t>ক্রিয়ার</a:t>
            </a:r>
            <a:r>
              <a:rPr lang="en-US" u="sng" dirty="0" smtClean="0"/>
              <a:t> </a:t>
            </a:r>
            <a:r>
              <a:rPr lang="en-US" u="sng" dirty="0" err="1" smtClean="0"/>
              <a:t>শেষে</a:t>
            </a:r>
            <a:r>
              <a:rPr lang="en-US" u="sng" dirty="0" smtClean="0"/>
              <a:t> </a:t>
            </a:r>
            <a:r>
              <a:rPr lang="en-US" u="sng" dirty="0" err="1" smtClean="0"/>
              <a:t>তে</a:t>
            </a:r>
            <a:r>
              <a:rPr lang="en-US" u="sng" dirty="0" smtClean="0"/>
              <a:t> </a:t>
            </a:r>
            <a:r>
              <a:rPr lang="en-US" u="sng" dirty="0" err="1" smtClean="0"/>
              <a:t>থাকিব</a:t>
            </a:r>
            <a:r>
              <a:rPr lang="en-US" u="sng" dirty="0" smtClean="0"/>
              <a:t>, </a:t>
            </a:r>
            <a:r>
              <a:rPr lang="en-US" u="sng" dirty="0" err="1" smtClean="0"/>
              <a:t>তে</a:t>
            </a:r>
            <a:r>
              <a:rPr lang="en-US" u="sng" dirty="0" smtClean="0"/>
              <a:t> </a:t>
            </a:r>
            <a:r>
              <a:rPr lang="en-US" u="sng" dirty="0" err="1" smtClean="0"/>
              <a:t>থাকিবে</a:t>
            </a:r>
            <a:r>
              <a:rPr lang="en-US" u="sng" dirty="0" smtClean="0"/>
              <a:t>, </a:t>
            </a:r>
            <a:r>
              <a:rPr lang="en-US" u="sng" dirty="0" err="1" smtClean="0"/>
              <a:t>তে</a:t>
            </a:r>
            <a:r>
              <a:rPr lang="en-US" u="sng" dirty="0" smtClean="0"/>
              <a:t> </a:t>
            </a:r>
            <a:r>
              <a:rPr lang="en-US" u="sng" dirty="0" err="1" smtClean="0"/>
              <a:t>থাকিবা</a:t>
            </a:r>
            <a:r>
              <a:rPr lang="en-US" u="sng" dirty="0" smtClean="0"/>
              <a:t>, </a:t>
            </a:r>
            <a:r>
              <a:rPr lang="en-US" u="sng" dirty="0" err="1" smtClean="0"/>
              <a:t>তে</a:t>
            </a:r>
            <a:r>
              <a:rPr lang="en-US" u="sng" dirty="0" smtClean="0"/>
              <a:t> </a:t>
            </a:r>
            <a:r>
              <a:rPr lang="en-US" u="sng" dirty="0" err="1" smtClean="0"/>
              <a:t>থাকিবেন</a:t>
            </a:r>
            <a:r>
              <a:rPr lang="en-US" u="sng" dirty="0" smtClean="0"/>
              <a:t> </a:t>
            </a:r>
            <a:r>
              <a:rPr lang="en-US" u="sng" dirty="0" err="1" smtClean="0"/>
              <a:t>এদের</a:t>
            </a:r>
            <a:r>
              <a:rPr lang="en-US" u="sng" dirty="0" smtClean="0"/>
              <a:t> </a:t>
            </a:r>
            <a:r>
              <a:rPr lang="en-US" u="sng" dirty="0" err="1" smtClean="0"/>
              <a:t>যে</a:t>
            </a:r>
            <a:r>
              <a:rPr lang="en-US" u="sng" dirty="0" smtClean="0"/>
              <a:t> </a:t>
            </a:r>
            <a:r>
              <a:rPr lang="en-US" u="sng" dirty="0" err="1" smtClean="0"/>
              <a:t>কোন</a:t>
            </a:r>
            <a:r>
              <a:rPr lang="en-US" u="sng" dirty="0" smtClean="0"/>
              <a:t> </a:t>
            </a:r>
            <a:r>
              <a:rPr lang="en-US" u="sng" dirty="0" err="1" smtClean="0"/>
              <a:t>একটি</a:t>
            </a:r>
            <a:r>
              <a:rPr lang="en-US" u="sng" dirty="0" smtClean="0"/>
              <a:t> </a:t>
            </a:r>
            <a:r>
              <a:rPr lang="en-US" u="sng" dirty="0" err="1" smtClean="0"/>
              <a:t>উল্লেখ</a:t>
            </a:r>
            <a:r>
              <a:rPr lang="en-US" u="sng" dirty="0" smtClean="0"/>
              <a:t> </a:t>
            </a:r>
            <a:r>
              <a:rPr lang="en-US" u="sng" dirty="0" err="1" smtClean="0"/>
              <a:t>থাকে</a:t>
            </a:r>
            <a:r>
              <a:rPr lang="en-US" u="sng" dirty="0" smtClean="0"/>
              <a:t>। </a:t>
            </a:r>
            <a:endParaRPr lang="en-US" dirty="0" smtClean="0"/>
          </a:p>
          <a:p>
            <a:r>
              <a:rPr lang="en-US" b="1" u="sng" dirty="0" smtClean="0"/>
              <a:t>Structure: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b="1" u="sng" dirty="0" smtClean="0"/>
              <a:t>Subject – 1st subject + shall have been/will have been + main verb + </a:t>
            </a:r>
            <a:r>
              <a:rPr lang="en-US" b="1" u="sng" dirty="0" err="1" smtClean="0"/>
              <a:t>ing</a:t>
            </a:r>
            <a:r>
              <a:rPr lang="en-US" b="1" u="sng" dirty="0" smtClean="0"/>
              <a:t> + 1st object + 2nd subject + main verb + 2nd object. </a:t>
            </a:r>
            <a:endParaRPr lang="en-US" dirty="0" smtClean="0"/>
          </a:p>
          <a:p>
            <a:r>
              <a:rPr lang="en-US" b="1" u="sng" dirty="0" smtClean="0"/>
              <a:t>Example:</a:t>
            </a:r>
            <a:r>
              <a:rPr lang="en-US" u="sng" dirty="0" smtClean="0"/>
              <a:t> - </a:t>
            </a:r>
            <a:r>
              <a:rPr lang="en-US" u="sng" dirty="0" err="1" smtClean="0"/>
              <a:t>তুমি</a:t>
            </a:r>
            <a:r>
              <a:rPr lang="en-US" u="sng" dirty="0" smtClean="0"/>
              <a:t> </a:t>
            </a:r>
            <a:r>
              <a:rPr lang="en-US" u="sng" dirty="0" err="1" smtClean="0"/>
              <a:t>ফিরে</a:t>
            </a:r>
            <a:r>
              <a:rPr lang="en-US" u="sng" dirty="0" smtClean="0"/>
              <a:t> </a:t>
            </a:r>
            <a:r>
              <a:rPr lang="en-US" u="sng" dirty="0" err="1" smtClean="0"/>
              <a:t>না</a:t>
            </a:r>
            <a:r>
              <a:rPr lang="en-US" u="sng" dirty="0" smtClean="0"/>
              <a:t> </a:t>
            </a:r>
            <a:r>
              <a:rPr lang="en-US" u="sng" dirty="0" err="1" smtClean="0"/>
              <a:t>আসা</a:t>
            </a:r>
            <a:r>
              <a:rPr lang="en-US" u="sng" dirty="0" smtClean="0"/>
              <a:t> </a:t>
            </a:r>
            <a:r>
              <a:rPr lang="en-US" u="sng" dirty="0" err="1" smtClean="0"/>
              <a:t>পর্যন্ত</a:t>
            </a:r>
            <a:r>
              <a:rPr lang="en-US" u="sng" dirty="0" smtClean="0"/>
              <a:t> </a:t>
            </a:r>
            <a:r>
              <a:rPr lang="en-US" u="sng" dirty="0" err="1" smtClean="0"/>
              <a:t>আমরা</a:t>
            </a:r>
            <a:r>
              <a:rPr lang="en-US" u="sng" dirty="0" smtClean="0"/>
              <a:t> </a:t>
            </a:r>
            <a:r>
              <a:rPr lang="en-US" u="sng" dirty="0" err="1" smtClean="0"/>
              <a:t>তোমার</a:t>
            </a:r>
            <a:r>
              <a:rPr lang="en-US" u="sng" dirty="0" smtClean="0"/>
              <a:t> </a:t>
            </a:r>
            <a:r>
              <a:rPr lang="en-US" u="sng" dirty="0" err="1" smtClean="0"/>
              <a:t>জন্য</a:t>
            </a:r>
            <a:r>
              <a:rPr lang="en-US" u="sng" dirty="0" smtClean="0"/>
              <a:t> </a:t>
            </a:r>
            <a:r>
              <a:rPr lang="en-US" u="sng" dirty="0" err="1" smtClean="0"/>
              <a:t>অপেক্ষা</a:t>
            </a:r>
            <a:r>
              <a:rPr lang="en-US" u="sng" dirty="0" smtClean="0"/>
              <a:t> </a:t>
            </a:r>
            <a:r>
              <a:rPr lang="en-US" u="sng" dirty="0" err="1" smtClean="0"/>
              <a:t>করতে</a:t>
            </a:r>
            <a:r>
              <a:rPr lang="en-US" u="sng" dirty="0" smtClean="0"/>
              <a:t> </a:t>
            </a:r>
            <a:r>
              <a:rPr lang="en-US" u="sng" dirty="0" err="1" smtClean="0"/>
              <a:t>থাকব</a:t>
            </a:r>
            <a:r>
              <a:rPr lang="en-US" u="sng" dirty="0" smtClean="0"/>
              <a:t>- we shall have been waiting for you until you come back.</a:t>
            </a:r>
            <a:br>
              <a:rPr lang="en-US" u="sng" dirty="0" smtClean="0"/>
            </a:br>
            <a:r>
              <a:rPr lang="en-US" u="sng" dirty="0" smtClean="0"/>
              <a:t>- </a:t>
            </a:r>
            <a:r>
              <a:rPr lang="en-US" u="sng" dirty="0" err="1" smtClean="0"/>
              <a:t>বাবা</a:t>
            </a:r>
            <a:r>
              <a:rPr lang="en-US" u="sng" dirty="0" smtClean="0"/>
              <a:t> </a:t>
            </a:r>
            <a:r>
              <a:rPr lang="en-US" u="sng" dirty="0" err="1" smtClean="0"/>
              <a:t>আসার</a:t>
            </a:r>
            <a:r>
              <a:rPr lang="en-US" u="sng" dirty="0" smtClean="0"/>
              <a:t> </a:t>
            </a:r>
            <a:r>
              <a:rPr lang="en-US" u="sng" dirty="0" err="1" smtClean="0"/>
              <a:t>আগে</a:t>
            </a:r>
            <a:r>
              <a:rPr lang="en-US" u="sng" dirty="0" smtClean="0"/>
              <a:t> </a:t>
            </a:r>
            <a:r>
              <a:rPr lang="en-US" u="sng" dirty="0" err="1" smtClean="0"/>
              <a:t>আমি</a:t>
            </a:r>
            <a:r>
              <a:rPr lang="en-US" u="sng" dirty="0" smtClean="0"/>
              <a:t> </a:t>
            </a:r>
            <a:r>
              <a:rPr lang="en-US" u="sng" dirty="0" err="1" smtClean="0"/>
              <a:t>কাজটি</a:t>
            </a:r>
            <a:r>
              <a:rPr lang="en-US" u="sng" dirty="0" smtClean="0"/>
              <a:t> </a:t>
            </a:r>
            <a:r>
              <a:rPr lang="en-US" u="sng" dirty="0" err="1" smtClean="0"/>
              <a:t>করিতে</a:t>
            </a:r>
            <a:r>
              <a:rPr lang="en-US" u="sng" dirty="0" smtClean="0"/>
              <a:t> </a:t>
            </a:r>
            <a:r>
              <a:rPr lang="en-US" u="sng" dirty="0" err="1" smtClean="0"/>
              <a:t>থাকিব</a:t>
            </a:r>
            <a:r>
              <a:rPr lang="en-US" u="sng" dirty="0" smtClean="0"/>
              <a:t>- I shall have been doing the work before my father comes.</a:t>
            </a:r>
            <a:br>
              <a:rPr lang="en-US" u="sng" dirty="0" smtClean="0"/>
            </a:br>
            <a:r>
              <a:rPr lang="en-US" u="sng" dirty="0" smtClean="0"/>
              <a:t>- </a:t>
            </a:r>
            <a:r>
              <a:rPr lang="en-US" u="sng" dirty="0" err="1" smtClean="0"/>
              <a:t>তারা</a:t>
            </a:r>
            <a:r>
              <a:rPr lang="en-US" u="sng" dirty="0" smtClean="0"/>
              <a:t> </a:t>
            </a:r>
            <a:r>
              <a:rPr lang="en-US" u="sng" dirty="0" err="1" smtClean="0"/>
              <a:t>আসার</a:t>
            </a:r>
            <a:r>
              <a:rPr lang="en-US" u="sng" dirty="0" smtClean="0"/>
              <a:t> </a:t>
            </a:r>
            <a:r>
              <a:rPr lang="en-US" u="sng" dirty="0" err="1" smtClean="0"/>
              <a:t>আগে</a:t>
            </a:r>
            <a:r>
              <a:rPr lang="en-US" u="sng" dirty="0" smtClean="0"/>
              <a:t> </a:t>
            </a:r>
            <a:r>
              <a:rPr lang="en-US" u="sng" dirty="0" err="1" smtClean="0"/>
              <a:t>আমি</a:t>
            </a:r>
            <a:r>
              <a:rPr lang="en-US" u="sng" dirty="0" smtClean="0"/>
              <a:t> </a:t>
            </a:r>
            <a:r>
              <a:rPr lang="en-US" u="sng" dirty="0" err="1" smtClean="0"/>
              <a:t>খেলিতে</a:t>
            </a:r>
            <a:r>
              <a:rPr lang="en-US" u="sng" dirty="0" smtClean="0"/>
              <a:t> </a:t>
            </a:r>
            <a:r>
              <a:rPr lang="en-US" u="sng" dirty="0" err="1" smtClean="0"/>
              <a:t>থাকিব</a:t>
            </a:r>
            <a:r>
              <a:rPr lang="en-US" u="sng" dirty="0" smtClean="0"/>
              <a:t>- I shall have been playing before they come.</a:t>
            </a:r>
            <a:br>
              <a:rPr lang="en-US" u="sng" dirty="0" smtClean="0"/>
            </a:br>
            <a:r>
              <a:rPr lang="en-US" u="sng" dirty="0" smtClean="0"/>
              <a:t>- </a:t>
            </a:r>
            <a:r>
              <a:rPr lang="en-US" u="sng" dirty="0" err="1" smtClean="0"/>
              <a:t>সে</a:t>
            </a:r>
            <a:r>
              <a:rPr lang="en-US" u="sng" dirty="0" smtClean="0"/>
              <a:t> </a:t>
            </a:r>
            <a:r>
              <a:rPr lang="en-US" u="sng" dirty="0" err="1" smtClean="0"/>
              <a:t>ডিগ্রি</a:t>
            </a:r>
            <a:r>
              <a:rPr lang="en-US" u="sng" dirty="0" smtClean="0"/>
              <a:t> </a:t>
            </a:r>
            <a:r>
              <a:rPr lang="en-US" u="sng" dirty="0" err="1" smtClean="0"/>
              <a:t>পাওয়ার</a:t>
            </a:r>
            <a:r>
              <a:rPr lang="en-US" u="sng" dirty="0" smtClean="0"/>
              <a:t> </a:t>
            </a:r>
            <a:r>
              <a:rPr lang="en-US" u="sng" dirty="0" err="1" smtClean="0"/>
              <a:t>পূর্বে</a:t>
            </a:r>
            <a:r>
              <a:rPr lang="en-US" u="sng" dirty="0" smtClean="0"/>
              <a:t> </a:t>
            </a:r>
            <a:r>
              <a:rPr lang="en-US" u="sng" dirty="0" err="1" smtClean="0"/>
              <a:t>চার</a:t>
            </a:r>
            <a:r>
              <a:rPr lang="en-US" u="sng" dirty="0" smtClean="0"/>
              <a:t> </a:t>
            </a:r>
            <a:r>
              <a:rPr lang="en-US" u="sng" dirty="0" err="1" smtClean="0"/>
              <a:t>বছর</a:t>
            </a:r>
            <a:r>
              <a:rPr lang="en-US" u="sng" dirty="0" smtClean="0"/>
              <a:t> </a:t>
            </a:r>
            <a:r>
              <a:rPr lang="en-US" u="sng" dirty="0" err="1" smtClean="0"/>
              <a:t>ঢাকা</a:t>
            </a:r>
            <a:r>
              <a:rPr lang="en-US" u="sng" dirty="0" smtClean="0"/>
              <a:t> </a:t>
            </a:r>
            <a:r>
              <a:rPr lang="en-US" u="sng" dirty="0" err="1" smtClean="0"/>
              <a:t>বিশ্ববিদ্যালয়ে</a:t>
            </a:r>
            <a:r>
              <a:rPr lang="en-US" u="sng" dirty="0" smtClean="0"/>
              <a:t> </a:t>
            </a:r>
            <a:r>
              <a:rPr lang="en-US" u="sng" dirty="0" err="1" smtClean="0"/>
              <a:t>পড়তে</a:t>
            </a:r>
            <a:r>
              <a:rPr lang="en-US" u="sng" dirty="0" smtClean="0"/>
              <a:t> </a:t>
            </a:r>
            <a:r>
              <a:rPr lang="en-US" u="sng" dirty="0" err="1" smtClean="0"/>
              <a:t>থাকবে</a:t>
            </a:r>
            <a:r>
              <a:rPr lang="en-US" u="sng" dirty="0" smtClean="0"/>
              <a:t> – he will have been studying at Dhaka university for four years before he gets degree. </a:t>
            </a:r>
            <a:r>
              <a:rPr lang="bn-IN" dirty="0" smtClean="0"/>
              <a:t> </a:t>
            </a:r>
            <a:endParaRPr lang="en-US" dirty="0" smtClean="0"/>
          </a:p>
          <a:p>
            <a:r>
              <a:rPr lang="en-US" u="sng" dirty="0" smtClean="0"/>
              <a:t>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u="sng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Future Perfect Continuous Tens</a:t>
            </a:r>
          </a:p>
          <a:p>
            <a:pPr algn="ctr"/>
            <a:r>
              <a:rPr lang="en-US" sz="4400" b="1" u="sng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 shall have doing .</a:t>
            </a:r>
            <a:r>
              <a:rPr lang="en-US" sz="4400" b="1" u="sng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endParaRPr lang="en-US" sz="4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1447800"/>
            <a:ext cx="4038600" cy="4678363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4294967295"/>
          </p:nvPr>
        </p:nvSpPr>
        <p:spPr>
          <a:xfrm>
            <a:off x="5029200" y="609600"/>
            <a:ext cx="3657600" cy="2362200"/>
          </a:xfrm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Lession</a:t>
            </a:r>
            <a:r>
              <a:rPr lang="en-US" dirty="0" smtClean="0">
                <a:solidFill>
                  <a:srgbClr val="00B050"/>
                </a:solidFill>
              </a:rPr>
              <a:t> Plan </a:t>
            </a:r>
          </a:p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Subject :- English 2</a:t>
            </a:r>
            <a:r>
              <a:rPr lang="en-US" sz="1800" baseline="30000" dirty="0" smtClean="0">
                <a:solidFill>
                  <a:schemeClr val="accent6">
                    <a:lumMod val="75000"/>
                  </a:schemeClr>
                </a:solidFill>
              </a:rPr>
              <a:t>nd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 Paper</a:t>
            </a:r>
            <a:endParaRPr lang="bn-IN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Tense</a:t>
            </a:r>
            <a:endParaRPr lang="bn-IN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800" dirty="0" smtClean="0"/>
              <a:t>Class :- VII</a:t>
            </a:r>
          </a:p>
          <a:p>
            <a:endParaRPr lang="bn-IN" sz="1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81000" y="381000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Presented by</a:t>
            </a:r>
            <a:r>
              <a:rPr lang="bn-IN" sz="1600" dirty="0" smtClean="0">
                <a:solidFill>
                  <a:srgbClr val="C00000"/>
                </a:solidFill>
              </a:rPr>
              <a:t>,</a:t>
            </a:r>
          </a:p>
          <a:p>
            <a:r>
              <a:rPr lang="en-US" sz="1600" dirty="0" err="1" smtClean="0">
                <a:solidFill>
                  <a:srgbClr val="C00000"/>
                </a:solidFill>
              </a:rPr>
              <a:t>Tangira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Khanom</a:t>
            </a:r>
            <a:r>
              <a:rPr lang="bn-IN" sz="16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bn-IN" sz="1600" dirty="0" smtClean="0">
                <a:solidFill>
                  <a:srgbClr val="C00000"/>
                </a:solidFill>
              </a:rPr>
              <a:t>           </a:t>
            </a:r>
            <a:r>
              <a:rPr lang="en-US" sz="1600" dirty="0" smtClean="0">
                <a:solidFill>
                  <a:srgbClr val="C00000"/>
                </a:solidFill>
              </a:rPr>
              <a:t>Senior Teacher (</a:t>
            </a:r>
            <a:r>
              <a:rPr lang="bn-IN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Com.&amp; ICT )</a:t>
            </a:r>
            <a:endParaRPr lang="bn-IN" sz="1600" dirty="0" smtClean="0">
              <a:solidFill>
                <a:srgbClr val="C00000"/>
              </a:solidFill>
            </a:endParaRPr>
          </a:p>
          <a:p>
            <a:r>
              <a:rPr lang="en-US" sz="1600" dirty="0" err="1" smtClean="0">
                <a:solidFill>
                  <a:srgbClr val="C00000"/>
                </a:solidFill>
              </a:rPr>
              <a:t>Shahi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Mohalla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Mohammadia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Alim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Madrasah</a:t>
            </a:r>
            <a:endParaRPr lang="bn-IN" sz="1600" dirty="0" smtClean="0">
              <a:solidFill>
                <a:srgbClr val="C00000"/>
              </a:solidFill>
            </a:endParaRPr>
          </a:p>
          <a:p>
            <a:r>
              <a:rPr lang="bn-IN" sz="1600" dirty="0" smtClean="0">
                <a:solidFill>
                  <a:srgbClr val="C00000"/>
                </a:solidFill>
              </a:rPr>
              <a:t>                           </a:t>
            </a:r>
            <a:r>
              <a:rPr lang="en-US" sz="1600" dirty="0" smtClean="0">
                <a:solidFill>
                  <a:srgbClr val="C00000"/>
                </a:solidFill>
                <a:latin typeface="Edwardian Script ITC" pitchFamily="66" charset="0"/>
              </a:rPr>
              <a:t>Email:- </a:t>
            </a:r>
            <a:r>
              <a:rPr lang="en-US" sz="1600" dirty="0" smtClean="0">
                <a:solidFill>
                  <a:srgbClr val="C00000"/>
                </a:solidFill>
                <a:latin typeface="Edwardian Script ITC" pitchFamily="66" charset="0"/>
                <a:hlinkClick r:id="rId2"/>
              </a:rPr>
              <a:t>tangiralovely@gmail.com</a:t>
            </a:r>
            <a:endParaRPr lang="en-US" sz="1600" dirty="0" smtClean="0">
              <a:solidFill>
                <a:srgbClr val="C00000"/>
              </a:solidFill>
              <a:latin typeface="Edwardian Script ITC" pitchFamily="66" charset="0"/>
            </a:endParaRPr>
          </a:p>
          <a:p>
            <a:r>
              <a:rPr lang="en-US" sz="1600" b="1" dirty="0" smtClean="0">
                <a:solidFill>
                  <a:srgbClr val="C00000"/>
                </a:solidFill>
                <a:latin typeface="Edwardian Script ITC" pitchFamily="66" charset="0"/>
              </a:rPr>
              <a:t>                   </a:t>
            </a:r>
            <a:r>
              <a:rPr lang="bn-IN" sz="1600" b="1" dirty="0" smtClean="0">
                <a:solidFill>
                  <a:srgbClr val="C00000"/>
                </a:solidFill>
                <a:latin typeface="Edwardian Script ITC" pitchFamily="66" charset="0"/>
              </a:rPr>
              <a:t>    </a:t>
            </a:r>
            <a:r>
              <a:rPr lang="en-US" sz="1600" b="1" dirty="0" smtClean="0">
                <a:solidFill>
                  <a:srgbClr val="C00000"/>
                </a:solidFill>
                <a:latin typeface="Edwardian Script ITC" pitchFamily="66" charset="0"/>
              </a:rPr>
              <a:t> Mobile </a:t>
            </a:r>
            <a:r>
              <a:rPr lang="bn-IN" sz="1600" b="1" dirty="0" smtClean="0">
                <a:solidFill>
                  <a:srgbClr val="C00000"/>
                </a:solidFill>
                <a:latin typeface="Edwardian Script ITC" pitchFamily="66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Edwardian Script ITC" pitchFamily="66" charset="0"/>
              </a:rPr>
              <a:t>no-  01727974756/</a:t>
            </a:r>
          </a:p>
          <a:p>
            <a:r>
              <a:rPr lang="en-US" sz="1600" b="1" dirty="0" smtClean="0">
                <a:solidFill>
                  <a:srgbClr val="C00000"/>
                </a:solidFill>
                <a:latin typeface="Edwardian Script ITC" pitchFamily="66" charset="0"/>
              </a:rPr>
              <a:t>                </a:t>
            </a:r>
            <a:r>
              <a:rPr lang="bn-IN" sz="1600" b="1" dirty="0" smtClean="0">
                <a:solidFill>
                  <a:srgbClr val="C00000"/>
                </a:solidFill>
                <a:latin typeface="Edwardian Script ITC" pitchFamily="66" charset="0"/>
              </a:rPr>
              <a:t>      </a:t>
            </a:r>
            <a:r>
              <a:rPr lang="en-US" sz="1600" b="1" dirty="0" smtClean="0">
                <a:solidFill>
                  <a:srgbClr val="C00000"/>
                </a:solidFill>
                <a:latin typeface="Edwardian Script ITC" pitchFamily="66" charset="0"/>
              </a:rPr>
              <a:t>      01622236456</a:t>
            </a:r>
          </a:p>
        </p:txBody>
      </p:sp>
      <p:pic>
        <p:nvPicPr>
          <p:cNvPr id="6" name="Picture 5" descr="ttttt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81200"/>
            <a:ext cx="4495800" cy="4267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219200"/>
            <a:ext cx="8229600" cy="1676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dirty="0" smtClean="0"/>
              <a:t>Write sentence using word from the </a:t>
            </a:r>
            <a:r>
              <a:rPr lang="en-US" sz="2000" dirty="0" err="1" smtClean="0"/>
              <a:t>box.You</a:t>
            </a:r>
            <a:r>
              <a:rPr lang="en-US" sz="2000" dirty="0" smtClean="0"/>
              <a:t> subject may change in every sentence .On example is given for you.</a:t>
            </a:r>
          </a:p>
          <a:p>
            <a:r>
              <a:rPr lang="en-US" sz="2000" dirty="0" smtClean="0"/>
              <a:t>A helicopter is flying </a:t>
            </a:r>
            <a:r>
              <a:rPr lang="en-US" sz="2000" dirty="0" err="1" smtClean="0"/>
              <a:t>ib</a:t>
            </a:r>
            <a:r>
              <a:rPr lang="en-US" sz="2000" dirty="0" smtClean="0"/>
              <a:t> the sky .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85800" y="3048000"/>
            <a:ext cx="81534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dirty="0" smtClean="0"/>
              <a:t>lay , sing ,watch ,write, read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3962400"/>
            <a:ext cx="8001000" cy="1477328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----------------------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----------------------------------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------------------------------------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----------------------------------------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----------------------------------------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" y="228600"/>
            <a:ext cx="82296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161AAA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Class work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161AAA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pic>
        <p:nvPicPr>
          <p:cNvPr id="6" name="Picture 5" descr="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What is tense ? How many kinds of tense ? give definition   structure with example.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10.gif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Rectangle 10"/>
          <p:cNvSpPr/>
          <p:nvPr/>
        </p:nvSpPr>
        <p:spPr>
          <a:xfrm rot="20419640">
            <a:off x="481221" y="2823774"/>
            <a:ext cx="752000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আল্লা হাফিজ 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847975" cy="2133600"/>
          </a:xfrm>
        </p:spPr>
      </p:pic>
      <p:pic>
        <p:nvPicPr>
          <p:cNvPr id="5" name="Picture 4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150" y="1"/>
            <a:ext cx="1847850" cy="1676399"/>
          </a:xfrm>
          <a:prstGeom prst="rect">
            <a:avLst/>
          </a:prstGeom>
        </p:spPr>
      </p:pic>
      <p:pic>
        <p:nvPicPr>
          <p:cNvPr id="6" name="Picture 5" descr="11.jpg"/>
          <p:cNvPicPr>
            <a:picLocks noChangeAspect="1"/>
          </p:cNvPicPr>
          <p:nvPr/>
        </p:nvPicPr>
        <p:blipFill>
          <a:blip r:embed="rId4"/>
          <a:srcRect l="20363"/>
          <a:stretch>
            <a:fillRect/>
          </a:stretch>
        </p:blipFill>
        <p:spPr>
          <a:xfrm>
            <a:off x="0" y="5114925"/>
            <a:ext cx="2085975" cy="1743075"/>
          </a:xfrm>
          <a:prstGeom prst="rect">
            <a:avLst/>
          </a:prstGeom>
        </p:spPr>
      </p:pic>
      <p:pic>
        <p:nvPicPr>
          <p:cNvPr id="7" name="Picture 6" descr="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1676400"/>
            <a:ext cx="5334000" cy="3581400"/>
          </a:xfrm>
          <a:prstGeom prst="rect">
            <a:avLst/>
          </a:prstGeom>
        </p:spPr>
      </p:pic>
      <p:pic>
        <p:nvPicPr>
          <p:cNvPr id="8" name="Picture 7" descr="33.jpg"/>
          <p:cNvPicPr>
            <a:picLocks noChangeAspect="1"/>
          </p:cNvPicPr>
          <p:nvPr/>
        </p:nvPicPr>
        <p:blipFill>
          <a:blip r:embed="rId6"/>
          <a:srcRect l="27333" r="28667"/>
          <a:stretch>
            <a:fillRect/>
          </a:stretch>
        </p:blipFill>
        <p:spPr>
          <a:xfrm>
            <a:off x="7239000" y="4800600"/>
            <a:ext cx="1905000" cy="2057400"/>
          </a:xfrm>
          <a:prstGeom prst="rect">
            <a:avLst/>
          </a:prstGeom>
        </p:spPr>
      </p:pic>
    </p:spTree>
  </p:cSld>
  <p:clrMapOvr>
    <a:masterClrMapping/>
  </p:clrMapOvr>
  <p:transition spd="slow" advClick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Able to learn </a:t>
            </a:r>
          </a:p>
          <a:p>
            <a:r>
              <a:rPr lang="en-US" dirty="0" err="1" smtClean="0"/>
              <a:t>Definiton</a:t>
            </a:r>
            <a:r>
              <a:rPr lang="en-US" dirty="0" smtClean="0"/>
              <a:t> of </a:t>
            </a:r>
            <a:r>
              <a:rPr lang="en-US" dirty="0" smtClean="0"/>
              <a:t>tense </a:t>
            </a:r>
            <a:endParaRPr lang="en-US" dirty="0" smtClean="0"/>
          </a:p>
          <a:p>
            <a:r>
              <a:rPr lang="en-US" dirty="0" smtClean="0"/>
              <a:t>Kinds of </a:t>
            </a:r>
            <a:r>
              <a:rPr lang="en-US" dirty="0" smtClean="0"/>
              <a:t>tense  </a:t>
            </a:r>
            <a:r>
              <a:rPr lang="en-US" dirty="0" smtClean="0"/>
              <a:t>,structure and example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830580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Out come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oad.jpg"/>
          <p:cNvPicPr>
            <a:picLocks noChangeAspect="1"/>
          </p:cNvPicPr>
          <p:nvPr/>
        </p:nvPicPr>
        <p:blipFill>
          <a:blip r:embed="rId2"/>
          <a:srcRect l="11111" t="-132" r="8080" b="15588"/>
          <a:stretch>
            <a:fillRect/>
          </a:stretch>
        </p:blipFill>
        <p:spPr>
          <a:xfrm rot="186601">
            <a:off x="-60060" y="2849990"/>
            <a:ext cx="9322624" cy="3858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go.jpg"/>
          <p:cNvPicPr>
            <a:picLocks noChangeAspect="1"/>
          </p:cNvPicPr>
          <p:nvPr/>
        </p:nvPicPr>
        <p:blipFill>
          <a:blip r:embed="rId3" cstate="print"/>
          <a:srcRect l="30096" r="24571" b="9923"/>
          <a:stretch>
            <a:fillRect/>
          </a:stretch>
        </p:blipFill>
        <p:spPr>
          <a:xfrm>
            <a:off x="8168699" y="3581400"/>
            <a:ext cx="975301" cy="22860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14" name="Picture 13" descr="ing.jpg"/>
          <p:cNvPicPr>
            <a:picLocks noChangeAspect="1"/>
          </p:cNvPicPr>
          <p:nvPr/>
        </p:nvPicPr>
        <p:blipFill>
          <a:blip r:embed="rId4"/>
          <a:srcRect r="7887" b="7958"/>
          <a:stretch>
            <a:fillRect/>
          </a:stretch>
        </p:blipFill>
        <p:spPr>
          <a:xfrm>
            <a:off x="7315200" y="3962400"/>
            <a:ext cx="889959" cy="20487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Picture 14" descr="cute-schoolboy-cartoon-little-boy-going-to-school-55203668.jpg"/>
          <p:cNvPicPr>
            <a:picLocks noChangeAspect="1"/>
          </p:cNvPicPr>
          <p:nvPr/>
        </p:nvPicPr>
        <p:blipFill>
          <a:blip r:embed="rId5" cstate="print"/>
          <a:srcRect r="37712"/>
          <a:stretch>
            <a:fillRect/>
          </a:stretch>
        </p:blipFill>
        <p:spPr>
          <a:xfrm>
            <a:off x="-228600" y="2667000"/>
            <a:ext cx="1905000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rr.jpg"/>
          <p:cNvPicPr>
            <a:picLocks noChangeAspect="1"/>
          </p:cNvPicPr>
          <p:nvPr/>
        </p:nvPicPr>
        <p:blipFill>
          <a:blip r:embed="rId6"/>
          <a:srcRect r="2084" b="14693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Oval 17"/>
          <p:cNvSpPr/>
          <p:nvPr/>
        </p:nvSpPr>
        <p:spPr>
          <a:xfrm>
            <a:off x="3124200" y="533400"/>
            <a:ext cx="3962400" cy="297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943600" y="609600"/>
            <a:ext cx="762000" cy="76200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728598">
            <a:off x="4267200" y="1295400"/>
            <a:ext cx="11430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Long time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2826288">
            <a:off x="6852867" y="5411402"/>
            <a:ext cx="9144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continu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623198">
            <a:off x="8173771" y="5087599"/>
            <a:ext cx="651110" cy="2462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/>
              <a:t>simple</a:t>
            </a:r>
          </a:p>
        </p:txBody>
      </p:sp>
      <p:sp>
        <p:nvSpPr>
          <p:cNvPr id="28" name="TextBox 27"/>
          <p:cNvSpPr txBox="1"/>
          <p:nvPr/>
        </p:nvSpPr>
        <p:spPr>
          <a:xfrm rot="1198747">
            <a:off x="561132" y="5132084"/>
            <a:ext cx="651019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end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72 -0.01597 L -0.65694 -0.0270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34 -0.06666 C -0.01875 -0.06666 0.075 0.02987 0.075 0.15 C 0.075 0.26922 -0.01875 0.36667 -0.13334 0.36667 C -0.24861 0.36667 -0.34167 0.26922 -0.34167 0.15 C -0.34167 0.02987 -0.24861 -0.06666 -0.13334 -0.06666 Z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438400"/>
            <a:ext cx="3505200" cy="2209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342900" indent="-342900" algn="l"/>
            <a:r>
              <a:rPr lang="en-US" sz="1600" b="1" dirty="0" smtClean="0">
                <a:solidFill>
                  <a:srgbClr val="00B050"/>
                </a:solidFill>
                <a:latin typeface="Arial Black" pitchFamily="34" charset="0"/>
              </a:rPr>
              <a:t>The Present Tenses              </a:t>
            </a:r>
            <a:r>
              <a:rPr lang="en-US" sz="1600" dirty="0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en-US" sz="16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en-US" sz="1600" dirty="0" smtClean="0">
                <a:solidFill>
                  <a:srgbClr val="00B050"/>
                </a:solidFill>
                <a:latin typeface="Arial Black" pitchFamily="34" charset="0"/>
                <a:hlinkClick r:id="rId2"/>
              </a:rPr>
              <a:t>Simple Present</a:t>
            </a:r>
            <a:r>
              <a:rPr lang="en-US" sz="1600" dirty="0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en-US" sz="16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en-US" sz="1600" dirty="0" smtClean="0">
                <a:solidFill>
                  <a:srgbClr val="00B050"/>
                </a:solidFill>
                <a:latin typeface="Arial Black" pitchFamily="34" charset="0"/>
                <a:hlinkClick r:id="rId3"/>
              </a:rPr>
              <a:t>Present Perfect</a:t>
            </a:r>
            <a:r>
              <a:rPr lang="en-US" sz="1600" dirty="0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en-US" sz="16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en-US" sz="1600" dirty="0" smtClean="0">
                <a:solidFill>
                  <a:srgbClr val="00B050"/>
                </a:solidFill>
                <a:latin typeface="Arial Black" pitchFamily="34" charset="0"/>
                <a:hlinkClick r:id="rId4"/>
              </a:rPr>
              <a:t>Present Continuous</a:t>
            </a:r>
            <a:r>
              <a:rPr lang="en-US" sz="1600" dirty="0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en-US" sz="16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en-US" sz="1600" dirty="0" smtClean="0">
                <a:solidFill>
                  <a:srgbClr val="00B050"/>
                </a:solidFill>
                <a:latin typeface="Arial Black" pitchFamily="34" charset="0"/>
                <a:hlinkClick r:id="rId5"/>
              </a:rPr>
              <a:t>Present Perfect Continuous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5200" y="2438400"/>
            <a:ext cx="3048000" cy="2209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r"/>
            <a:endParaRPr lang="en-US" b="1" i="1" dirty="0" smtClean="0"/>
          </a:p>
          <a:p>
            <a:pPr marL="514350" indent="-514350">
              <a:buFont typeface="+mj-lt"/>
              <a:buAutoNum type="arabicPeriod"/>
            </a:pPr>
            <a:endParaRPr lang="en-US" b="1" i="1" dirty="0" smtClean="0"/>
          </a:p>
          <a:p>
            <a:pPr marL="514350" indent="-514350">
              <a:buNone/>
            </a:pPr>
            <a:r>
              <a:rPr lang="en-US" b="1" i="1" dirty="0" smtClean="0"/>
              <a:t>The Past Tenses</a:t>
            </a: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  <a:hlinkClick r:id="rId6"/>
              </a:rPr>
              <a:t>Simple Past</a:t>
            </a:r>
            <a:endParaRPr lang="en-US" dirty="0" smtClean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  <a:hlinkClick r:id="rId7"/>
              </a:rPr>
              <a:t>Past Perfect</a:t>
            </a:r>
            <a:endParaRPr lang="en-US" dirty="0" smtClean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  <a:hlinkClick r:id="rId8"/>
              </a:rPr>
              <a:t>Past Continuous</a:t>
            </a:r>
            <a:endParaRPr lang="en-US" dirty="0" smtClean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  <a:hlinkClick r:id="rId9"/>
              </a:rPr>
              <a:t>Past Perfect Continuous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553200" y="2438400"/>
            <a:ext cx="2590800" cy="213360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The Future Tenses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500" u="sng" dirty="0" smtClean="0">
                <a:hlinkClick r:id="rId10"/>
              </a:rPr>
              <a:t>Simple Future</a:t>
            </a:r>
            <a:endParaRPr lang="en-US" sz="25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500" u="sng" dirty="0" smtClean="0">
                <a:hlinkClick r:id="rId11"/>
              </a:rPr>
              <a:t>Future Perfect</a:t>
            </a:r>
            <a:endParaRPr lang="en-US" sz="25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500" u="sng" dirty="0" smtClean="0">
                <a:hlinkClick r:id="rId12"/>
              </a:rPr>
              <a:t>Future Continuous</a:t>
            </a:r>
            <a:endParaRPr lang="en-US" sz="25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500" u="sng" dirty="0" smtClean="0">
                <a:hlinkClick r:id="rId13"/>
              </a:rPr>
              <a:t>Future Perfect Continuous</a:t>
            </a:r>
            <a:endParaRPr lang="en-US" sz="2500" dirty="0" smtClean="0"/>
          </a:p>
        </p:txBody>
      </p:sp>
      <p:pic>
        <p:nvPicPr>
          <p:cNvPr id="6" name="Picture 5" descr="111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81800" y="-1"/>
            <a:ext cx="1466850" cy="2438401"/>
          </a:xfrm>
          <a:prstGeom prst="rect">
            <a:avLst/>
          </a:prstGeom>
        </p:spPr>
      </p:pic>
      <p:pic>
        <p:nvPicPr>
          <p:cNvPr id="7" name="Picture 6" descr="1111.jpg"/>
          <p:cNvPicPr>
            <a:picLocks noChangeAspect="1"/>
          </p:cNvPicPr>
          <p:nvPr/>
        </p:nvPicPr>
        <p:blipFill>
          <a:blip r:embed="rId15"/>
          <a:srcRect l="64000" r="1333" b="19048"/>
          <a:stretch>
            <a:fillRect/>
          </a:stretch>
        </p:blipFill>
        <p:spPr>
          <a:xfrm>
            <a:off x="8153400" y="0"/>
            <a:ext cx="990600" cy="2438400"/>
          </a:xfrm>
          <a:prstGeom prst="rect">
            <a:avLst/>
          </a:prstGeom>
        </p:spPr>
      </p:pic>
      <p:pic>
        <p:nvPicPr>
          <p:cNvPr id="8" name="Picture 7" descr="2222.jpg"/>
          <p:cNvPicPr>
            <a:picLocks noChangeAspect="1"/>
          </p:cNvPicPr>
          <p:nvPr/>
        </p:nvPicPr>
        <p:blipFill>
          <a:blip r:embed="rId16"/>
          <a:srcRect l="4476" r="31924" b="6699"/>
          <a:stretch>
            <a:fillRect/>
          </a:stretch>
        </p:blipFill>
        <p:spPr>
          <a:xfrm rot="3685385">
            <a:off x="3399520" y="-110657"/>
            <a:ext cx="1524170" cy="18214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444.jpg"/>
          <p:cNvPicPr>
            <a:picLocks noChangeAspect="1"/>
          </p:cNvPicPr>
          <p:nvPr/>
        </p:nvPicPr>
        <p:blipFill>
          <a:blip r:embed="rId17"/>
          <a:srcRect t="10000" b="15217"/>
          <a:stretch>
            <a:fillRect/>
          </a:stretch>
        </p:blipFill>
        <p:spPr>
          <a:xfrm>
            <a:off x="3886200" y="0"/>
            <a:ext cx="2895600" cy="27123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5555.jpg"/>
          <p:cNvPicPr>
            <a:picLocks noChangeAspect="1"/>
          </p:cNvPicPr>
          <p:nvPr/>
        </p:nvPicPr>
        <p:blipFill>
          <a:blip r:embed="rId18"/>
          <a:srcRect t="8750" r="1667" b="3750"/>
          <a:stretch>
            <a:fillRect/>
          </a:stretch>
        </p:blipFill>
        <p:spPr>
          <a:xfrm>
            <a:off x="0" y="0"/>
            <a:ext cx="3429000" cy="2438401"/>
          </a:xfrm>
          <a:prstGeom prst="rect">
            <a:avLst/>
          </a:prstGeom>
        </p:spPr>
      </p:pic>
      <p:pic>
        <p:nvPicPr>
          <p:cNvPr id="11" name="Picture 10" descr="551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4191000"/>
            <a:ext cx="9144000" cy="2543175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6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000"/>
                            </p:stCondLst>
                            <p:childTnLst>
                              <p:par>
                                <p:cTn id="3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000"/>
                            </p:stCondLst>
                            <p:childTnLst>
                              <p:par>
                                <p:cTn id="3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0"/>
                            </p:stCondLst>
                            <p:childTnLst>
                              <p:par>
                                <p:cTn id="4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Tense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4900" b="1" i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Verbs come in three tenses: present, past, and future.</a:t>
            </a:r>
          </a:p>
          <a:p>
            <a:pPr>
              <a:buFont typeface="Wingdings" pitchFamily="2" charset="2"/>
              <a:buChar char="v"/>
            </a:pPr>
            <a:r>
              <a:rPr lang="en-US" sz="4900" b="1" i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The present tense is used to describe things that are happening right now, or things that are continuous earlier in the day)</a:t>
            </a:r>
          </a:p>
          <a:p>
            <a:pPr>
              <a:buFont typeface="Wingdings" pitchFamily="2" charset="2"/>
              <a:buChar char="v"/>
            </a:pPr>
            <a:r>
              <a:rPr lang="en-US" sz="4900" b="1" i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 The past is used to describe things that have already happened (</a:t>
            </a:r>
            <a:r>
              <a:rPr lang="en-US" sz="4900" b="1" i="1" dirty="0" err="1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yesterday,last</a:t>
            </a:r>
            <a:r>
              <a:rPr lang="en-US" sz="4900" b="1" i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 week, three years ago).</a:t>
            </a:r>
          </a:p>
          <a:p>
            <a:pPr>
              <a:buFont typeface="Wingdings" pitchFamily="2" charset="2"/>
              <a:buChar char="v"/>
            </a:pPr>
            <a:r>
              <a:rPr lang="en-US" sz="4900" b="1" i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The future tense describes things that have yet to happen (later, tomorrow, next week, next year, three years from now).</a:t>
            </a:r>
          </a:p>
          <a:p>
            <a:pPr>
              <a:buFont typeface="Wingdings" pitchFamily="2" charset="2"/>
              <a:buChar char="Ø"/>
            </a:pPr>
            <a:r>
              <a:rPr lang="en-US" sz="5000" b="1" i="1" dirty="0" smtClean="0">
                <a:solidFill>
                  <a:srgbClr val="C00000"/>
                </a:solidFill>
                <a:latin typeface="Bell MT" pitchFamily="18" charset="0"/>
              </a:rPr>
              <a:t>Simple Present</a:t>
            </a:r>
            <a:endParaRPr lang="en-US" sz="5000" i="1" dirty="0" smtClean="0">
              <a:solidFill>
                <a:srgbClr val="C00000"/>
              </a:solidFill>
              <a:latin typeface="Bell MT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5000" b="1" dirty="0" smtClean="0">
                <a:solidFill>
                  <a:srgbClr val="00B050"/>
                </a:solidFill>
                <a:latin typeface="Bauhaus 93" pitchFamily="82" charset="0"/>
              </a:rPr>
              <a:t>Simple Past</a:t>
            </a:r>
            <a:endParaRPr lang="en-US" sz="5000" dirty="0" smtClean="0">
              <a:solidFill>
                <a:srgbClr val="00B050"/>
              </a:solidFill>
              <a:latin typeface="Bauhaus 93" pitchFamily="8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5000" b="1" dirty="0" smtClean="0">
                <a:solidFill>
                  <a:srgbClr val="161AAA"/>
                </a:solidFill>
              </a:rPr>
              <a:t>Simple Future</a:t>
            </a:r>
            <a:endParaRPr lang="en-US" sz="5000" dirty="0" smtClean="0">
              <a:solidFill>
                <a:srgbClr val="161AAA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3500" i="1" dirty="0" smtClean="0">
                <a:solidFill>
                  <a:srgbClr val="C00000"/>
                </a:solidFill>
                <a:latin typeface="Arial Black" pitchFamily="34" charset="0"/>
              </a:rPr>
              <a:t>I read nearly every day.</a:t>
            </a:r>
          </a:p>
          <a:p>
            <a:pPr>
              <a:buFont typeface="Wingdings" pitchFamily="2" charset="2"/>
              <a:buChar char="ü"/>
            </a:pPr>
            <a:r>
              <a:rPr lang="en-US" sz="4000" dirty="0" smtClean="0">
                <a:solidFill>
                  <a:srgbClr val="00B050"/>
                </a:solidFill>
                <a:latin typeface="Bauhaus 93" pitchFamily="82" charset="0"/>
              </a:rPr>
              <a:t>Last night, I </a:t>
            </a:r>
            <a:r>
              <a:rPr lang="en-US" sz="4000" i="1" dirty="0" smtClean="0">
                <a:solidFill>
                  <a:srgbClr val="00B050"/>
                </a:solidFill>
                <a:latin typeface="Bauhaus 93" pitchFamily="82" charset="0"/>
              </a:rPr>
              <a:t>read</a:t>
            </a:r>
            <a:r>
              <a:rPr lang="en-US" sz="4000" dirty="0" smtClean="0">
                <a:solidFill>
                  <a:srgbClr val="00B050"/>
                </a:solidFill>
                <a:latin typeface="Bauhaus 93" pitchFamily="82" charset="0"/>
              </a:rPr>
              <a:t> an entire novel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4000" dirty="0" smtClean="0">
                <a:solidFill>
                  <a:srgbClr val="161AAA"/>
                </a:solidFill>
              </a:rPr>
              <a:t>I </a:t>
            </a:r>
            <a:r>
              <a:rPr lang="en-US" sz="4000" i="1" dirty="0" smtClean="0">
                <a:solidFill>
                  <a:srgbClr val="161AAA"/>
                </a:solidFill>
              </a:rPr>
              <a:t>will read</a:t>
            </a:r>
            <a:r>
              <a:rPr lang="en-US" sz="4000" dirty="0" smtClean="0">
                <a:solidFill>
                  <a:srgbClr val="161AAA"/>
                </a:solidFill>
              </a:rPr>
              <a:t> as much as I can this year.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3500" b="1" dirty="0" smtClean="0">
                <a:solidFill>
                  <a:srgbClr val="161AAA"/>
                </a:solidFill>
                <a:latin typeface="Arial Black" pitchFamily="34" charset="0"/>
              </a:rPr>
              <a:t>Present Continuous</a:t>
            </a:r>
            <a:endParaRPr lang="en-US" sz="3500" dirty="0" smtClean="0">
              <a:solidFill>
                <a:srgbClr val="161AAA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500" b="1" dirty="0" smtClean="0">
                <a:solidFill>
                  <a:srgbClr val="00B050"/>
                </a:solidFill>
                <a:latin typeface="Arial Black" pitchFamily="34" charset="0"/>
              </a:rPr>
              <a:t>Past Continuous</a:t>
            </a:r>
            <a:endParaRPr lang="en-US" sz="3500" dirty="0" smtClean="0">
              <a:solidFill>
                <a:srgbClr val="00B05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500" b="1" dirty="0" smtClean="0">
                <a:solidFill>
                  <a:srgbClr val="FF0000"/>
                </a:solidFill>
                <a:latin typeface="Arial Black" pitchFamily="34" charset="0"/>
              </a:rPr>
              <a:t>Future Continuous</a:t>
            </a:r>
            <a:endParaRPr lang="en-US" sz="35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4000" dirty="0" smtClean="0">
                <a:solidFill>
                  <a:srgbClr val="161AAA"/>
                </a:solidFill>
              </a:rPr>
              <a:t>I</a:t>
            </a:r>
            <a:r>
              <a:rPr lang="en-US" sz="4000" i="1" dirty="0" smtClean="0">
                <a:solidFill>
                  <a:srgbClr val="161AAA"/>
                </a:solidFill>
              </a:rPr>
              <a:t> </a:t>
            </a:r>
            <a:r>
              <a:rPr lang="en-US" sz="4000" dirty="0" smtClean="0">
                <a:solidFill>
                  <a:srgbClr val="161AAA"/>
                </a:solidFill>
              </a:rPr>
              <a:t> </a:t>
            </a:r>
            <a:r>
              <a:rPr lang="en-US" sz="4000" i="1" dirty="0" err="1" smtClean="0">
                <a:solidFill>
                  <a:srgbClr val="161AAA"/>
                </a:solidFill>
              </a:rPr>
              <a:t>amread</a:t>
            </a:r>
            <a:r>
              <a:rPr lang="en-US" sz="4000" dirty="0" err="1" smtClean="0">
                <a:solidFill>
                  <a:srgbClr val="161AAA"/>
                </a:solidFill>
              </a:rPr>
              <a:t>Shakespeare</a:t>
            </a:r>
            <a:r>
              <a:rPr lang="en-US" sz="4000" dirty="0" smtClean="0">
                <a:solidFill>
                  <a:srgbClr val="161AAA"/>
                </a:solidFill>
              </a:rPr>
              <a:t> at the moment.</a:t>
            </a:r>
            <a:r>
              <a:rPr lang="en-US" sz="4000" i="1" dirty="0" smtClean="0">
                <a:solidFill>
                  <a:srgbClr val="161AAA"/>
                </a:solidFill>
              </a:rPr>
              <a:t>ing</a:t>
            </a:r>
            <a:endParaRPr lang="en-US" sz="4000" dirty="0" smtClean="0">
              <a:solidFill>
                <a:srgbClr val="161AAA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4000" dirty="0" smtClean="0">
                <a:solidFill>
                  <a:srgbClr val="00B050"/>
                </a:solidFill>
              </a:rPr>
              <a:t>I </a:t>
            </a:r>
            <a:r>
              <a:rPr lang="en-US" sz="4000" i="1" dirty="0" smtClean="0">
                <a:solidFill>
                  <a:srgbClr val="00B050"/>
                </a:solidFill>
              </a:rPr>
              <a:t>was reading</a:t>
            </a:r>
            <a:r>
              <a:rPr lang="en-US" sz="4000" dirty="0" smtClean="0">
                <a:solidFill>
                  <a:srgbClr val="00B050"/>
                </a:solidFill>
              </a:rPr>
              <a:t> Edgar Allan Poe last night.</a:t>
            </a:r>
          </a:p>
          <a:p>
            <a:pPr>
              <a:buFont typeface="Wingdings" pitchFamily="2" charset="2"/>
              <a:buChar char="ü"/>
            </a:pPr>
            <a:r>
              <a:rPr lang="en-US" sz="4000" dirty="0" smtClean="0">
                <a:solidFill>
                  <a:srgbClr val="FF0000"/>
                </a:solidFill>
              </a:rPr>
              <a:t>I </a:t>
            </a:r>
            <a:r>
              <a:rPr lang="en-US" sz="4000" i="1" dirty="0" smtClean="0">
                <a:solidFill>
                  <a:srgbClr val="FF0000"/>
                </a:solidFill>
              </a:rPr>
              <a:t>will be reading</a:t>
            </a:r>
            <a:r>
              <a:rPr lang="en-US" sz="4000" dirty="0" smtClean="0">
                <a:solidFill>
                  <a:srgbClr val="FF0000"/>
                </a:solidFill>
              </a:rPr>
              <a:t> Nathaniel Hawthorne soon.</a:t>
            </a:r>
          </a:p>
          <a:p>
            <a:pPr>
              <a:buFont typeface="Wingdings" pitchFamily="2" charset="2"/>
              <a:buChar char="Ø"/>
            </a:pPr>
            <a:r>
              <a:rPr lang="en-US" sz="4500" b="1" dirty="0" smtClean="0">
                <a:latin typeface="Arial Black" pitchFamily="34" charset="0"/>
              </a:rPr>
              <a:t>Present Perfect</a:t>
            </a:r>
            <a:endParaRPr lang="en-US" sz="45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500" b="1" dirty="0" smtClean="0">
                <a:solidFill>
                  <a:srgbClr val="00B050"/>
                </a:solidFill>
                <a:latin typeface="Arial Black" pitchFamily="34" charset="0"/>
              </a:rPr>
              <a:t>Past Perfect</a:t>
            </a:r>
            <a:endParaRPr lang="en-US" sz="4500" dirty="0" smtClean="0">
              <a:solidFill>
                <a:srgbClr val="00B05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500" b="1" dirty="0" smtClean="0">
                <a:solidFill>
                  <a:srgbClr val="C00000"/>
                </a:solidFill>
                <a:latin typeface="Arial Black" pitchFamily="34" charset="0"/>
              </a:rPr>
              <a:t>Future Perfect</a:t>
            </a:r>
            <a:endParaRPr lang="en-US" sz="45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4000" dirty="0" smtClean="0">
                <a:solidFill>
                  <a:srgbClr val="002060"/>
                </a:solidFill>
                <a:latin typeface="Arial Black" pitchFamily="34" charset="0"/>
              </a:rPr>
              <a:t>I </a:t>
            </a:r>
            <a:r>
              <a:rPr lang="en-US" sz="4000" i="1" dirty="0" smtClean="0">
                <a:solidFill>
                  <a:srgbClr val="002060"/>
                </a:solidFill>
                <a:latin typeface="Arial Black" pitchFamily="34" charset="0"/>
              </a:rPr>
              <a:t>have read</a:t>
            </a:r>
            <a:r>
              <a:rPr lang="en-US" sz="4000" dirty="0" smtClean="0">
                <a:solidFill>
                  <a:srgbClr val="002060"/>
                </a:solidFill>
                <a:latin typeface="Arial Black" pitchFamily="34" charset="0"/>
              </a:rPr>
              <a:t> so many books I can’t keep count.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</a:rPr>
              <a:t>I </a:t>
            </a:r>
            <a:r>
              <a:rPr lang="en-US" sz="3200" i="1" dirty="0" smtClean="0">
                <a:solidFill>
                  <a:srgbClr val="00B050"/>
                </a:solidFill>
                <a:latin typeface="Arial Black" pitchFamily="34" charset="0"/>
              </a:rPr>
              <a:t>had read</a:t>
            </a:r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</a:rPr>
              <a:t> at least 100 books by the time I was twelve.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C00000"/>
                </a:solidFill>
              </a:rPr>
              <a:t>I </a:t>
            </a:r>
            <a:r>
              <a:rPr lang="en-US" sz="3200" i="1" dirty="0" smtClean="0">
                <a:solidFill>
                  <a:srgbClr val="C00000"/>
                </a:solidFill>
              </a:rPr>
              <a:t>will have read</a:t>
            </a:r>
            <a:r>
              <a:rPr lang="en-US" sz="3200" dirty="0" smtClean="0">
                <a:solidFill>
                  <a:srgbClr val="C00000"/>
                </a:solidFill>
              </a:rPr>
              <a:t> at least 500 books by the end of the year.</a:t>
            </a:r>
          </a:p>
          <a:p>
            <a:pPr>
              <a:buFont typeface="Wingdings" pitchFamily="2" charset="2"/>
              <a:buChar char="Ø"/>
            </a:pPr>
            <a:r>
              <a:rPr lang="en-US" sz="3400" b="1" dirty="0" smtClean="0">
                <a:latin typeface="Arial Black" pitchFamily="34" charset="0"/>
              </a:rPr>
              <a:t>Present Perfect Continuous</a:t>
            </a:r>
            <a:endParaRPr lang="en-US" sz="34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700" dirty="0" smtClean="0">
                <a:solidFill>
                  <a:srgbClr val="00B050"/>
                </a:solidFill>
                <a:latin typeface="Arial Black" pitchFamily="34" charset="0"/>
              </a:rPr>
              <a:t>Past Perfect Continuous</a:t>
            </a:r>
          </a:p>
          <a:p>
            <a:pPr>
              <a:buFont typeface="Wingdings" pitchFamily="2" charset="2"/>
              <a:buChar char="Ø"/>
            </a:pPr>
            <a:r>
              <a:rPr lang="en-US" sz="3400" b="1" dirty="0" smtClean="0">
                <a:solidFill>
                  <a:srgbClr val="C00000"/>
                </a:solidFill>
                <a:latin typeface="Arial Black" pitchFamily="34" charset="0"/>
              </a:rPr>
              <a:t>Future Perfect Continuous</a:t>
            </a:r>
            <a:endParaRPr lang="en-US" sz="3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4300" dirty="0" smtClean="0">
                <a:latin typeface="Arial Black" pitchFamily="34" charset="0"/>
              </a:rPr>
              <a:t>I </a:t>
            </a:r>
            <a:r>
              <a:rPr lang="en-US" sz="4300" i="1" dirty="0" smtClean="0">
                <a:latin typeface="Arial Black" pitchFamily="34" charset="0"/>
              </a:rPr>
              <a:t>have been reading</a:t>
            </a:r>
            <a:r>
              <a:rPr lang="en-US" sz="4300" dirty="0" smtClean="0">
                <a:latin typeface="Arial Black" pitchFamily="34" charset="0"/>
              </a:rPr>
              <a:t> since I was four years old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3400" b="1" dirty="0" smtClean="0">
                <a:solidFill>
                  <a:srgbClr val="00B050"/>
                </a:solidFill>
                <a:latin typeface="Arial Black" pitchFamily="34" charset="0"/>
              </a:rPr>
              <a:t>I </a:t>
            </a:r>
            <a:r>
              <a:rPr lang="en-US" sz="3400" b="1" i="1" dirty="0" smtClean="0">
                <a:solidFill>
                  <a:srgbClr val="00B050"/>
                </a:solidFill>
                <a:latin typeface="Arial Black" pitchFamily="34" charset="0"/>
              </a:rPr>
              <a:t>had been reading</a:t>
            </a:r>
            <a:r>
              <a:rPr lang="en-US" sz="3400" b="1" dirty="0" smtClean="0">
                <a:solidFill>
                  <a:srgbClr val="00B050"/>
                </a:solidFill>
                <a:latin typeface="Arial Black" pitchFamily="34" charset="0"/>
              </a:rPr>
              <a:t> for at least a year before my sister learned to read. </a:t>
            </a:r>
          </a:p>
          <a:p>
            <a:pPr>
              <a:buFont typeface="Wingdings" pitchFamily="2" charset="2"/>
              <a:buChar char="ü"/>
            </a:pPr>
            <a:r>
              <a:rPr lang="en-US" sz="4300" b="1" dirty="0" smtClean="0">
                <a:solidFill>
                  <a:srgbClr val="C00000"/>
                </a:solidFill>
              </a:rPr>
              <a:t>I </a:t>
            </a:r>
            <a:r>
              <a:rPr lang="en-US" sz="4300" b="1" i="1" dirty="0" smtClean="0">
                <a:solidFill>
                  <a:srgbClr val="C00000"/>
                </a:solidFill>
              </a:rPr>
              <a:t>will have been reading</a:t>
            </a:r>
            <a:r>
              <a:rPr lang="en-US" sz="4300" b="1" dirty="0" smtClean="0">
                <a:solidFill>
                  <a:srgbClr val="C00000"/>
                </a:solidFill>
              </a:rPr>
              <a:t> for at least two hours before dinner tonight.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38" presetClass="exit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4" presetID="38" presetClass="exit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0500"/>
                            </p:stCondLst>
                            <p:childTnLst>
                              <p:par>
                                <p:cTn id="139" presetID="38" presetClass="exit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24500"/>
                            </p:stCondLst>
                            <p:childTnLst>
                              <p:par>
                                <p:cTn id="144" presetID="38" presetClass="exit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75500"/>
                            </p:stCondLst>
                            <p:childTnLst>
                              <p:par>
                                <p:cTn id="149" presetID="38" presetClass="exit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2500"/>
                            </p:stCondLst>
                            <p:childTnLst>
                              <p:par>
                                <p:cTn id="154" presetID="38" presetClass="exit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88000"/>
                            </p:stCondLst>
                            <p:childTnLst>
                              <p:par>
                                <p:cTn id="159" presetID="38" presetClass="exit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94500"/>
                            </p:stCondLst>
                            <p:childTnLst>
                              <p:par>
                                <p:cTn id="164" presetID="38" presetClass="exit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0"/>
                            </p:stCondLst>
                            <p:childTnLst>
                              <p:par>
                                <p:cTn id="169" presetID="38" presetClass="exit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20000"/>
                            </p:stCondLst>
                            <p:childTnLst>
                              <p:par>
                                <p:cTn id="174" presetID="38" presetClass="exit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en-US" b="1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Present indefinite tense denotes an action in the present time or habitual truth or eternal truth.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কোন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কাজ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বর্তমানে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হয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়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বোঝালে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বা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অভ্যাসগত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সত্য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বোঝালে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বা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চিরসত্য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বোঝালে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Present Indefinite Tense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হয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়।</a:t>
            </a:r>
          </a:p>
          <a:p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বাংলায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়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চিনার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উপায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়: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বাংলায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়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ক্রিয়ার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শেষে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এ, অ, আ, ই, ও,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এন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এস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আন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আয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়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ইত্যাদি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থাকে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।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Structure:</a:t>
            </a:r>
            <a:b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Subject + Main Verb + Object.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আমি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ভাত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খাই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I eat rice.</a:t>
            </a:r>
            <a:b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আমি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স্কুলে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যাই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I go to school.</a:t>
            </a:r>
            <a:b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সে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প্রতিদিন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স্কুলে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যায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় – He goes to school every day. </a:t>
            </a:r>
            <a:b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তুমি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বই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পড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় – You read a book.</a:t>
            </a:r>
            <a:b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সে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প্রতিদিন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রাত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দশ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টায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়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ঘুমাতে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যায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় – He goes to bed at ten pm every day.</a:t>
            </a:r>
            <a:b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সূর্য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পূর্ব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দিকে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উদিত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হয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় – The sun rises in the East.</a:t>
            </a:r>
            <a:b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পানি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শূন্য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ডিগ্রি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সেন্ট্রিগ্রেডে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জমাট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বাধে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Water freezes at 0°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centegrade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Note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Subject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third person singular number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(he, she, it,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কোন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ব্যক্তি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বস্তু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জায়গা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বা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প্রাণীর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নাম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বোঝালে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verb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এর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শেষে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বা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বসে</a:t>
            </a:r>
            <a:r>
              <a:rPr lang="en-US" dirty="0" smtClean="0">
                <a:solidFill>
                  <a:srgbClr val="00B050"/>
                </a:solidFill>
              </a:rPr>
              <a:t>।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82296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Present Tenses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8288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295400"/>
            <a:ext cx="82296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en-US" sz="48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Indefinite</a:t>
            </a:r>
            <a:r>
              <a:rPr lang="en-US" sz="48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Tense: (I  DO.) </a:t>
            </a:r>
            <a:endParaRPr lang="en-US" sz="20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Picture 7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457200"/>
            <a:ext cx="1318404" cy="1676400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Present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Continious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Tense:</a:t>
            </a:r>
            <a:b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 am doing .</a:t>
            </a:r>
            <a:endParaRPr lang="en-US" b="1" dirty="0" smtClean="0">
              <a:solidFill>
                <a:srgbClr val="00B0F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 Present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continious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tense is used when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an action is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continiued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or going to be continued in near future.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বর্তমানে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কোন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কাজ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চলছে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বা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নিকট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ভবিষ্যতে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চলবে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এরূপ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বোঝালে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present continuous tense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হয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়। </a:t>
            </a:r>
          </a:p>
          <a:p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বাংলায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়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চিনার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উপায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়: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বাংলায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়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ক্রিয়া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বা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verb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এর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শেষে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তেছি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তেছ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তেছে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তেছেন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চ্ছ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চ্ছি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চ্ছে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চ্ছেন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ছি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ছেন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ইত্যাদি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থাকে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।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Structure: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Subject + be verb (number ও person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অনুযায়ী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বসবে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) + verb +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ing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+ object.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Example: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-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আমি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ভাত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খাইতেছি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– I am eating rice.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আমি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স্কুলে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যাইতেছি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– I am going to school.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সে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স্কুলে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যাইতেছে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– He is going to school.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তুমি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/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তোমরা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বই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পড়িতেছ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– You are reading book.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আমি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আজ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রাতে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ঢাকা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যাব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– I am going to Dhaka tonight. (Near future)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আপনি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কি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আজ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বিকালে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মীটিং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এ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আসছেন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– Are you coming to the meeting this afternoon? (Near future)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Note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- I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এর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পর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am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বসবে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। He, She, it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এবং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অন্যসব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third person singular number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এর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পর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is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বসবে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। We, you, they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এবং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Plural subject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এর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শেষে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are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বসে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। </a:t>
            </a:r>
          </a:p>
          <a:p>
            <a:endParaRPr lang="en-US" dirty="0"/>
          </a:p>
        </p:txBody>
      </p:sp>
      <p:pic>
        <p:nvPicPr>
          <p:cNvPr id="6" name="Picture 5" descr="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52400"/>
            <a:ext cx="1371600" cy="13716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791</Words>
  <Application>Microsoft Office PowerPoint</Application>
  <PresentationFormat>On-screen Show (4:3)</PresentationFormat>
  <Paragraphs>184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The Present Tenses               Simple Present Present Perfect Present Continuous Present Perfect Continuous </vt:lpstr>
      <vt:lpstr>Tense</vt:lpstr>
      <vt:lpstr> </vt:lpstr>
      <vt:lpstr>Present Continious Tense: I am doing .</vt:lpstr>
      <vt:lpstr>Present Perfect Tense: I have done .</vt:lpstr>
      <vt:lpstr>Present Perfect Continuous Tense I have been doing .</vt:lpstr>
      <vt:lpstr>Past Indefinite Tense: I did. </vt:lpstr>
      <vt:lpstr>Past Continuous Tense: I was doing . </vt:lpstr>
      <vt:lpstr>Slide 14</vt:lpstr>
      <vt:lpstr>Past Perfect Continuous Tense: I had been doing .</vt:lpstr>
      <vt:lpstr>Future Tense (ভবিষ্যত কাল) Future Indefinite Tense: I shall do .</vt:lpstr>
      <vt:lpstr> </vt:lpstr>
      <vt:lpstr>Slide 18</vt:lpstr>
      <vt:lpstr> 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BD DARK DRAGON</dc:creator>
  <cp:lastModifiedBy>BD DARK DRAGON</cp:lastModifiedBy>
  <cp:revision>50</cp:revision>
  <dcterms:created xsi:type="dcterms:W3CDTF">2006-08-16T00:00:00Z</dcterms:created>
  <dcterms:modified xsi:type="dcterms:W3CDTF">2019-10-20T18:07:02Z</dcterms:modified>
</cp:coreProperties>
</file>