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70" r:id="rId10"/>
    <p:sldId id="264" r:id="rId11"/>
    <p:sldId id="263" r:id="rId12"/>
    <p:sldId id="272" r:id="rId13"/>
    <p:sldId id="269" r:id="rId14"/>
    <p:sldId id="265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66FF"/>
    <a:srgbClr val="00CC00"/>
    <a:srgbClr val="0033CC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3EED0-4DB5-41C6-B869-57E9571C67F1}" type="datetimeFigureOut">
              <a:rPr lang="en-US" smtClean="0"/>
              <a:pPr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30A82-0BFD-4F97-BC5B-1787BFB6DE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375672" cy="1143000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en-US" sz="8000" dirty="0" err="1" smtClean="0">
                <a:solidFill>
                  <a:srgbClr val="FF33CC"/>
                </a:solidFill>
              </a:rPr>
              <a:t>স্বাগতম</a:t>
            </a:r>
            <a:endParaRPr lang="en-US" sz="8000" dirty="0">
              <a:solidFill>
                <a:srgbClr val="FF33CC"/>
              </a:solidFill>
            </a:endParaRPr>
          </a:p>
        </p:txBody>
      </p:sp>
      <p:pic>
        <p:nvPicPr>
          <p:cNvPr id="4" name="Content Placeholder 3" descr="flowers_18379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1828800"/>
            <a:ext cx="5375672" cy="358378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4191000" y="990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যোগান</a:t>
            </a:r>
            <a:r>
              <a:rPr lang="en-US" dirty="0" smtClean="0"/>
              <a:t> </a:t>
            </a:r>
            <a:r>
              <a:rPr lang="en-US" dirty="0" err="1" smtClean="0"/>
              <a:t>রেখা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43600" y="19050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</a:t>
            </a:r>
            <a:endParaRPr lang="en-US" sz="3600" dirty="0"/>
          </a:p>
        </p:txBody>
      </p:sp>
      <p:sp>
        <p:nvSpPr>
          <p:cNvPr id="27" name="TextBox 26"/>
          <p:cNvSpPr txBox="1"/>
          <p:nvPr/>
        </p:nvSpPr>
        <p:spPr>
          <a:xfrm>
            <a:off x="4876800" y="4507452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৪০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267200" y="4519104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৩০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4572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8194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15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3622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10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rot="5400000">
            <a:off x="2094705" y="30099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581400" y="4495800"/>
            <a:ext cx="3429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3886200" y="2209800"/>
            <a:ext cx="205740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581400" y="3438864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114800" y="39624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82294" y="2884341"/>
            <a:ext cx="15993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358404" y="3694906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6200000" flipH="1">
            <a:off x="4610100" y="1485900"/>
            <a:ext cx="11430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24200" y="1524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781800" y="4572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2672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a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257800" y="2743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8" grpId="0"/>
      <p:bldP spid="27" grpId="0"/>
      <p:bldP spid="26" grpId="0"/>
      <p:bldP spid="25" grpId="0"/>
      <p:bldP spid="24" grpId="0"/>
      <p:bldP spid="22" grpId="0"/>
      <p:bldP spid="21" grpId="0"/>
      <p:bldP spid="23" grpId="0"/>
      <p:bldP spid="20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667000"/>
            <a:ext cx="3051928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953000" y="2209800"/>
            <a:ext cx="297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নিজ</a:t>
            </a:r>
            <a:r>
              <a:rPr lang="en-US" sz="3600" dirty="0" smtClean="0"/>
              <a:t> দাম</a:t>
            </a:r>
          </a:p>
          <a:p>
            <a:r>
              <a:rPr lang="en-US" sz="3600" dirty="0" err="1" smtClean="0"/>
              <a:t>উৎপাদন</a:t>
            </a:r>
            <a:r>
              <a:rPr lang="en-US" sz="3600" dirty="0" smtClean="0"/>
              <a:t> </a:t>
            </a:r>
            <a:r>
              <a:rPr lang="en-US" sz="3600" dirty="0" err="1" smtClean="0"/>
              <a:t>খরচ</a:t>
            </a:r>
            <a:endParaRPr lang="en-US" sz="3600" dirty="0" smtClean="0"/>
          </a:p>
          <a:p>
            <a:r>
              <a:rPr lang="en-US" sz="3600" dirty="0" err="1" smtClean="0"/>
              <a:t>কারিগরি</a:t>
            </a:r>
            <a:r>
              <a:rPr lang="en-US" sz="3600" dirty="0" smtClean="0"/>
              <a:t> </a:t>
            </a:r>
            <a:r>
              <a:rPr lang="en-US" sz="3600" dirty="0" err="1" smtClean="0"/>
              <a:t>অবস্থা</a:t>
            </a:r>
            <a:endParaRPr lang="en-US" sz="3600" dirty="0" smtClean="0"/>
          </a:p>
          <a:p>
            <a:r>
              <a:rPr lang="en-US" sz="3600" dirty="0" err="1" smtClean="0"/>
              <a:t>ভবিষ</a:t>
            </a:r>
            <a:r>
              <a:rPr lang="en-US" sz="3600" dirty="0" smtClean="0"/>
              <a:t>ৎ </a:t>
            </a:r>
            <a:r>
              <a:rPr lang="en-US" sz="3600" dirty="0" err="1" smtClean="0"/>
              <a:t>প্রত্যাশা</a:t>
            </a:r>
            <a:endParaRPr lang="en-US" sz="3600" dirty="0" smtClean="0"/>
          </a:p>
          <a:p>
            <a:r>
              <a:rPr lang="en-US" sz="3600" dirty="0" err="1" smtClean="0"/>
              <a:t>বিক্রেতার</a:t>
            </a:r>
            <a:r>
              <a:rPr lang="en-US" sz="3600" dirty="0" smtClean="0"/>
              <a:t> </a:t>
            </a:r>
            <a:r>
              <a:rPr lang="en-US" sz="3600" dirty="0" err="1" smtClean="0"/>
              <a:t>সংখ্যা</a:t>
            </a:r>
            <a:endParaRPr lang="en-US" sz="3600" dirty="0" smtClean="0"/>
          </a:p>
          <a:p>
            <a:r>
              <a:rPr lang="en-US" sz="3600" dirty="0" err="1" smtClean="0"/>
              <a:t>সরকারী</a:t>
            </a:r>
            <a:r>
              <a:rPr lang="en-US" sz="3600" dirty="0" smtClean="0"/>
              <a:t> </a:t>
            </a:r>
            <a:r>
              <a:rPr lang="en-US" sz="3600" dirty="0" err="1" smtClean="0"/>
              <a:t>নীতি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181600" y="609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যোগানের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নিধারক</a:t>
            </a:r>
            <a:r>
              <a:rPr lang="en-US" sz="2400" dirty="0" smtClean="0"/>
              <a:t> </a:t>
            </a:r>
            <a:r>
              <a:rPr lang="en-US" sz="2400" dirty="0" err="1" smtClean="0"/>
              <a:t>সমুহ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95" y="228600"/>
            <a:ext cx="8229600" cy="1143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</a:t>
            </a:r>
            <a:r>
              <a:rPr lang="en-US" sz="4000" dirty="0" err="1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000" dirty="0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000" dirty="0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</a:t>
            </a:r>
            <a:r>
              <a:rPr lang="en-US" sz="2000" dirty="0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সময়-৩ </a:t>
            </a:r>
            <a:r>
              <a:rPr lang="en-US" sz="2000" dirty="0" err="1" smtClean="0">
                <a:solidFill>
                  <a:srgbClr val="FF33CC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4000" dirty="0">
              <a:solidFill>
                <a:srgbClr val="FF33CC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>
              <a:buNone/>
            </a:pP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রেখার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আকৃতি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কেমন</a:t>
            </a:r>
            <a:r>
              <a:rPr lang="en-US" sz="4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খাতায়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একেঁ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দেখাও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endParaRPr lang="en-US" sz="4000" dirty="0" smtClean="0">
              <a:solidFill>
                <a:srgbClr val="FF33CC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chemeClr val="accent6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মুল্যায়ন</a:t>
            </a:r>
            <a:endParaRPr lang="en-US" sz="6600" dirty="0">
              <a:solidFill>
                <a:schemeClr val="accent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বুঝ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কাল্পনিক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সুচী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রেখা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অংকন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নিধারক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>
                <a:solidFill>
                  <a:srgbClr val="A5002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5400" dirty="0" smtClean="0">
                <a:solidFill>
                  <a:srgbClr val="A5002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A5002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5400" dirty="0">
              <a:solidFill>
                <a:srgbClr val="A5002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সমীকরন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Q=20+3p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সূচী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তৈরী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প্রাপ্ত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সূচীর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প্রেক্ষিতে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রেখা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অংকন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বিশ্লেষন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8800" dirty="0" err="1" smtClean="0">
                <a:solidFill>
                  <a:srgbClr val="00B050"/>
                </a:solidFill>
              </a:rPr>
              <a:t>সবাইকে</a:t>
            </a:r>
            <a:r>
              <a:rPr lang="en-US" sz="8800" dirty="0" smtClean="0">
                <a:solidFill>
                  <a:srgbClr val="00B050"/>
                </a:solidFill>
              </a:rPr>
              <a:t> </a:t>
            </a:r>
            <a:r>
              <a:rPr lang="en-US" sz="8800" dirty="0" err="1" smtClean="0">
                <a:solidFill>
                  <a:srgbClr val="00B050"/>
                </a:solidFill>
              </a:rPr>
              <a:t>ধন্যবাদ</a:t>
            </a:r>
            <a:endParaRPr lang="en-US" sz="8800" dirty="0">
              <a:solidFill>
                <a:srgbClr val="00B05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828800"/>
            <a:ext cx="5242454" cy="393184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solidFill>
                  <a:srgbClr val="0070C0"/>
                </a:solidFill>
              </a:rPr>
              <a:t>পরিচিতি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    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শিক্ষক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মাহমুদুল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হাসান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>
              <a:buNone/>
            </a:pP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(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প্রভাষক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অর্থনীতি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পুমবাইল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এফ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.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ইউ.ফাযিল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ডিগ্রী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মাদ্রাসা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গৌরীপুর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ময়মনসিংহ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Shonar Bangla" pitchFamily="34" charset="0"/>
                <a:cs typeface="Shonar Bangla" pitchFamily="34" charset="0"/>
              </a:rPr>
              <a:t>  </a:t>
            </a:r>
            <a:r>
              <a:rPr lang="en-US" sz="2800" dirty="0" err="1" smtClean="0">
                <a:latin typeface="Shonar Bangla" pitchFamily="34" charset="0"/>
                <a:cs typeface="Shonar Bangla" pitchFamily="34" charset="0"/>
              </a:rPr>
              <a:t>পাঠ</a:t>
            </a:r>
            <a:endParaRPr lang="en-US" sz="2800" dirty="0"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বিষয়-অর্থনীতি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১ম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পত্র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শ্রেনি-একাদশ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অধ্যায়-২য়</a:t>
            </a:r>
          </a:p>
          <a:p>
            <a:pPr marL="0" indent="0">
              <a:buNone/>
            </a:pP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en-US" sz="1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তারিখ-২০/১০/১৯ </a:t>
            </a:r>
            <a:r>
              <a:rPr lang="en-US" sz="1600" smtClean="0">
                <a:latin typeface="NikoshBAN" panose="02000000000000000000" pitchFamily="2" charset="0"/>
                <a:cs typeface="NikoshBAN" panose="02000000000000000000" pitchFamily="2" charset="0"/>
              </a:rPr>
              <a:t>খ্রিঃ</a:t>
            </a:r>
            <a:endParaRPr lang="en-US" sz="1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7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43000"/>
            <a:ext cx="5791200" cy="3721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479502"/>
            <a:ext cx="3657600" cy="2876927"/>
          </a:xfrm>
          <a:prstGeom prst="rect">
            <a:avLst/>
          </a:prstGeom>
        </p:spPr>
      </p:pic>
      <p:pic>
        <p:nvPicPr>
          <p:cNvPr id="3" name="Picture 2" descr="index.jpg8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9565" y="457200"/>
            <a:ext cx="3551556" cy="2862059"/>
          </a:xfrm>
          <a:prstGeom prst="rect">
            <a:avLst/>
          </a:prstGeom>
        </p:spPr>
      </p:pic>
      <p:pic>
        <p:nvPicPr>
          <p:cNvPr id="5" name="Picture 4" descr="index.jpg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3657600"/>
            <a:ext cx="40386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914400"/>
            <a:ext cx="6451600" cy="42932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828800"/>
            <a:ext cx="7543800" cy="17526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8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8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supply)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33CC"/>
                </a:solidFill>
                <a:latin typeface="Shonar Bangla" pitchFamily="34" charset="0"/>
                <a:cs typeface="Shonar Bangla" pitchFamily="34" charset="0"/>
              </a:rPr>
              <a:t>শিখন</a:t>
            </a:r>
            <a:r>
              <a:rPr lang="en-US" sz="6600" dirty="0" smtClean="0">
                <a:solidFill>
                  <a:srgbClr val="FF33CC"/>
                </a:solidFill>
                <a:latin typeface="Shonar Bangla" pitchFamily="34" charset="0"/>
                <a:cs typeface="Shonar Bangla" pitchFamily="34" charset="0"/>
              </a:rPr>
              <a:t> </a:t>
            </a:r>
            <a:r>
              <a:rPr lang="en-US" sz="6600" dirty="0" err="1" smtClean="0">
                <a:solidFill>
                  <a:srgbClr val="FF33CC"/>
                </a:solidFill>
                <a:latin typeface="Shonar Bangla" pitchFamily="34" charset="0"/>
                <a:cs typeface="Shonar Bangla" pitchFamily="34" charset="0"/>
              </a:rPr>
              <a:t>ফল</a:t>
            </a:r>
            <a:endParaRPr lang="en-US" sz="6600" dirty="0">
              <a:solidFill>
                <a:srgbClr val="FF33CC"/>
              </a:solidFill>
              <a:latin typeface="Shonar Bangla" pitchFamily="34" charset="0"/>
              <a:cs typeface="Shonar Bangl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ধারণা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সুচি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রেখা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অংকন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নির্ধারক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সমুহ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সংজ্ঞা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একজন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উৎপাদনকারি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উৎপাদনকারিরা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সম্ভাব্য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বিভিন্ন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দামে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একটি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দ্রব্যর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কি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পরিমান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বিক্রয়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করতে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রাজি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তাকে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যোগান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বলে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sz="1600" dirty="0" smtClean="0">
                <a:solidFill>
                  <a:srgbClr val="0070C0"/>
                </a:solidFill>
              </a:rPr>
              <a:t>।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যোগানের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পরিমানকে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গানিতিক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ভাবে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সংখ্যার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মাধ্যমে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প্রকাশ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করার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পদ্ধতিকে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যোগান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সূচী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বলে</a:t>
            </a:r>
            <a:r>
              <a:rPr lang="en-US" sz="2000" dirty="0" smtClean="0">
                <a:solidFill>
                  <a:srgbClr val="FF0000"/>
                </a:solidFill>
              </a:rPr>
              <a:t>।</a:t>
            </a:r>
          </a:p>
          <a:p>
            <a:r>
              <a:rPr lang="en-US" dirty="0" err="1" smtClean="0">
                <a:solidFill>
                  <a:srgbClr val="FF33CC"/>
                </a:solidFill>
              </a:rPr>
              <a:t>যোগানের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পরিমানকে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জ্যামিতিক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ভাবে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রেখার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মাধ্যমে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প্রকাশ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করার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পদ্ধতিকে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যোগান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রেখা</a:t>
            </a:r>
            <a:r>
              <a:rPr lang="en-US" dirty="0" smtClean="0">
                <a:solidFill>
                  <a:srgbClr val="FF33CC"/>
                </a:solidFill>
              </a:rPr>
              <a:t> </a:t>
            </a:r>
            <a:r>
              <a:rPr lang="en-US" dirty="0" err="1" smtClean="0">
                <a:solidFill>
                  <a:srgbClr val="FF33CC"/>
                </a:solidFill>
              </a:rPr>
              <a:t>বলে</a:t>
            </a:r>
            <a:r>
              <a:rPr lang="en-US" sz="2000" dirty="0" smtClean="0">
                <a:solidFill>
                  <a:srgbClr val="FF33CC"/>
                </a:solidFill>
              </a:rPr>
              <a:t>।</a:t>
            </a:r>
            <a:endParaRPr lang="en-US" dirty="0" smtClean="0">
              <a:solidFill>
                <a:srgbClr val="FF33CC"/>
              </a:solidFill>
            </a:endParaRPr>
          </a:p>
          <a:p>
            <a:r>
              <a:rPr lang="en-US" dirty="0" err="1" smtClean="0">
                <a:solidFill>
                  <a:srgbClr val="00CC00"/>
                </a:solidFill>
              </a:rPr>
              <a:t>অন্যান্য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অবস্থা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স্থির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থেকে</a:t>
            </a:r>
            <a:r>
              <a:rPr lang="en-US" dirty="0" smtClean="0">
                <a:solidFill>
                  <a:srgbClr val="00CC00"/>
                </a:solidFill>
              </a:rPr>
              <a:t> দাম </a:t>
            </a:r>
            <a:r>
              <a:rPr lang="en-US" dirty="0" err="1" smtClean="0">
                <a:solidFill>
                  <a:srgbClr val="00CC00"/>
                </a:solidFill>
              </a:rPr>
              <a:t>বাড়লে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যোগান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বাড়ে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আর</a:t>
            </a:r>
            <a:r>
              <a:rPr lang="en-US" dirty="0" smtClean="0">
                <a:solidFill>
                  <a:srgbClr val="00CC00"/>
                </a:solidFill>
              </a:rPr>
              <a:t> দাম </a:t>
            </a:r>
            <a:r>
              <a:rPr lang="en-US" dirty="0" err="1" smtClean="0">
                <a:solidFill>
                  <a:srgbClr val="00CC00"/>
                </a:solidFill>
              </a:rPr>
              <a:t>কমলে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যোগান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কমে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এটি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যে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বিধিতে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ব্যাখ্যা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করা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হয়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তাকে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যোগান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বিধি</a:t>
            </a:r>
            <a:r>
              <a:rPr lang="en-US" dirty="0" smtClean="0">
                <a:solidFill>
                  <a:srgbClr val="00CC00"/>
                </a:solidFill>
              </a:rPr>
              <a:t> </a:t>
            </a:r>
            <a:r>
              <a:rPr lang="en-US" dirty="0" err="1" smtClean="0">
                <a:solidFill>
                  <a:srgbClr val="00CC00"/>
                </a:solidFill>
              </a:rPr>
              <a:t>বলে</a:t>
            </a:r>
            <a:r>
              <a:rPr lang="en-US" sz="1800" dirty="0" smtClean="0">
                <a:solidFill>
                  <a:srgbClr val="00CC00"/>
                </a:solidFill>
              </a:rPr>
              <a:t>।</a:t>
            </a:r>
            <a:r>
              <a:rPr lang="en-US" dirty="0" smtClean="0">
                <a:solidFill>
                  <a:srgbClr val="00CC00"/>
                </a:solidFill>
              </a:rPr>
              <a:t> 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685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অপেক্ষক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- S=(p)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সমীকরন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s=10+2p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 P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মানে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পরিমান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সূচী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তৈরী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468562"/>
              </p:ext>
            </p:extLst>
          </p:nvPr>
        </p:nvGraphicFramePr>
        <p:xfrm>
          <a:off x="1828800" y="2743200"/>
          <a:ext cx="6096000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দাম</a:t>
                      </a:r>
                      <a:endParaRPr lang="en-US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পরিমান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টাকা</a:t>
                      </a:r>
                      <a:endParaRPr lang="en-US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৩০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কেজি</a:t>
                      </a:r>
                      <a:endParaRPr lang="en-US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১৫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টাকা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৪০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কেজি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05200" y="1981200"/>
            <a:ext cx="2286000" cy="46166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যোগান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সূচি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264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NikoshBAN</vt:lpstr>
      <vt:lpstr>Shonar Bangla</vt:lpstr>
      <vt:lpstr>Office Theme</vt:lpstr>
      <vt:lpstr>স্বাগতম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শিখন ফল</vt:lpstr>
      <vt:lpstr>সংজ্ঞা</vt:lpstr>
      <vt:lpstr>PowerPoint Presentation</vt:lpstr>
      <vt:lpstr>PowerPoint Presentation</vt:lpstr>
      <vt:lpstr>PowerPoint Presentation</vt:lpstr>
      <vt:lpstr>                   একক কাজ            সময়-৩ মিনিট</vt:lpstr>
      <vt:lpstr>মুল্যায়ন</vt:lpstr>
      <vt:lpstr>বাড়ির কাজ</vt:lpstr>
      <vt:lpstr>সবাইকে ধন্যবাদ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FAWZIA HASSAN</dc:creator>
  <cp:lastModifiedBy>Fawzia Hasan</cp:lastModifiedBy>
  <cp:revision>110</cp:revision>
  <dcterms:created xsi:type="dcterms:W3CDTF">2015-07-05T15:23:05Z</dcterms:created>
  <dcterms:modified xsi:type="dcterms:W3CDTF">2019-10-20T15:09:41Z</dcterms:modified>
</cp:coreProperties>
</file>