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9" r:id="rId3"/>
    <p:sldId id="262" r:id="rId4"/>
    <p:sldId id="257" r:id="rId5"/>
    <p:sldId id="264" r:id="rId6"/>
    <p:sldId id="278" r:id="rId7"/>
    <p:sldId id="265" r:id="rId8"/>
    <p:sldId id="267" r:id="rId9"/>
    <p:sldId id="272" r:id="rId10"/>
    <p:sldId id="273" r:id="rId11"/>
    <p:sldId id="269" r:id="rId12"/>
    <p:sldId id="275" r:id="rId13"/>
    <p:sldId id="27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46" d="100"/>
          <a:sy n="46" d="100"/>
        </p:scale>
        <p:origin x="78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B391D-DA10-4754-86F0-42A0B3F9999C}" type="datetimeFigureOut">
              <a:rPr lang="en-US" smtClean="0"/>
              <a:t>10-Apr-18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F46FD-0A25-4CC5-859C-8AF879293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710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B391D-DA10-4754-86F0-42A0B3F9999C}" type="datetimeFigureOut">
              <a:rPr lang="en-US" smtClean="0"/>
              <a:t>10-Apr-18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F46FD-0A25-4CC5-859C-8AF879293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760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B391D-DA10-4754-86F0-42A0B3F9999C}" type="datetimeFigureOut">
              <a:rPr lang="en-US" smtClean="0"/>
              <a:t>10-Apr-18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F46FD-0A25-4CC5-859C-8AF879293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331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B391D-DA10-4754-86F0-42A0B3F9999C}" type="datetimeFigureOut">
              <a:rPr lang="en-US" smtClean="0"/>
              <a:t>10-Apr-18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F46FD-0A25-4CC5-859C-8AF879293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387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B391D-DA10-4754-86F0-42A0B3F9999C}" type="datetimeFigureOut">
              <a:rPr lang="en-US" smtClean="0"/>
              <a:t>10-Apr-18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F46FD-0A25-4CC5-859C-8AF879293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593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B391D-DA10-4754-86F0-42A0B3F9999C}" type="datetimeFigureOut">
              <a:rPr lang="en-US" smtClean="0"/>
              <a:t>10-Apr-18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F46FD-0A25-4CC5-859C-8AF879293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856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B391D-DA10-4754-86F0-42A0B3F9999C}" type="datetimeFigureOut">
              <a:rPr lang="en-US" smtClean="0"/>
              <a:t>10-Apr-18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F46FD-0A25-4CC5-859C-8AF879293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225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B391D-DA10-4754-86F0-42A0B3F9999C}" type="datetimeFigureOut">
              <a:rPr lang="en-US" smtClean="0"/>
              <a:t>10-Apr-18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F46FD-0A25-4CC5-859C-8AF879293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912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B391D-DA10-4754-86F0-42A0B3F9999C}" type="datetimeFigureOut">
              <a:rPr lang="en-US" smtClean="0"/>
              <a:t>10-Apr-18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F46FD-0A25-4CC5-859C-8AF879293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03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B391D-DA10-4754-86F0-42A0B3F9999C}" type="datetimeFigureOut">
              <a:rPr lang="en-US" smtClean="0"/>
              <a:t>10-Apr-18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F46FD-0A25-4CC5-859C-8AF879293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73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B391D-DA10-4754-86F0-42A0B3F9999C}" type="datetimeFigureOut">
              <a:rPr lang="en-US" smtClean="0"/>
              <a:t>10-Apr-18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F46FD-0A25-4CC5-859C-8AF879293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142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BB391D-DA10-4754-86F0-42A0B3F9999C}" type="datetimeFigureOut">
              <a:rPr lang="en-US" smtClean="0"/>
              <a:t>10-Apr-18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FF46FD-0A25-4CC5-859C-8AF879293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756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35190" y="123079"/>
            <a:ext cx="4719917" cy="1325563"/>
          </a:xfrm>
        </p:spPr>
        <p:txBody>
          <a:bodyPr>
            <a:normAutofit fontScale="90000"/>
          </a:bodyPr>
          <a:lstStyle/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           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9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9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9447" y="1852052"/>
            <a:ext cx="5191405" cy="3889841"/>
          </a:xfrm>
        </p:spPr>
      </p:pic>
    </p:spTree>
    <p:extLst>
      <p:ext uri="{BB962C8B-B14F-4D97-AF65-F5344CB8AC3E}">
        <p14:creationId xmlns:p14="http://schemas.microsoft.com/office/powerpoint/2010/main" val="266459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28255" y="3779628"/>
            <a:ext cx="8686800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>
                <a:latin typeface="SutonnyMJ" pitchFamily="2" charset="0"/>
                <a:cs typeface="SutonnyMJ" pitchFamily="2" charset="0"/>
              </a:rPr>
              <a:t>Aveyj</a:t>
            </a:r>
            <a:r>
              <a:rPr lang="en-US" sz="6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600" dirty="0" err="1">
                <a:latin typeface="SutonnyMJ" pitchFamily="2" charset="0"/>
                <a:cs typeface="SutonnyMJ" pitchFamily="2" charset="0"/>
              </a:rPr>
              <a:t>Kvjvg</a:t>
            </a:r>
            <a:r>
              <a:rPr lang="en-US" sz="6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600" dirty="0" err="1">
                <a:latin typeface="SutonnyMJ" pitchFamily="2" charset="0"/>
                <a:cs typeface="SutonnyMJ" pitchFamily="2" charset="0"/>
              </a:rPr>
              <a:t>AvRv</a:t>
            </a:r>
            <a:r>
              <a:rPr lang="en-US" sz="6600" dirty="0">
                <a:latin typeface="SutonnyMJ" pitchFamily="2" charset="0"/>
                <a:cs typeface="SutonnyMJ" pitchFamily="2" charset="0"/>
              </a:rPr>
              <a:t>` </a:t>
            </a:r>
            <a:r>
              <a:rPr lang="en-US" sz="6600" dirty="0" err="1" smtClean="0">
                <a:latin typeface="SutonnyMJ" pitchFamily="2" charset="0"/>
                <a:cs typeface="SutonnyMJ" pitchFamily="2" charset="0"/>
              </a:rPr>
              <a:t>iæ‡ej</a:t>
            </a:r>
            <a:r>
              <a:rPr lang="en-US" sz="6600" dirty="0">
                <a:latin typeface="SutonnyMJ" pitchFamily="2" charset="0"/>
                <a:cs typeface="SutonnyMJ" pitchFamily="2" charset="0"/>
              </a:rPr>
              <a:t>,</a:t>
            </a:r>
            <a:endParaRPr lang="bn-BD" sz="66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সহকারী শিক্ষক</a:t>
            </a:r>
          </a:p>
          <a:p>
            <a:pPr algn="ctr"/>
            <a:r>
              <a:rPr lang="en-US" sz="4800" dirty="0" err="1">
                <a:latin typeface="SutonnyMJ" pitchFamily="2" charset="0"/>
                <a:cs typeface="SutonnyMJ" pitchFamily="2" charset="0"/>
              </a:rPr>
              <a:t>knx</a:t>
            </a:r>
            <a:r>
              <a:rPr lang="en-US" sz="4800" dirty="0">
                <a:latin typeface="SutonnyMJ" pitchFamily="2" charset="0"/>
                <a:cs typeface="SutonnyMJ" pitchFamily="2" charset="0"/>
              </a:rPr>
              <a:t>` </a:t>
            </a:r>
            <a:r>
              <a:rPr lang="en-US" sz="4800" dirty="0" err="1">
                <a:latin typeface="SutonnyMJ" pitchFamily="2" charset="0"/>
                <a:cs typeface="SutonnyMJ" pitchFamily="2" charset="0"/>
              </a:rPr>
              <a:t>AvjvDwÏb</a:t>
            </a:r>
            <a:r>
              <a:rPr lang="en-US" sz="4800" dirty="0">
                <a:latin typeface="SutonnyMJ" pitchFamily="2" charset="0"/>
                <a:cs typeface="SutonnyMJ" pitchFamily="2" charset="0"/>
              </a:rPr>
              <a:t> D”P we`¨</a:t>
            </a:r>
            <a:r>
              <a:rPr lang="en-US" sz="4800" dirty="0" err="1">
                <a:latin typeface="SutonnyMJ" pitchFamily="2" charset="0"/>
                <a:cs typeface="SutonnyMJ" pitchFamily="2" charset="0"/>
              </a:rPr>
              <a:t>vjq</a:t>
            </a:r>
            <a:r>
              <a:rPr lang="en-US" sz="4800" dirty="0">
                <a:latin typeface="SutonnyMJ" pitchFamily="2" charset="0"/>
                <a:cs typeface="SutonnyMJ" pitchFamily="2" charset="0"/>
              </a:rPr>
              <a:t>, </a:t>
            </a:r>
            <a:r>
              <a:rPr lang="en-US" sz="4800" dirty="0" err="1">
                <a:latin typeface="SutonnyMJ" pitchFamily="2" charset="0"/>
                <a:cs typeface="SutonnyMJ" pitchFamily="2" charset="0"/>
              </a:rPr>
              <a:t>wgR©vcyi</a:t>
            </a:r>
            <a:r>
              <a:rPr lang="en-US" sz="4800" dirty="0">
                <a:latin typeface="SutonnyMJ" pitchFamily="2" charset="0"/>
                <a:cs typeface="SutonnyMJ" pitchFamily="2" charset="0"/>
              </a:rPr>
              <a:t>, </a:t>
            </a:r>
            <a:r>
              <a:rPr lang="en-US" sz="4800" dirty="0" err="1">
                <a:latin typeface="SutonnyMJ" pitchFamily="2" charset="0"/>
                <a:cs typeface="SutonnyMJ" pitchFamily="2" charset="0"/>
              </a:rPr>
              <a:t>cvKzw</a:t>
            </a:r>
            <a:r>
              <a:rPr lang="en-US" sz="4800" dirty="0">
                <a:latin typeface="SutonnyMJ" pitchFamily="2" charset="0"/>
                <a:cs typeface="SutonnyMJ" pitchFamily="2" charset="0"/>
              </a:rPr>
              <a:t>›`qv, </a:t>
            </a:r>
            <a:r>
              <a:rPr lang="en-US" sz="4800" dirty="0" err="1">
                <a:latin typeface="SutonnyMJ" pitchFamily="2" charset="0"/>
                <a:cs typeface="SutonnyMJ" pitchFamily="2" charset="0"/>
              </a:rPr>
              <a:t>wK‡kviMÄ</a:t>
            </a:r>
            <a:r>
              <a:rPr lang="en-US" sz="4800" dirty="0">
                <a:latin typeface="SutonnyMJ" pitchFamily="2" charset="0"/>
                <a:cs typeface="SutonnyMJ" pitchFamily="2" charset="0"/>
              </a:rPr>
              <a:t>| </a:t>
            </a:r>
          </a:p>
          <a:p>
            <a:pPr algn="ctr"/>
            <a:endParaRPr lang="bn-BD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228600"/>
            <a:ext cx="3429000" cy="3267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127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69 0 0.125 0.056 0.125 0.125 C 0.125 0.194 0.069 0.25 0 0.25 C -0.069 0.25 -0.125 0.194 -0.125 0.125 C -0.125 0.056 -0.069 0 0 0 Z" pathEditMode="relative" ptsTypes="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12039600" cy="6710081"/>
          </a:xfrm>
        </p:spPr>
        <p:txBody>
          <a:bodyPr>
            <a:noAutofit/>
          </a:bodyPr>
          <a:lstStyle/>
          <a:p>
            <a:pPr algn="ctr"/>
            <a:r>
              <a:rPr lang="en-US" sz="11500" dirty="0" err="1" smtClean="0">
                <a:latin typeface="SutonnyMJ" pitchFamily="2" charset="0"/>
                <a:cs typeface="SutonnyMJ" pitchFamily="2" charset="0"/>
              </a:rPr>
              <a:t>cvV</a:t>
            </a:r>
            <a:r>
              <a:rPr lang="en-US" sz="115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1500" dirty="0" err="1" smtClean="0">
                <a:latin typeface="SutonnyMJ" pitchFamily="2" charset="0"/>
                <a:cs typeface="SutonnyMJ" pitchFamily="2" charset="0"/>
              </a:rPr>
              <a:t>cwiwPwZ</a:t>
            </a:r>
            <a:r>
              <a:rPr lang="en-US" sz="11500" dirty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sz="11500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115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</a:t>
            </a:r>
            <a:r>
              <a:rPr lang="bn-BD" sz="8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বিষয়ঃ হিসাব বিজ্ঞান</a:t>
            </a:r>
            <a:br>
              <a:rPr lang="bn-BD" sz="8800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8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শ্রেণিঃনবম</a:t>
            </a:r>
            <a:r>
              <a:rPr lang="bn-BD" sz="11500" dirty="0" smtClean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sz="11500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US" sz="115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8601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0637" y="5037514"/>
            <a:ext cx="4643438" cy="823912"/>
          </a:xfrm>
        </p:spPr>
        <p:txBody>
          <a:bodyPr>
            <a:noAutofit/>
          </a:bodyPr>
          <a:lstStyle/>
          <a:p>
            <a:r>
              <a:rPr lang="bn-BD" sz="5400" dirty="0" smtClean="0"/>
              <a:t>লেনদেন</a:t>
            </a:r>
            <a:endParaRPr lang="en-US" sz="54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28" y="1496120"/>
            <a:ext cx="4545293" cy="2879305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62308" y="271002"/>
            <a:ext cx="7763534" cy="1126057"/>
          </a:xfrm>
        </p:spPr>
        <p:txBody>
          <a:bodyPr>
            <a:normAutofit/>
          </a:bodyPr>
          <a:lstStyle/>
          <a:p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লেনদেন ও লেনদেনের প্রকৃতি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4075" y="1496121"/>
            <a:ext cx="5428410" cy="2879305"/>
          </a:xfrm>
        </p:spPr>
      </p:pic>
      <p:sp>
        <p:nvSpPr>
          <p:cNvPr id="9" name="TextBox 8"/>
          <p:cNvSpPr txBox="1"/>
          <p:nvPr/>
        </p:nvSpPr>
        <p:spPr>
          <a:xfrm>
            <a:off x="5638520" y="5037514"/>
            <a:ext cx="37324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dirty="0" smtClean="0"/>
              <a:t>লেনদেন নয়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2045735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1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1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1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1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9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1" presetClass="entr" presetSubtype="1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1" presetClass="entr" presetSubtype="1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  <p:bldP spid="3" grpId="2" build="p"/>
      <p:bldP spid="3" grpId="3" build="p"/>
      <p:bldP spid="5" grpId="0" build="p"/>
      <p:bldP spid="5" grpId="1" build="p"/>
      <p:bldP spid="5" grpId="2" build="p"/>
      <p:bldP spid="9" grpId="0"/>
      <p:bldP spid="9" grpId="1"/>
      <p:bldP spid="9" grpId="2"/>
      <p:bldP spid="9" grpId="3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34471"/>
            <a:ext cx="9717741" cy="5593976"/>
          </a:xfrm>
        </p:spPr>
        <p:txBody>
          <a:bodyPr>
            <a:normAutofit fontScale="90000"/>
          </a:bodyPr>
          <a:lstStyle/>
          <a:p>
            <a:pPr algn="l"/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    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mtClean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mtClean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mtClean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b="1" smtClean="0">
                <a:latin typeface="NikoshBAN" panose="02000000000000000000" pitchFamily="2" charset="0"/>
                <a:cs typeface="NikoshBAN" panose="02000000000000000000" pitchFamily="2" charset="0"/>
              </a:rPr>
              <a:t>শিখনফলঃ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শিক্ষার্থীরা---</a:t>
            </a:r>
            <a:b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১।লেনদেন কী তা বলতে পারবে</a:t>
            </a:r>
            <a:b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২।লেনদেনের প্রকৃতি সনাক্ত করতে পারবে।</a:t>
            </a:r>
            <a:b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৩।লেনদেনের কয়টি পক্ষ থাকে</a:t>
            </a:r>
            <a:b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 বলতে পারবে ।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0501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790335" y="1932038"/>
            <a:ext cx="5132439" cy="36575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ross 2"/>
          <p:cNvSpPr/>
          <p:nvPr/>
        </p:nvSpPr>
        <p:spPr>
          <a:xfrm>
            <a:off x="4085301" y="2603089"/>
            <a:ext cx="4085303" cy="2625213"/>
          </a:xfrm>
          <a:prstGeom prst="plus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rgbClr val="FF0000"/>
                </a:solidFill>
              </a:rPr>
              <a:t>লেনদেন অর্থ</a:t>
            </a:r>
          </a:p>
        </p:txBody>
      </p:sp>
      <p:sp>
        <p:nvSpPr>
          <p:cNvPr id="4" name="Rectangle 3"/>
          <p:cNvSpPr/>
          <p:nvPr/>
        </p:nvSpPr>
        <p:spPr>
          <a:xfrm>
            <a:off x="265471" y="2654710"/>
            <a:ext cx="2949677" cy="25219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/>
              <a:t>গ্রহণ</a:t>
            </a:r>
            <a:endParaRPr lang="en-US" sz="4800" dirty="0"/>
          </a:p>
        </p:txBody>
      </p:sp>
      <p:sp>
        <p:nvSpPr>
          <p:cNvPr id="5" name="Rectangle 4"/>
          <p:cNvSpPr/>
          <p:nvPr/>
        </p:nvSpPr>
        <p:spPr>
          <a:xfrm>
            <a:off x="9217741" y="2654710"/>
            <a:ext cx="2844271" cy="29349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/>
              <a:t>প্রদান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74855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4" grpId="0" animBg="1"/>
      <p:bldP spid="4" grpId="1" animBg="1"/>
      <p:bldP spid="5" grpId="0" animBg="1"/>
      <p:bldP spid="5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5096435"/>
            <a:ext cx="10672483" cy="1452283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2925" y="130392"/>
            <a:ext cx="2860094" cy="328126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607" y="89758"/>
            <a:ext cx="2810434" cy="3281260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>
            <a:off x="3254188" y="1898638"/>
            <a:ext cx="1387288" cy="4034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7113494" y="1832161"/>
            <a:ext cx="1586754" cy="47737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807448" y="1895438"/>
            <a:ext cx="23140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/>
              <a:t>১,০০০ টাকা </a:t>
            </a:r>
            <a:endParaRPr lang="en-US" sz="28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089174" y="3733348"/>
            <a:ext cx="341522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/>
              <a:t>মানিক</a:t>
            </a:r>
            <a:r>
              <a:rPr lang="en-US" sz="4400" dirty="0" smtClean="0"/>
              <a:t>(</a:t>
            </a:r>
            <a:r>
              <a:rPr lang="bn-BD" sz="4400" dirty="0" smtClean="0"/>
              <a:t>প্রদান কারী</a:t>
            </a:r>
            <a:r>
              <a:rPr lang="en-US" sz="4400" dirty="0"/>
              <a:t>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70607" y="4034949"/>
            <a:ext cx="37024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রতন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গ্রহন কারী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0667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4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5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1" presetClass="entr" presetSubtype="1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1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6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1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1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6" grpId="2" animBg="1"/>
      <p:bldP spid="6" grpId="3" animBg="1"/>
      <p:bldP spid="7" grpId="0" animBg="1"/>
      <p:bldP spid="7" grpId="1" animBg="1"/>
      <p:bldP spid="8" grpId="0" build="allAtOnce"/>
      <p:bldP spid="9" grpId="0"/>
      <p:bldP spid="9" grpId="1"/>
      <p:bldP spid="11" grpId="0"/>
      <p:bldP spid="11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929" y="145315"/>
            <a:ext cx="5818142" cy="3281082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3859" y="130842"/>
            <a:ext cx="5298141" cy="33100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28647" y="3751730"/>
            <a:ext cx="37651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অর্থ সংশ্লিষ্ট নয় 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59929" y="3904738"/>
            <a:ext cx="5818143" cy="1325563"/>
          </a:xfrm>
        </p:spPr>
        <p:txBody>
          <a:bodyPr/>
          <a:lstStyle/>
          <a:p>
            <a:r>
              <a:rPr lang="bn-BD" dirty="0" smtClean="0"/>
              <a:t>অর্থ সংশ্লিষ্ট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7650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1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1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7" grpId="2" build="allAtOnce"/>
      <p:bldP spid="3" grpId="0"/>
      <p:bldP spid="3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05053" y="3298017"/>
            <a:ext cx="448350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দ্বৈত সত্তা</a:t>
            </a:r>
            <a:endParaRPr lang="en-US" sz="9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3528902"/>
            <a:ext cx="31240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গ্রহণ কারী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686800" y="3575016"/>
            <a:ext cx="30750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প্রদান কারী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645459"/>
            <a:ext cx="3813328" cy="2196072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6925235" y="3407879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317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1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1" presetClass="entr" presetSubtype="1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3" grpId="0"/>
      <p:bldP spid="3" grpId="1"/>
      <p:bldP spid="3" grpId="2"/>
      <p:bldP spid="3" grpId="3"/>
      <p:bldP spid="6" grpId="0"/>
      <p:bldP spid="6" grpId="1"/>
      <p:bldP spid="6" grpId="2"/>
      <p:bldP spid="6" grpId="3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88658" y="1381456"/>
            <a:ext cx="50023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দলীয়  কাজঃ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01906" y="2756647"/>
            <a:ext cx="552674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১।লেনদেনের গ্রহণ  ও প্রদান বলতে কী বুঝ। </a:t>
            </a:r>
            <a:endParaRPr lang="bn-BD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২।লেনদেন নয়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এমন দুইটি  ঘটনা </a:t>
            </a:r>
          </a:p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উল্লেখ কর 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8648" y="1886674"/>
            <a:ext cx="4652680" cy="3424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754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838200" y="1690688"/>
            <a:ext cx="10515600" cy="5369018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8917" y="365125"/>
            <a:ext cx="3630705" cy="4267480"/>
          </a:xfrm>
        </p:spPr>
      </p:pic>
      <p:sp>
        <p:nvSpPr>
          <p:cNvPr id="4" name="TextBox 3"/>
          <p:cNvSpPr txBox="1"/>
          <p:nvPr/>
        </p:nvSpPr>
        <p:spPr>
          <a:xfrm>
            <a:off x="762000" y="1842247"/>
            <a:ext cx="6961095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লেনদেন শব্দটির আভিধানিক অর্থ কী ।</a:t>
            </a:r>
          </a:p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-গ্রহণ ও প্রদান</a:t>
            </a:r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২।ব্যবসায়ের একজন ম্যানেজারের মর্ত্যু হল এটি কি লেনদেন</a:t>
            </a:r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লেনদেন নয়</a:t>
            </a:r>
            <a:endParaRPr lang="en-US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1398494" y="918917"/>
            <a:ext cx="46392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0794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82589" y="497541"/>
            <a:ext cx="73689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বাড়ির কাজঃ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98495" y="1869141"/>
            <a:ext cx="55401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১।প্রত্যেক লেনদেন ঘটনা,প্রত্যেক </a:t>
            </a:r>
          </a:p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ঘটনা লেনদেন নয়-ব্যাখ্যা কর।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7177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/>
      <p:bldP spid="3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90365" y="909920"/>
            <a:ext cx="481404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8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8766" y="2356470"/>
            <a:ext cx="5459505" cy="4295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878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631</TotalTime>
  <Words>123</Words>
  <Application>Microsoft Office PowerPoint</Application>
  <PresentationFormat>Widescreen</PresentationFormat>
  <Paragraphs>33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NikoshBAN</vt:lpstr>
      <vt:lpstr>SutonnyMJ</vt:lpstr>
      <vt:lpstr>Vrinda</vt:lpstr>
      <vt:lpstr>Office Theme</vt:lpstr>
      <vt:lpstr>                          স্বাগতম</vt:lpstr>
      <vt:lpstr>PowerPoint Presentation</vt:lpstr>
      <vt:lpstr>cvV cwiwPwZ       বিষয়ঃ হিসাব বিজ্ঞান শ্রেণিঃনবম </vt:lpstr>
      <vt:lpstr>PowerPoint Presentation</vt:lpstr>
      <vt:lpstr>                            শিখনফলঃ  এই পাঠ শেষে শিক্ষার্থীরা--- ১।লেনদেন কী তা বলতে পারবে ২।লেনদেনের প্রকৃতি সনাক্ত করতে পারবে। ৩।লেনদেনের কয়টি পক্ষ থাকে তা বলতে পারবে ।</vt:lpstr>
      <vt:lpstr>PowerPoint Presentation</vt:lpstr>
      <vt:lpstr>PowerPoint Presentation</vt:lpstr>
      <vt:lpstr>অর্থ সংশ্লিষ্ট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            স্বাগতম</dc:title>
  <dc:creator>TSS</dc:creator>
  <cp:lastModifiedBy>Windows User</cp:lastModifiedBy>
  <cp:revision>105</cp:revision>
  <dcterms:created xsi:type="dcterms:W3CDTF">2014-06-15T05:45:32Z</dcterms:created>
  <dcterms:modified xsi:type="dcterms:W3CDTF">2018-04-10T16:56:51Z</dcterms:modified>
</cp:coreProperties>
</file>