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58" r:id="rId6"/>
    <p:sldId id="264" r:id="rId7"/>
    <p:sldId id="259" r:id="rId8"/>
    <p:sldId id="262" r:id="rId9"/>
    <p:sldId id="263" r:id="rId10"/>
    <p:sldId id="265" r:id="rId11"/>
    <p:sldId id="266" r:id="rId12"/>
    <p:sldId id="267" r:id="rId13"/>
    <p:sldId id="268" r:id="rId14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60" y="102"/>
      </p:cViewPr>
      <p:guideLst>
        <p:guide orient="horz" pos="244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BCB5F-2630-489C-A833-BB2D4091A8D3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1B727-45F2-4AAC-9EFC-51CADD192A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6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Welcome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49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Formation with ‘Wish’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1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96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Feed 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09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Ending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4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Identity of the teacher &amp;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1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Suspension to lead</a:t>
            </a:r>
            <a:r>
              <a:rPr lang="en-US" baseline="0" dirty="0" smtClean="0"/>
              <a:t> the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6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Leading</a:t>
            </a:r>
            <a:r>
              <a:rPr lang="en-US" baseline="0" dirty="0" smtClean="0"/>
              <a:t> the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6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Lesson declaration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82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All the above items will be focused.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83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of optative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65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Formation with ‘May’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7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Formation with ‘Long’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5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3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16150" y="352637"/>
            <a:ext cx="4629150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352637"/>
            <a:ext cx="13658850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7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92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8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7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7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6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74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14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0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054648"/>
            <a:ext cx="9144000" cy="581490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01300" y="2054648"/>
            <a:ext cx="9144000" cy="581490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1739795"/>
            <a:ext cx="6062663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2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9457"/>
            <a:ext cx="4512470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626447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928" indent="0">
              <a:buNone/>
              <a:defRPr sz="3800"/>
            </a:lvl2pPr>
            <a:lvl3pPr marL="1227856" indent="0">
              <a:buNone/>
              <a:defRPr sz="3200"/>
            </a:lvl3pPr>
            <a:lvl4pPr marL="1841784" indent="0">
              <a:buNone/>
              <a:defRPr sz="2700"/>
            </a:lvl4pPr>
            <a:lvl5pPr marL="2455713" indent="0">
              <a:buNone/>
              <a:defRPr sz="2700"/>
            </a:lvl5pPr>
            <a:lvl6pPr marL="3069641" indent="0">
              <a:buNone/>
              <a:defRPr sz="2700"/>
            </a:lvl6pPr>
            <a:lvl7pPr marL="3683569" indent="0">
              <a:buNone/>
              <a:defRPr sz="2700"/>
            </a:lvl7pPr>
            <a:lvl8pPr marL="4297497" indent="0">
              <a:buNone/>
              <a:defRPr sz="2700"/>
            </a:lvl8pPr>
            <a:lvl9pPr marL="4911425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0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13560"/>
            <a:ext cx="12344400" cy="5129425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3D17-C617-4A70-8D96-406AA87BBAB5}" type="datetimeFigureOut">
              <a:rPr lang="en-US" smtClean="0"/>
              <a:pPr/>
              <a:t>21-10-2019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203864"/>
            <a:ext cx="4343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785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446" indent="-460446" algn="l" defTabSz="122785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633" indent="-383705" algn="l" defTabSz="1227856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820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749" indent="-306964" algn="l" defTabSz="12278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677" indent="-306964" algn="l" defTabSz="12278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605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0533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4461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8389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0200" y="533400"/>
            <a:ext cx="7696200" cy="35814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Welcome to the </a:t>
            </a:r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 class  Eight</a:t>
            </a:r>
          </a:p>
        </p:txBody>
      </p:sp>
    </p:spTree>
    <p:extLst>
      <p:ext uri="{BB962C8B-B14F-4D97-AF65-F5344CB8AC3E}">
        <p14:creationId xmlns:p14="http://schemas.microsoft.com/office/powerpoint/2010/main" val="328465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2819400" y="1600200"/>
            <a:ext cx="9067800" cy="24110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304799"/>
            <a:ext cx="12725400" cy="11430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Formation of optative sentence-3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6657" y="2171979"/>
            <a:ext cx="2093180" cy="82640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smtClean="0">
                <a:latin typeface="Book Antiqua" pitchFamily="18" charset="0"/>
              </a:rPr>
              <a:t>subject</a:t>
            </a:r>
            <a:endParaRPr lang="en-US" sz="4400" b="1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2132806"/>
            <a:ext cx="2914037" cy="67290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smtClean="0">
                <a:latin typeface="Book Antiqua" pitchFamily="18" charset="0"/>
              </a:rPr>
              <a:t>extension.</a:t>
            </a:r>
            <a:endParaRPr lang="en-US" sz="4400" b="1" dirty="0"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10169" y="2200461"/>
            <a:ext cx="590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Book Antiqua" pitchFamily="18" charset="0"/>
              </a:rPr>
              <a:t>+</a:t>
            </a:r>
            <a:endParaRPr lang="en-US" sz="4400" b="1" dirty="0"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0831" y="3420606"/>
            <a:ext cx="1481592" cy="90600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>
                <a:latin typeface="Book Antiqua" pitchFamily="18" charset="0"/>
              </a:rPr>
              <a:t>W</a:t>
            </a:r>
            <a:r>
              <a:rPr lang="en-US" sz="4000" b="1" dirty="0" smtClean="0">
                <a:latin typeface="Book Antiqua" pitchFamily="18" charset="0"/>
              </a:rPr>
              <a:t>ish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8561" y="3755886"/>
            <a:ext cx="1133877" cy="8077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 smtClean="0">
                <a:latin typeface="Book Antiqua" pitchFamily="18" charset="0"/>
              </a:rPr>
              <a:t>you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3505200"/>
            <a:ext cx="3107635" cy="77304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>
                <a:latin typeface="Book Antiqua" pitchFamily="18" charset="0"/>
              </a:rPr>
              <a:t>a</a:t>
            </a:r>
            <a:r>
              <a:rPr lang="en-US" sz="4000" b="1" dirty="0" smtClean="0">
                <a:latin typeface="Book Antiqua" pitchFamily="18" charset="0"/>
              </a:rPr>
              <a:t>ll the best.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12266" y="2056606"/>
            <a:ext cx="1537251" cy="769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>
                <a:latin typeface="Book Antiqua" pitchFamily="18" charset="0"/>
              </a:rPr>
              <a:t>W</a:t>
            </a:r>
            <a:r>
              <a:rPr lang="en-US" sz="4400" b="1" dirty="0" smtClean="0">
                <a:latin typeface="Book Antiqua" pitchFamily="18" charset="0"/>
              </a:rPr>
              <a:t>ish</a:t>
            </a:r>
            <a:endParaRPr lang="en-US" sz="4400" b="1" dirty="0"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9098" y="2198464"/>
            <a:ext cx="695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Book Antiqua" pitchFamily="18" charset="0"/>
              </a:rPr>
              <a:t>+</a:t>
            </a:r>
            <a:endParaRPr lang="en-US" sz="44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8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2600" y="205740"/>
            <a:ext cx="7162800" cy="990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Class activities 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5880" y="1524000"/>
            <a:ext cx="83058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Rearrange the sentences into optative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2640" y="3048000"/>
            <a:ext cx="7117080" cy="3048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live, country, our, may, long.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u</a:t>
            </a: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pon, you, be, peace.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to, birth, you, to,  happy , day.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a, life, happy, wish, you.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Allah, may, me, grace.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3588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" y="5486400"/>
            <a:ext cx="6248400" cy="1447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Write five optative sentences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on the picture.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755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56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57200"/>
            <a:ext cx="8686800" cy="838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Book Antiqua" pitchFamily="18" charset="0"/>
              </a:rPr>
              <a:t>Identity of the teacher &amp; the class</a:t>
            </a:r>
            <a:endParaRPr lang="en-US" b="1" u="sng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2057400"/>
            <a:ext cx="7086600" cy="501675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dirty="0" smtClean="0">
                <a:latin typeface="Book Antiqua" pitchFamily="18" charset="0"/>
              </a:rPr>
              <a:t>Md. </a:t>
            </a:r>
            <a:r>
              <a:rPr lang="en-US" sz="3200" b="1" dirty="0" err="1" smtClean="0">
                <a:latin typeface="Book Antiqua" pitchFamily="18" charset="0"/>
              </a:rPr>
              <a:t>Golam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Faruque</a:t>
            </a:r>
            <a:endParaRPr lang="en-US" sz="3200" b="1" dirty="0" smtClean="0">
              <a:latin typeface="Book Antiqua" pitchFamily="18" charset="0"/>
            </a:endParaRPr>
          </a:p>
          <a:p>
            <a:r>
              <a:rPr lang="en-US" sz="3200" b="1" dirty="0" smtClean="0">
                <a:latin typeface="Book Antiqua" pitchFamily="18" charset="0"/>
              </a:rPr>
              <a:t>Senior Teacher (English)</a:t>
            </a:r>
          </a:p>
          <a:p>
            <a:r>
              <a:rPr lang="en-US" sz="3200" b="1" dirty="0" err="1" smtClean="0">
                <a:latin typeface="Book Antiqua" pitchFamily="18" charset="0"/>
              </a:rPr>
              <a:t>Magura</a:t>
            </a:r>
            <a:r>
              <a:rPr lang="en-US" sz="3200" b="1" dirty="0" smtClean="0">
                <a:latin typeface="Book Antiqua" pitchFamily="18" charset="0"/>
              </a:rPr>
              <a:t> A.G. Academy</a:t>
            </a:r>
          </a:p>
          <a:p>
            <a:r>
              <a:rPr lang="en-US" sz="3200" b="1" dirty="0" err="1" smtClean="0">
                <a:latin typeface="Book Antiqua" pitchFamily="18" charset="0"/>
              </a:rPr>
              <a:t>Magura</a:t>
            </a:r>
            <a:r>
              <a:rPr lang="en-US" sz="3200" b="1" smtClean="0">
                <a:latin typeface="Book Antiqua" pitchFamily="18" charset="0"/>
              </a:rPr>
              <a:t>.</a:t>
            </a:r>
            <a:endParaRPr lang="en-US" sz="3200" b="1" dirty="0" smtClean="0">
              <a:latin typeface="Book Antiqua" pitchFamily="18" charset="0"/>
            </a:endParaRPr>
          </a:p>
          <a:p>
            <a:endParaRPr lang="en-US" sz="3200" b="1" dirty="0" smtClean="0">
              <a:latin typeface="Book Antiqua" pitchFamily="18" charset="0"/>
            </a:endParaRPr>
          </a:p>
          <a:p>
            <a:r>
              <a:rPr lang="en-US" sz="3200" b="1" dirty="0" smtClean="0">
                <a:latin typeface="Book Antiqua" pitchFamily="18" charset="0"/>
              </a:rPr>
              <a:t>Class VIII</a:t>
            </a:r>
          </a:p>
          <a:p>
            <a:r>
              <a:rPr lang="en-US" sz="3200" b="1" dirty="0" smtClean="0">
                <a:latin typeface="Book Antiqua" pitchFamily="18" charset="0"/>
              </a:rPr>
              <a:t>English 2</a:t>
            </a:r>
            <a:r>
              <a:rPr lang="en-US" sz="3200" b="1" baseline="30000" dirty="0" smtClean="0">
                <a:latin typeface="Book Antiqua" pitchFamily="18" charset="0"/>
              </a:rPr>
              <a:t>nd</a:t>
            </a:r>
            <a:r>
              <a:rPr lang="en-US" sz="3200" b="1" dirty="0" smtClean="0">
                <a:latin typeface="Book Antiqua" pitchFamily="18" charset="0"/>
              </a:rPr>
              <a:t> Paper</a:t>
            </a:r>
          </a:p>
          <a:p>
            <a:r>
              <a:rPr lang="en-US" sz="3200" b="1" dirty="0" smtClean="0">
                <a:latin typeface="Book Antiqua" pitchFamily="18" charset="0"/>
              </a:rPr>
              <a:t>Grammar</a:t>
            </a:r>
            <a:endParaRPr lang="en-US" sz="3200" b="1" dirty="0">
              <a:latin typeface="Book Antiqua" pitchFamily="18" charset="0"/>
            </a:endParaRPr>
          </a:p>
        </p:txBody>
      </p:sp>
      <p:pic>
        <p:nvPicPr>
          <p:cNvPr id="1027" name="Picture 3" descr="C:\Users\user\Desktop\Faruq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057400"/>
            <a:ext cx="4057650" cy="4057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79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76" y="940746"/>
            <a:ext cx="4840224" cy="32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27776" y="320040"/>
            <a:ext cx="6135624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May Allah bless you.</a:t>
            </a:r>
            <a:endParaRPr lang="en-US" b="1" dirty="0">
              <a:latin typeface="Book Antiqu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2" b="46186"/>
          <a:stretch/>
        </p:blipFill>
        <p:spPr>
          <a:xfrm flipH="1">
            <a:off x="9966960" y="3394385"/>
            <a:ext cx="3764280" cy="419797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486400" y="3663153"/>
            <a:ext cx="5829300" cy="1108386"/>
            <a:chOff x="5486400" y="3663153"/>
            <a:chExt cx="5829300" cy="1108386"/>
          </a:xfrm>
        </p:grpSpPr>
        <p:sp>
          <p:nvSpPr>
            <p:cNvPr id="3" name="Rounded Rectangular Callout 2"/>
            <p:cNvSpPr/>
            <p:nvPr/>
          </p:nvSpPr>
          <p:spPr>
            <a:xfrm>
              <a:off x="5486400" y="3663153"/>
              <a:ext cx="5829300" cy="1108386"/>
            </a:xfrm>
            <a:prstGeom prst="wedgeRoundRectCallout">
              <a:avLst>
                <a:gd name="adj1" fmla="val 49351"/>
                <a:gd name="adj2" fmla="val 96874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38800" y="3798246"/>
              <a:ext cx="5676900" cy="83820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 smtClean="0">
                  <a:latin typeface="Book Antiqua" pitchFamily="18" charset="0"/>
                </a:rPr>
                <a:t>Long live my parents.</a:t>
              </a:r>
              <a:endParaRPr lang="en-US" b="1" dirty="0">
                <a:latin typeface="Book Antiqu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38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0900" y="1143000"/>
            <a:ext cx="7467600" cy="18669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Book Antiqua" pitchFamily="18" charset="0"/>
              </a:rPr>
              <a:t>What kind of sentences 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have you observed?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2857500" y="685800"/>
            <a:ext cx="8229600" cy="41148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590800" y="4800600"/>
            <a:ext cx="8763000" cy="1981200"/>
            <a:chOff x="1866900" y="4800600"/>
            <a:chExt cx="8763000" cy="1981200"/>
          </a:xfrm>
        </p:grpSpPr>
        <p:sp>
          <p:nvSpPr>
            <p:cNvPr id="4" name="Oval 3"/>
            <p:cNvSpPr/>
            <p:nvPr/>
          </p:nvSpPr>
          <p:spPr>
            <a:xfrm>
              <a:off x="1866900" y="4800600"/>
              <a:ext cx="8763000" cy="1981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05200" y="5257800"/>
              <a:ext cx="6019800" cy="106680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>
                  <a:latin typeface="Book Antiqua" pitchFamily="18" charset="0"/>
                </a:rPr>
                <a:t>Optative </a:t>
              </a:r>
              <a:r>
                <a:rPr lang="en-US" b="1" dirty="0" smtClean="0">
                  <a:latin typeface="Book Antiqua" pitchFamily="18" charset="0"/>
                </a:rPr>
                <a:t>Sentence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6806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267200" y="3886200"/>
            <a:ext cx="8686800" cy="2895600"/>
            <a:chOff x="4267200" y="3505200"/>
            <a:chExt cx="8686800" cy="2895600"/>
          </a:xfrm>
        </p:grpSpPr>
        <p:sp>
          <p:nvSpPr>
            <p:cNvPr id="3" name="Oval 2"/>
            <p:cNvSpPr/>
            <p:nvPr/>
          </p:nvSpPr>
          <p:spPr>
            <a:xfrm>
              <a:off x="4267200" y="3505200"/>
              <a:ext cx="8686800" cy="2895600"/>
            </a:xfrm>
            <a:prstGeom prst="ellipse">
              <a:avLst/>
            </a:prstGeom>
            <a:noFill/>
            <a:ln w="190500" cap="sq" cmpd="tri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53100" y="4305300"/>
              <a:ext cx="5715000" cy="129540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Book Antiqua" pitchFamily="18" charset="0"/>
                </a:rPr>
                <a:t>Optative Sentence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581400" y="914400"/>
            <a:ext cx="9220200" cy="2133600"/>
            <a:chOff x="3581400" y="914400"/>
            <a:chExt cx="9220200" cy="2133600"/>
          </a:xfrm>
        </p:grpSpPr>
        <p:sp>
          <p:nvSpPr>
            <p:cNvPr id="2" name="Down Ribbon 1"/>
            <p:cNvSpPr/>
            <p:nvPr/>
          </p:nvSpPr>
          <p:spPr>
            <a:xfrm>
              <a:off x="3581400" y="914400"/>
              <a:ext cx="9220200" cy="2133600"/>
            </a:xfrm>
            <a:prstGeom prst="ribbon">
              <a:avLst>
                <a:gd name="adj1" fmla="val 16667"/>
                <a:gd name="adj2" fmla="val 70165"/>
              </a:avLst>
            </a:prstGeom>
            <a:noFill/>
            <a:ln w="190500" cap="sq" cmpd="tri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81600" y="1676400"/>
              <a:ext cx="6019800" cy="99060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Book Antiqua" pitchFamily="18" charset="0"/>
                </a:rPr>
                <a:t>Our today’s lesson is-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165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124200" y="1371600"/>
            <a:ext cx="9677400" cy="2133600"/>
          </a:xfrm>
          <a:prstGeom prst="ribbon">
            <a:avLst>
              <a:gd name="adj1" fmla="val 17436"/>
              <a:gd name="adj2" fmla="val 65433"/>
            </a:avLst>
          </a:prstGeom>
          <a:noFill/>
          <a:ln w="101600" cap="sq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8800" y="2286000"/>
            <a:ext cx="46482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Learning outcomes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29200" y="1981200"/>
            <a:ext cx="5715000" cy="1295400"/>
          </a:xfrm>
          <a:prstGeom prst="ellipse">
            <a:avLst/>
          </a:prstGeom>
          <a:noFill/>
          <a:ln w="101600" cap="sq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16480" y="3886200"/>
            <a:ext cx="10515600" cy="3048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At the end of the lesson, we will be able to—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latin typeface="Book Antiqua" pitchFamily="18" charset="0"/>
              </a:rPr>
              <a:t>identify  the definition of optative sentence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latin typeface="Book Antiqua" pitchFamily="18" charset="0"/>
              </a:rPr>
              <a:t>identify the structures of optative sentence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latin typeface="Book Antiqua" pitchFamily="18" charset="0"/>
              </a:rPr>
              <a:t>rearrange the jumble words to make optative sentences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latin typeface="Book Antiqua" pitchFamily="18" charset="0"/>
              </a:rPr>
              <a:t>make optative sentence with clue.</a:t>
            </a:r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3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12520"/>
            <a:ext cx="74676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What is an optative sentence?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" y="2133600"/>
            <a:ext cx="8077200" cy="3505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May you live long.</a:t>
            </a:r>
            <a:br>
              <a:rPr lang="en-US" b="1" dirty="0">
                <a:solidFill>
                  <a:schemeClr val="bg1"/>
                </a:solidFill>
                <a:latin typeface="Book Antiqua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May </a:t>
            </a:r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Allah bless you.</a:t>
            </a:r>
            <a:br>
              <a:rPr lang="en-US" b="1" dirty="0">
                <a:solidFill>
                  <a:schemeClr val="bg1"/>
                </a:solidFill>
                <a:latin typeface="Book Antiqua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Wish </a:t>
            </a:r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you all the best.</a:t>
            </a:r>
            <a:br>
              <a:rPr lang="en-US" b="1" dirty="0">
                <a:solidFill>
                  <a:schemeClr val="bg1"/>
                </a:solidFill>
                <a:latin typeface="Book Antiqua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Long </a:t>
            </a:r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live Bangladesh </a:t>
            </a:r>
            <a:endParaRPr lang="en-US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(</a:t>
            </a:r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can be formed without ‘may’)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6019800"/>
            <a:ext cx="12420600" cy="1524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The sentence that expresses a desire, prayer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or wish is called an optative sentence.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867400"/>
            <a:ext cx="12725400" cy="1676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356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13639800" cy="13411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Formation of optative sentence-1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8080" y="312420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Subject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04960" y="312420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verb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63200" y="312420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Extension.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45880" y="3124203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+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88880" y="31242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+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8420" y="4898179"/>
            <a:ext cx="1112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May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0920" y="4898179"/>
            <a:ext cx="128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Allah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0120" y="4901625"/>
            <a:ext cx="1112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allot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70720" y="4901625"/>
            <a:ext cx="224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us </a:t>
            </a:r>
            <a:r>
              <a:rPr lang="en-US" sz="3200" b="1" dirty="0" err="1" smtClean="0">
                <a:solidFill>
                  <a:schemeClr val="bg1"/>
                </a:solidFill>
                <a:latin typeface="Book Antiqua" pitchFamily="18" charset="0"/>
              </a:rPr>
              <a:t>Jannat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5080" y="3124200"/>
            <a:ext cx="1074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May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3129858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+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6055088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0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10" grpId="0"/>
      <p:bldP spid="12" grpId="0"/>
      <p:bldP spid="13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799"/>
            <a:ext cx="12725400" cy="11430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Formation of optative sentence-2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3871" y="2808356"/>
            <a:ext cx="1397442" cy="69109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Book Antiqua" pitchFamily="18" charset="0"/>
              </a:rPr>
              <a:t>verb</a:t>
            </a:r>
            <a:endParaRPr lang="en-US" sz="4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84171" y="2882408"/>
            <a:ext cx="2209800" cy="769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Book Antiqua" pitchFamily="18" charset="0"/>
              </a:rPr>
              <a:t>subject.</a:t>
            </a:r>
            <a:endParaRPr lang="en-US" sz="4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71312" y="2897648"/>
            <a:ext cx="695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Book Antiqua" pitchFamily="18" charset="0"/>
              </a:rPr>
              <a:t>+</a:t>
            </a:r>
            <a:endParaRPr lang="en-US" sz="4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4778514"/>
            <a:ext cx="1710971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Book Antiqua" pitchFamily="18" charset="0"/>
              </a:rPr>
              <a:t>Long</a:t>
            </a:r>
            <a:endParaRPr lang="en-US" sz="4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08235" y="4713356"/>
            <a:ext cx="1133877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Book Antiqua" pitchFamily="18" charset="0"/>
              </a:rPr>
              <a:t>live</a:t>
            </a:r>
            <a:endParaRPr lang="en-US" sz="4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11077" y="4713356"/>
            <a:ext cx="3107635" cy="77304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ook Antiqua" pitchFamily="18" charset="0"/>
              </a:rPr>
              <a:t>m</a:t>
            </a:r>
            <a:r>
              <a:rPr lang="en-US" sz="4000" b="1" dirty="0" smtClean="0">
                <a:solidFill>
                  <a:schemeClr val="bg1"/>
                </a:solidFill>
                <a:latin typeface="Book Antiqua" pitchFamily="18" charset="0"/>
              </a:rPr>
              <a:t>y mother.</a:t>
            </a:r>
            <a:endParaRPr lang="en-US" sz="4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2884556"/>
            <a:ext cx="1537251" cy="769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Book Antiqua" pitchFamily="18" charset="0"/>
              </a:rPr>
              <a:t>Long</a:t>
            </a:r>
            <a:endParaRPr lang="en-US" sz="4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42512" y="2960756"/>
            <a:ext cx="695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Book Antiqua" pitchFamily="18" charset="0"/>
              </a:rPr>
              <a:t>+</a:t>
            </a:r>
            <a:endParaRPr lang="en-US" sz="4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3"/>
          <a:stretch/>
        </p:blipFill>
        <p:spPr>
          <a:xfrm>
            <a:off x="381000" y="1587803"/>
            <a:ext cx="6858000" cy="572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0" grpId="0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306</Words>
  <Application>Microsoft Office PowerPoint</Application>
  <PresentationFormat>Custom</PresentationFormat>
  <Paragraphs>93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32</cp:revision>
  <dcterms:created xsi:type="dcterms:W3CDTF">2015-10-16T06:21:01Z</dcterms:created>
  <dcterms:modified xsi:type="dcterms:W3CDTF">2019-10-21T05:30:56Z</dcterms:modified>
</cp:coreProperties>
</file>