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80" r:id="rId2"/>
    <p:sldId id="281" r:id="rId3"/>
    <p:sldId id="27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83" r:id="rId20"/>
    <p:sldId id="282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6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F9CB29-1868-4643-A79E-8855AED6F4E8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EE9960-6B9C-43BB-B453-28C58D168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101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sz="36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bn-BD" sz="3600" b="1" baseline="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স্লাইডটি দেখে স্যার/ম্যাডামরা শিক্ষার্থীদের প্রশ্ন করে পূর্বজ্ঞান যাচাইয়ের জন্য । এই স্লাইডটি আপনার বর্ণনার উপর নির্ভর করবে কত সময় দেয়া যাবে ।  </a:t>
            </a:r>
            <a:endParaRPr lang="en-US" sz="3600" b="1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E9960-6B9C-43BB-B453-28C58D16834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350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এই স্লাইডটিতে</a:t>
            </a:r>
            <a:r>
              <a:rPr lang="bn-BD" b="1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সংজ্ঞাসহ ছবি সংশ্লিষ্ট উদাহরণ দিয়ে কারক ও বিভক্তি নির্ণয় করে দেখানো হয়েছে 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E9960-6B9C-43BB-B453-28C58D16834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4616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এই স্লাইডটিতে</a:t>
            </a:r>
            <a:r>
              <a:rPr lang="bn-BD" b="1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সংজ্ঞাসহ ছবি সংশ্লিষ্ট উদাহরণ দিয়ে কারক ও বিভক্তি নির্ণয় করে দেখানো হয়েছে । প্রয়োজনে আরও পাঠ্য বয়ের সাহায্য নিতে পারেন । সময় নির্ধারণ করে নিতে পারেন ।</a:t>
            </a:r>
            <a:endParaRPr lang="en-US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E9960-6B9C-43BB-B453-28C58D16834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5260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sz="12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 স্লাইডটিতেও </a:t>
            </a:r>
            <a:r>
              <a:rPr lang="bn-BD" sz="1200" b="1" baseline="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সংজ্ঞাসহ ছবি সংশ্লিষ্ট উদাহরণ দিয়ে কারক ও বিভক্তি নির্ণয় করে দেখানো হয়েছে । আরও উদাহরণ দিয়ে বুঝাতে পারেন । মোঃ জমির উদ্দিন </a:t>
            </a:r>
            <a:r>
              <a:rPr lang="bn-BD" sz="1200" b="0" baseline="0" dirty="0" smtClean="0">
                <a:solidFill>
                  <a:schemeClr val="tx1"/>
                </a:solidFill>
                <a:latin typeface="+mn-lt"/>
                <a:cs typeface="+mn-cs"/>
              </a:rPr>
              <a:t>।</a:t>
            </a:r>
            <a:endParaRPr lang="en-US" sz="1200" b="1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E9960-6B9C-43BB-B453-28C58D16834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9438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E9960-6B9C-43BB-B453-28C58D16834E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22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ছবির</a:t>
            </a:r>
            <a:r>
              <a:rPr lang="bn-BD" b="1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দুই পাশে শব্দগুলোর সাথে যে কারকের সঙ্গার ইঙ্গিত বহন করছে তা প্রশ্ন করে জেনে নিন এবং সময় নির্ধারণ করুন ।</a:t>
            </a:r>
            <a:endParaRPr lang="en-US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E9960-6B9C-43BB-B453-28C58D16834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74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এই স্লাইডটি ছবির</a:t>
            </a:r>
            <a:r>
              <a:rPr lang="bn-BD" b="1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সাথে উল্ল্লেখিত কারকের  সঙ্গার সম্পর্ক রয়েছে তা জানার চেষ্টা করুন । প্রয়োজনে আরও উদাহরণ সেট করতে পারেন ।</a:t>
            </a:r>
            <a:endParaRPr lang="en-US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E9960-6B9C-43BB-B453-28C58D16834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63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এই স্লাইডটি ছবির</a:t>
            </a:r>
            <a:r>
              <a:rPr lang="bn-BD" b="1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সাথে উল্লেখিত কারকের  সঙ্গার সম্পর্ক রয়েছে তা জানার চেষ্টা করুন প্রয়োজনে আরও সেট করতে পারেন ।</a:t>
            </a:r>
            <a:endParaRPr lang="en-US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E9960-6B9C-43BB-B453-28C58D16834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5664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উক্ত কারকের সংজ্ঞা</a:t>
            </a:r>
            <a:r>
              <a:rPr lang="bn-BD" baseline="0" dirty="0" smtClean="0"/>
              <a:t> ও উদাহরণ ছবিতে অন্তর্নিহিত সম্পর্ক রয়েছে তা জানার চেষ্টা করুন ।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E9960-6B9C-43BB-B453-28C58D16834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067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E9960-6B9C-43BB-B453-28C58D16834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390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sz="2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এই স্লাইডটিতে</a:t>
            </a:r>
            <a:r>
              <a:rPr lang="bn-BD" sz="2000" b="1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সংজ্ঞাসহ ছবি সংশ্লিষ্ট উদাহরণ দিয়ে কারক ও বিভক্তি নির্ণয় করে দেখানো হয়েছে । পাঠ্য বইয়ের আরও সাহায্য নিতে পারেন  । </a:t>
            </a:r>
            <a:endParaRPr lang="en-US" sz="20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E9960-6B9C-43BB-B453-28C58D16834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1771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এই স্লাইডটিতে</a:t>
            </a:r>
            <a:r>
              <a:rPr lang="bn-BD" b="1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সংজ্ঞাসহ ছবি সংশ্লিষ্ট উদাহরণ দিয়ে কারক ও বিভক্তি নির্ণয় করে দেখানো হয়েছে । প্রয়োজনে পাঠ্য বয়ের আরও সাহায্য নিতে পারেন ।</a:t>
            </a:r>
            <a:endParaRPr lang="en-US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E9960-6B9C-43BB-B453-28C58D16834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5447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এই স্লাইডটিতে</a:t>
            </a:r>
            <a:r>
              <a:rPr lang="bn-BD" b="1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সংজ্ঞাসহ ছবি সংশ্লিষ্ট উদাহরণ দিয়ে কারক ও বিভক্তি নির্ণয় করে দেখানো হয়েছে । পাঠ্য বইয়ের আরও সাহায্য নিতে পারেন । </a:t>
            </a:r>
            <a:endParaRPr lang="en-US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E9960-6B9C-43BB-B453-28C58D16834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5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0660-AEBA-4C28-A189-2BF3836AA397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0D20B-0ADE-4653-8274-527A4CE60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208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0660-AEBA-4C28-A189-2BF3836AA397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0D20B-0ADE-4653-8274-527A4CE60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47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0660-AEBA-4C28-A189-2BF3836AA397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0D20B-0ADE-4653-8274-527A4CE60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41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0660-AEBA-4C28-A189-2BF3836AA397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0D20B-0ADE-4653-8274-527A4CE60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675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0660-AEBA-4C28-A189-2BF3836AA397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0D20B-0ADE-4653-8274-527A4CE60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645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0660-AEBA-4C28-A189-2BF3836AA397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0D20B-0ADE-4653-8274-527A4CE60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868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0660-AEBA-4C28-A189-2BF3836AA397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0D20B-0ADE-4653-8274-527A4CE60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450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0660-AEBA-4C28-A189-2BF3836AA397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0D20B-0ADE-4653-8274-527A4CE60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95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0660-AEBA-4C28-A189-2BF3836AA397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0D20B-0ADE-4653-8274-527A4CE60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737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0660-AEBA-4C28-A189-2BF3836AA397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0D20B-0ADE-4653-8274-527A4CE60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214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0660-AEBA-4C28-A189-2BF3836AA397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0D20B-0ADE-4653-8274-527A4CE60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679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D0660-AEBA-4C28-A189-2BF3836AA397}" type="datetimeFigureOut">
              <a:rPr lang="en-US" smtClean="0"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0D20B-0ADE-4653-8274-527A4CE60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335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g"/><Relationship Id="rId4" Type="http://schemas.openxmlformats.org/officeDocument/2006/relationships/image" Target="../media/image19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g"/><Relationship Id="rId4" Type="http://schemas.openxmlformats.org/officeDocument/2006/relationships/image" Target="../media/image19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59310" y="109182"/>
            <a:ext cx="11668836" cy="6632812"/>
            <a:chOff x="627797" y="109182"/>
            <a:chExt cx="10890912" cy="6632812"/>
          </a:xfrm>
        </p:grpSpPr>
        <p:sp>
          <p:nvSpPr>
            <p:cNvPr id="3" name="Rectangle 2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257870" y="581349"/>
            <a:ext cx="9753600" cy="518603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bn-BD" sz="1100" b="1" u="sng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এই </a:t>
            </a:r>
            <a:r>
              <a:rPr lang="en-US" sz="4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Slide</a:t>
            </a:r>
            <a:r>
              <a:rPr lang="bn-BD" sz="4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টি শুধু মাত্র সম্মানিত শিক্ষকদের জন্য</a:t>
            </a:r>
          </a:p>
          <a:p>
            <a:pPr algn="ctr"/>
            <a:endParaRPr lang="bn-BD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কন্টেন্টটি </a:t>
            </a:r>
            <a:r>
              <a:rPr lang="en-US" sz="4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Slide show </a:t>
            </a: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তে দেখতে চাইলে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F5</a:t>
            </a: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বাটন একবার চাপলে পুরো </a:t>
            </a:r>
            <a:r>
              <a:rPr lang="bn-BD" sz="40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কন্টেন্টটি</a:t>
            </a:r>
            <a:r>
              <a:rPr lang="bn-BD" sz="40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presentation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হতে থাকবে । প্রয়োজনীয় </a:t>
            </a:r>
            <a:r>
              <a:rPr lang="en-US" sz="4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Slide notes  </a:t>
            </a: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গুলোতে কিছু নির্দেশনা দেওয়া আছে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Slide notes</a:t>
            </a:r>
            <a:r>
              <a:rPr lang="en-US" sz="4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অনুযায়ী</a:t>
            </a:r>
            <a:r>
              <a:rPr lang="en-US" sz="4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পাঠদান কর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লে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পাঠটি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ফলপ্রসূ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হতে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পারে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bn-BD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ইচ্ছা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করলে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নিজস্ব </a:t>
            </a:r>
            <a:r>
              <a:rPr lang="en-US" sz="4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কৌশল</a:t>
            </a:r>
            <a:r>
              <a:rPr lang="en-US" sz="4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 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পদ্ধতি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প্রয়োগ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পাঠদান করতে পারেন।</a:t>
            </a:r>
          </a:p>
          <a:p>
            <a:pPr algn="ctr"/>
            <a:r>
              <a:rPr lang="en-US" sz="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endParaRPr lang="bn-BD" sz="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808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27365" y="341870"/>
            <a:ext cx="5433315" cy="1323439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 কাজ</a:t>
            </a:r>
            <a:endParaRPr lang="en-US" sz="80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74487" y="5714045"/>
            <a:ext cx="7076128" cy="83099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 কারক</a:t>
            </a:r>
            <a:r>
              <a:rPr lang="en-US" sz="4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কত প্রকার ও কী কী লিখ</a:t>
            </a:r>
            <a:r>
              <a:rPr lang="en-US" sz="4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r>
              <a:rPr lang="bn-BD" sz="4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8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839" y="1790584"/>
            <a:ext cx="4917800" cy="383469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2813" y="1805107"/>
            <a:ext cx="5251067" cy="382016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grpSp>
        <p:nvGrpSpPr>
          <p:cNvPr id="17" name="Group 16"/>
          <p:cNvGrpSpPr/>
          <p:nvPr/>
        </p:nvGrpSpPr>
        <p:grpSpPr>
          <a:xfrm>
            <a:off x="259310" y="109182"/>
            <a:ext cx="11668836" cy="6632812"/>
            <a:chOff x="627797" y="109182"/>
            <a:chExt cx="10890912" cy="6632812"/>
          </a:xfrm>
        </p:grpSpPr>
        <p:sp>
          <p:nvSpPr>
            <p:cNvPr id="18" name="Rectangle 17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60558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81984" y="374631"/>
            <a:ext cx="8715628" cy="10156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(ক) কর্তৃকারক কাকে বলে?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935" y="1965042"/>
            <a:ext cx="5265175" cy="388835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2129" y="1965043"/>
            <a:ext cx="5130605" cy="38767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589933" y="5916918"/>
            <a:ext cx="5281757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b="1" u="sng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করিম</a:t>
            </a:r>
            <a:r>
              <a:rPr lang="bn-BD" sz="3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ধান </a:t>
            </a:r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কাটে-</a:t>
            </a:r>
            <a:r>
              <a:rPr lang="bn-BD" sz="36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কর্তায়</a:t>
            </a:r>
            <a:r>
              <a:rPr lang="bn-BD" sz="36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১মা বিভক্তি 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27058" y="5906982"/>
            <a:ext cx="5379435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b="1" u="sng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মাসুম</a:t>
            </a:r>
            <a:r>
              <a:rPr lang="bn-BD" sz="3600" b="1" u="sng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বই </a:t>
            </a:r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পড়ে-</a:t>
            </a:r>
            <a:r>
              <a:rPr lang="bn-BD" sz="36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কর্তায় </a:t>
            </a:r>
            <a:r>
              <a:rPr lang="bn-BD" sz="3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১মা বিভক্তি  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1949" y="263512"/>
            <a:ext cx="11219796" cy="15696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48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bn-BD" sz="4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ক) কর্তৃ কারকঃ </a:t>
            </a:r>
            <a:r>
              <a:rPr lang="bn-BD" sz="4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বাক্যে যে বা যাহা ক্রিয়া সম্পূর্ণ করে তাকে কর্তৃকারক বলে। </a:t>
            </a:r>
            <a:r>
              <a:rPr lang="bn-BD" sz="48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800" b="1" dirty="0">
              <a:solidFill>
                <a:schemeClr val="tx1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259310" y="109182"/>
            <a:ext cx="11668836" cy="6632812"/>
            <a:chOff x="627797" y="109182"/>
            <a:chExt cx="10890912" cy="6632812"/>
          </a:xfrm>
        </p:grpSpPr>
        <p:sp>
          <p:nvSpPr>
            <p:cNvPr id="20" name="Rectangle 19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06602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4545" y="1944296"/>
            <a:ext cx="5058912" cy="39387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259309" y="5961268"/>
            <a:ext cx="582914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b="1" u="sng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সমিতিতে</a:t>
            </a:r>
            <a:r>
              <a:rPr lang="bn-BD" sz="3200" b="1" u="sng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চাঁদা দাও-</a:t>
            </a:r>
            <a:r>
              <a:rPr lang="bn-BD" sz="32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কর্মে</a:t>
            </a:r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৭মী বিভক্তি 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46743" y="5947620"/>
            <a:ext cx="540469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b="1" u="sng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গুরুজনে</a:t>
            </a:r>
            <a:r>
              <a:rPr lang="bn-BD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কর </a:t>
            </a:r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নতি-</a:t>
            </a:r>
            <a:r>
              <a:rPr lang="bn-BD" sz="32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কর্মে</a:t>
            </a:r>
            <a:r>
              <a:rPr lang="bn-BD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৭মী </a:t>
            </a:r>
            <a:r>
              <a:rPr lang="bn-BD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বিভক্তি 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674" y="1944296"/>
            <a:ext cx="4984955" cy="395797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  <p:grpSp>
        <p:nvGrpSpPr>
          <p:cNvPr id="17" name="Group 16"/>
          <p:cNvGrpSpPr/>
          <p:nvPr/>
        </p:nvGrpSpPr>
        <p:grpSpPr>
          <a:xfrm>
            <a:off x="259310" y="109182"/>
            <a:ext cx="11668836" cy="6632812"/>
            <a:chOff x="627797" y="109182"/>
            <a:chExt cx="10890912" cy="6632812"/>
          </a:xfrm>
        </p:grpSpPr>
        <p:sp>
          <p:nvSpPr>
            <p:cNvPr id="18" name="Rectangle 17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1681984" y="374636"/>
            <a:ext cx="8715628" cy="10156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(খ) কর্মকারক কাকে </a:t>
            </a:r>
            <a:r>
              <a:rPr lang="bn-BD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বলে ? 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71949" y="263516"/>
            <a:ext cx="11219796" cy="15696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4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(খ</a:t>
            </a:r>
            <a:r>
              <a:rPr lang="bn-BD" sz="4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 </a:t>
            </a:r>
            <a:r>
              <a:rPr lang="bn-BD" sz="4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কর্ম কারকঃ </a:t>
            </a:r>
            <a:r>
              <a:rPr lang="bn-BD" sz="4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কর্তা যাহাকে আশ্রয় করিয়া ক্রিয়া সম্পূর্ণ করে তাকে কর্মকারক বলে </a:t>
            </a:r>
            <a:r>
              <a:rPr lang="bn-BD" sz="4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bn-BD" sz="48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651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9" grpId="0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32" y="1940589"/>
            <a:ext cx="5191434" cy="382965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3316" y="1940324"/>
            <a:ext cx="5265174" cy="38162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339217" y="5792952"/>
            <a:ext cx="5684070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বাড়িটি </a:t>
            </a:r>
            <a:r>
              <a:rPr lang="bn-BD" sz="3200" b="1" u="sng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ইটের</a:t>
            </a:r>
            <a:r>
              <a:rPr lang="bn-BD" sz="32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তৈরি-</a:t>
            </a:r>
            <a:r>
              <a:rPr lang="bn-BD" sz="32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করণে</a:t>
            </a:r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৬ষ্টি </a:t>
            </a:r>
            <a:r>
              <a:rPr lang="bn-BD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বিভক্তি 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73098" y="5811147"/>
            <a:ext cx="5722373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খাটটি </a:t>
            </a:r>
            <a:r>
              <a:rPr lang="bn-BD" sz="3200" b="1" u="sng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কাঠ</a:t>
            </a:r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দিয়ে তৈরি-</a:t>
            </a:r>
            <a:r>
              <a:rPr lang="bn-BD" sz="32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করণে</a:t>
            </a:r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৩য়া বিভক্তি 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62609" y="99087"/>
            <a:ext cx="11668836" cy="6632812"/>
            <a:chOff x="627797" y="109182"/>
            <a:chExt cx="10890912" cy="6632812"/>
          </a:xfrm>
        </p:grpSpPr>
        <p:sp>
          <p:nvSpPr>
            <p:cNvPr id="21" name="Rectangle 20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1681984" y="241901"/>
            <a:ext cx="8715628" cy="923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(গ) করণ কারক </a:t>
            </a:r>
            <a:r>
              <a:rPr lang="bn-BD" sz="54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কাকে </a:t>
            </a:r>
            <a:r>
              <a:rPr lang="bn-BD" sz="5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বলে ? </a:t>
            </a:r>
            <a:endParaRPr lang="en-US" sz="5400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71949" y="293012"/>
            <a:ext cx="11219796" cy="15696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48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(গ</a:t>
            </a:r>
            <a:r>
              <a:rPr lang="bn-BD" sz="4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 করণ কারকঃ </a:t>
            </a:r>
            <a:r>
              <a:rPr lang="bn-BD" sz="4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কর্তা যাহা দ্বারা ক্রিয়া সম্পূর্ণ করে তাকে করণ কারক বলে ।   </a:t>
            </a:r>
            <a:endParaRPr lang="en-US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47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8" grpId="0"/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652680" y="343703"/>
            <a:ext cx="4572000" cy="1323439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জোড়ায় কাজ </a:t>
            </a:r>
            <a:endParaRPr lang="en-US" sz="80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6916" y="5297165"/>
            <a:ext cx="10559844" cy="830997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 কর্তৃ, </a:t>
            </a:r>
            <a:r>
              <a:rPr lang="bn-BD" sz="4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কর্ম ও করণ কারকের ২টি করে উদাহরণ দাও ।</a:t>
            </a:r>
            <a:endParaRPr lang="en-US" sz="48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178" y="2050025"/>
            <a:ext cx="3170906" cy="294967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0776" y="2050027"/>
            <a:ext cx="3472816" cy="29496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6047" y="2050026"/>
            <a:ext cx="3300141" cy="29496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grpSp>
        <p:nvGrpSpPr>
          <p:cNvPr id="12" name="Group 11"/>
          <p:cNvGrpSpPr/>
          <p:nvPr/>
        </p:nvGrpSpPr>
        <p:grpSpPr>
          <a:xfrm>
            <a:off x="259310" y="109182"/>
            <a:ext cx="11668836" cy="6632812"/>
            <a:chOff x="627797" y="109182"/>
            <a:chExt cx="10890912" cy="6632812"/>
          </a:xfrm>
        </p:grpSpPr>
        <p:sp>
          <p:nvSpPr>
            <p:cNvPr id="13" name="Rectangle 12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56973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442" y="1955338"/>
            <a:ext cx="5130013" cy="400358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5960993" y="6004668"/>
            <a:ext cx="621744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গরীবদের </a:t>
            </a:r>
            <a:r>
              <a:rPr lang="bn-BD" sz="3200" b="1" u="sng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অন্ন</a:t>
            </a:r>
            <a:r>
              <a:rPr lang="bn-BD" sz="32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দাও-</a:t>
            </a:r>
            <a:r>
              <a:rPr lang="bn-BD" sz="32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সম্প্রদানে</a:t>
            </a:r>
            <a:r>
              <a:rPr lang="bn-BD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১মা বিভক্তি 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0219" y="5980274"/>
            <a:ext cx="575451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সৎ পাত্রে </a:t>
            </a:r>
            <a:r>
              <a:rPr lang="bn-BD" sz="32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কন্যা</a:t>
            </a:r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দান-</a:t>
            </a:r>
            <a:r>
              <a:rPr lang="bn-BD" sz="32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সম্প্রদানে </a:t>
            </a:r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১মা বিভক্তি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929" y="2018205"/>
            <a:ext cx="4999704" cy="396207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grpSp>
        <p:nvGrpSpPr>
          <p:cNvPr id="18" name="Group 17"/>
          <p:cNvGrpSpPr/>
          <p:nvPr/>
        </p:nvGrpSpPr>
        <p:grpSpPr>
          <a:xfrm>
            <a:off x="259310" y="109182"/>
            <a:ext cx="11668836" cy="6632812"/>
            <a:chOff x="627797" y="109182"/>
            <a:chExt cx="10890912" cy="6632812"/>
          </a:xfrm>
        </p:grpSpPr>
        <p:sp>
          <p:nvSpPr>
            <p:cNvPr id="19" name="Rectangle 18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1681984" y="315637"/>
            <a:ext cx="8715628" cy="10156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(ঘ) সম্প্রদান কারক </a:t>
            </a:r>
            <a:r>
              <a:rPr lang="bn-BD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কাকে </a:t>
            </a:r>
            <a:r>
              <a:rPr lang="bn-BD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বলে ? 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71949" y="278264"/>
            <a:ext cx="11219796" cy="15696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48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(ঘ</a:t>
            </a:r>
            <a:r>
              <a:rPr lang="bn-BD" sz="4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 সম্প্রদানঃ </a:t>
            </a:r>
            <a:r>
              <a:rPr lang="bn-BD" sz="4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বিনামূল্যে বা শর্ত ত্যাগ করে কাউকে কোন কিছু দেওয়াকে সম্প্রদান কারক বলে</a:t>
            </a:r>
            <a:r>
              <a:rPr lang="bn-BD" sz="4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bn-BD" sz="48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275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17" grpId="0"/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182" y="1975890"/>
            <a:ext cx="4984953" cy="394149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9793" y="1961138"/>
            <a:ext cx="5102941" cy="394149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648927" y="5938336"/>
            <a:ext cx="508973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b="1" u="sng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বৃষ্টি</a:t>
            </a:r>
            <a:r>
              <a:rPr lang="bn-BD" sz="32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পড়ে-</a:t>
            </a:r>
            <a:r>
              <a:rPr lang="bn-BD" sz="32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অপাদানে</a:t>
            </a:r>
            <a:r>
              <a:rPr lang="bn-BD" sz="32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১মা বিভক্তি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82123" y="5908845"/>
            <a:ext cx="583456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বর্ষাকালে </a:t>
            </a:r>
            <a:r>
              <a:rPr lang="bn-BD" sz="3200" b="1" u="sng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সাপের </a:t>
            </a:r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ভয়-</a:t>
            </a:r>
            <a:r>
              <a:rPr lang="bn-BD" sz="32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অপাদানে</a:t>
            </a:r>
            <a:r>
              <a:rPr lang="bn-BD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৬ষ্টি বিভক্তি 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59310" y="109182"/>
            <a:ext cx="11668836" cy="6632812"/>
            <a:chOff x="627797" y="109182"/>
            <a:chExt cx="10890912" cy="6632812"/>
          </a:xfrm>
        </p:grpSpPr>
        <p:sp>
          <p:nvSpPr>
            <p:cNvPr id="19" name="Rectangle 18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1770475" y="345134"/>
            <a:ext cx="8715628" cy="10156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(ঙ) অপাদান কারক </a:t>
            </a:r>
            <a:r>
              <a:rPr lang="bn-BD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কাকে </a:t>
            </a:r>
            <a:r>
              <a:rPr lang="bn-BD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বলে ? 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71949" y="293007"/>
            <a:ext cx="11219796" cy="15696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48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(ঙ</a:t>
            </a:r>
            <a:r>
              <a:rPr lang="bn-BD" sz="4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 অপাদানঃ </a:t>
            </a:r>
            <a:r>
              <a:rPr lang="bn-BD" sz="4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যাহা হইতে উৎপন্ন,গৃহীত,ভীত, পতিত ও রক্ষিত হয় তাকে অপাদান কারক বলে ।   </a:t>
            </a:r>
            <a:endParaRPr lang="en-US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837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7" grpId="0"/>
      <p:bldP spid="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2374" y="2057343"/>
            <a:ext cx="4936116" cy="371848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975" y="2057074"/>
            <a:ext cx="5134637" cy="370417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6434890" y="5789467"/>
            <a:ext cx="5319576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b="1" u="sng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পুকুরে</a:t>
            </a:r>
            <a:r>
              <a:rPr lang="bn-BD" sz="3200" b="1" u="sng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মাছ </a:t>
            </a:r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আছে-</a:t>
            </a:r>
            <a:r>
              <a:rPr lang="bn-BD" sz="32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অধিকরণে</a:t>
            </a:r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৭মী বিভক্তি 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6541" y="5805493"/>
            <a:ext cx="569313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b="1" u="sng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নিশীতে</a:t>
            </a:r>
            <a:r>
              <a:rPr lang="bn-BD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বাঁশি </a:t>
            </a:r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বাজে-</a:t>
            </a:r>
            <a:r>
              <a:rPr lang="bn-BD" sz="32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অধিকরণে</a:t>
            </a:r>
            <a:r>
              <a:rPr lang="bn-BD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৭মী </a:t>
            </a:r>
            <a:r>
              <a:rPr lang="bn-BD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বিভক্তি  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59310" y="109182"/>
            <a:ext cx="11668836" cy="6632812"/>
            <a:chOff x="627797" y="109182"/>
            <a:chExt cx="10890912" cy="6632812"/>
          </a:xfrm>
        </p:grpSpPr>
        <p:sp>
          <p:nvSpPr>
            <p:cNvPr id="19" name="Rectangle 18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1681984" y="359884"/>
            <a:ext cx="8715628" cy="10156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(চ) অধিকরণ কারক </a:t>
            </a:r>
            <a:r>
              <a:rPr lang="bn-BD" sz="6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কাকে </a:t>
            </a:r>
            <a:r>
              <a:rPr lang="bn-BD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বলে ? 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71949" y="307765"/>
            <a:ext cx="11219796" cy="156966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48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(চ</a:t>
            </a:r>
            <a:r>
              <a:rPr lang="bn-BD" sz="4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 অধিকরণ কারকঃ </a:t>
            </a:r>
            <a:r>
              <a:rPr lang="bn-BD" sz="4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ক্রিয়ার স্থান, কাল, আঁধার ও বিষয়কে অধিকরণ কারক বলে </a:t>
            </a:r>
            <a:r>
              <a:rPr lang="bn-BD" sz="4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bn-BD" sz="48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580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7" grpId="0"/>
      <p:bldP spid="2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91000" y="265759"/>
            <a:ext cx="3810000" cy="1323439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দলীয় কাজ</a:t>
            </a:r>
            <a:endParaRPr lang="en-US" sz="80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4232" y="4436531"/>
            <a:ext cx="11221329" cy="212365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১। </a:t>
            </a:r>
            <a:r>
              <a:rPr lang="bn-BD" sz="4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করণ </a:t>
            </a:r>
            <a:r>
              <a:rPr lang="bn-BD" sz="4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কারক কাকে বলে? ২টি করে উদাহরণ </a:t>
            </a:r>
            <a:r>
              <a:rPr lang="bn-BD" sz="4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দাও </a:t>
            </a:r>
            <a:r>
              <a:rPr lang="bn-BD" sz="4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algn="ctr"/>
            <a:r>
              <a:rPr lang="bn-BD" sz="4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bn-BD" sz="4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অপাদান কারক কাকে </a:t>
            </a:r>
            <a:r>
              <a:rPr lang="bn-BD" sz="4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বলে? </a:t>
            </a:r>
            <a:r>
              <a:rPr lang="bn-BD" sz="4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২টি করে উদাহরণ দাও ।</a:t>
            </a:r>
          </a:p>
          <a:p>
            <a:pPr algn="ctr"/>
            <a:r>
              <a:rPr lang="bn-BD" sz="4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৩। অধিকরণ কারকের সংজ্ঞাসহ</a:t>
            </a:r>
            <a:r>
              <a:rPr lang="bn-BD" sz="4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২টি করে উদাহরণ দাও । 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46" y="1782138"/>
            <a:ext cx="3235569" cy="244333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7930" y="1750906"/>
            <a:ext cx="3137094" cy="248863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5871" y="1736839"/>
            <a:ext cx="3167218" cy="248863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grpSp>
        <p:nvGrpSpPr>
          <p:cNvPr id="12" name="Group 11"/>
          <p:cNvGrpSpPr/>
          <p:nvPr/>
        </p:nvGrpSpPr>
        <p:grpSpPr>
          <a:xfrm>
            <a:off x="259310" y="109182"/>
            <a:ext cx="11668836" cy="6632812"/>
            <a:chOff x="627797" y="109182"/>
            <a:chExt cx="10890912" cy="6632812"/>
          </a:xfrm>
        </p:grpSpPr>
        <p:sp>
          <p:nvSpPr>
            <p:cNvPr id="14" name="Rectangle 13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787919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" action="ppaction://noaction">
              <a:snd r:embed="rId2" name="bomb.wav"/>
            </a:hlinkClick>
          </p:cNvPr>
          <p:cNvSpPr txBox="1"/>
          <p:nvPr/>
        </p:nvSpPr>
        <p:spPr>
          <a:xfrm>
            <a:off x="1687746" y="1955691"/>
            <a:ext cx="3728319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(ক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অপাদানে ৭মী বিভক্তি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>
            <a:hlinkClick r:id="" action="ppaction://noaction">
              <a:snd r:embed="rId2" name="bomb.wav"/>
            </a:hlinkClick>
          </p:cNvPr>
          <p:cNvSpPr txBox="1"/>
          <p:nvPr/>
        </p:nvSpPr>
        <p:spPr>
          <a:xfrm>
            <a:off x="6819319" y="1951631"/>
            <a:ext cx="2904191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খ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করণে ৭মী বিভক্তি 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>
            <a:hlinkClick r:id="" action="ppaction://noaction">
              <a:snd r:embed="rId3" name="applause.wav"/>
            </a:hlinkClick>
          </p:cNvPr>
          <p:cNvSpPr txBox="1"/>
          <p:nvPr/>
        </p:nvSpPr>
        <p:spPr>
          <a:xfrm>
            <a:off x="1695173" y="2593723"/>
            <a:ext cx="3720892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(গ)   </a:t>
            </a:r>
            <a:r>
              <a:rPr lang="bn-BD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অধিকরণে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৭মী বিচভক্তি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Cross 4"/>
          <p:cNvSpPr/>
          <p:nvPr/>
        </p:nvSpPr>
        <p:spPr>
          <a:xfrm>
            <a:off x="4698067" y="340929"/>
            <a:ext cx="2328438" cy="508723"/>
          </a:xfrm>
          <a:prstGeom prst="plus">
            <a:avLst>
              <a:gd name="adj" fmla="val 0"/>
            </a:avLst>
          </a:prstGeom>
          <a:ln w="285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spc="-150" dirty="0" err="1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600" b="1" spc="-15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>
            <a:hlinkClick r:id="" action="ppaction://noaction">
              <a:snd r:embed="rId2" name="bomb.wav"/>
            </a:hlinkClick>
          </p:cNvPr>
          <p:cNvSpPr txBox="1"/>
          <p:nvPr/>
        </p:nvSpPr>
        <p:spPr>
          <a:xfrm>
            <a:off x="6826615" y="2639889"/>
            <a:ext cx="2924188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ঘ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 </a:t>
            </a:r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কর্মে ৭মী বিভক্তি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>
            <a:hlinkClick r:id="" action="ppaction://noaction">
              <a:snd r:embed="rId2" name="bomb.wav"/>
            </a:hlinkClick>
          </p:cNvPr>
          <p:cNvSpPr txBox="1"/>
          <p:nvPr/>
        </p:nvSpPr>
        <p:spPr>
          <a:xfrm>
            <a:off x="1687747" y="5275085"/>
            <a:ext cx="3010319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spc="-150" dirty="0" smtClean="0">
                <a:latin typeface="NikoshBAN" pitchFamily="2" charset="0"/>
                <a:cs typeface="NikoshBAN" pitchFamily="2" charset="0"/>
              </a:rPr>
              <a:t>(ক) </a:t>
            </a:r>
            <a:r>
              <a:rPr lang="bn-BD" sz="2800" spc="-15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spc="-150" dirty="0" smtClean="0">
                <a:latin typeface="NikoshBAN" pitchFamily="2" charset="0"/>
                <a:cs typeface="NikoshBAN" pitchFamily="2" charset="0"/>
              </a:rPr>
              <a:t>কর্মে</a:t>
            </a:r>
            <a:r>
              <a:rPr lang="bn-BD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-৬ষ্টি বভক্তি</a:t>
            </a:r>
            <a:r>
              <a:rPr lang="en-US" sz="2800" spc="-15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spc="-15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>
            <a:hlinkClick r:id="" action="ppaction://noaction">
              <a:snd r:embed="rId3" name="applause.wav"/>
            </a:hlinkClick>
          </p:cNvPr>
          <p:cNvSpPr txBox="1"/>
          <p:nvPr/>
        </p:nvSpPr>
        <p:spPr>
          <a:xfrm>
            <a:off x="6740107" y="5891256"/>
            <a:ext cx="3008803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spc="-150" dirty="0" smtClean="0">
                <a:latin typeface="NikoshBAN" pitchFamily="2" charset="0"/>
                <a:cs typeface="NikoshBAN" pitchFamily="2" charset="0"/>
              </a:rPr>
              <a:t>(ঘ)</a:t>
            </a:r>
            <a:r>
              <a:rPr lang="bn-BD" sz="2800" spc="-15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spc="-15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2800" spc="-15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spc="-15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করণে</a:t>
            </a:r>
            <a:r>
              <a:rPr lang="bn-BD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-৬ষ্টি </a:t>
            </a:r>
            <a:r>
              <a:rPr lang="bn-BD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বভক্তি</a:t>
            </a:r>
            <a:r>
              <a:rPr lang="bn-BD" sz="2800" spc="-15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spc="-15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>
            <a:hlinkClick r:id="" action="ppaction://noaction">
              <a:snd r:embed="rId2" name="bomb.wav"/>
            </a:hlinkClick>
          </p:cNvPr>
          <p:cNvSpPr txBox="1"/>
          <p:nvPr/>
        </p:nvSpPr>
        <p:spPr>
          <a:xfrm>
            <a:off x="1687747" y="5957015"/>
            <a:ext cx="3010319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spc="-150" dirty="0" smtClean="0">
                <a:latin typeface="NikoshBAN" pitchFamily="2" charset="0"/>
                <a:cs typeface="NikoshBAN" pitchFamily="2" charset="0"/>
              </a:rPr>
              <a:t>(গ)</a:t>
            </a:r>
            <a:r>
              <a:rPr lang="bn-BD" sz="2800" spc="-150" dirty="0" smtClean="0">
                <a:latin typeface="NikoshBAN" pitchFamily="2" charset="0"/>
                <a:cs typeface="NikoshBAN" pitchFamily="2" charset="0"/>
              </a:rPr>
              <a:t>  অপাদানে</a:t>
            </a:r>
            <a:r>
              <a:rPr lang="bn-BD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-৬ষ্টি </a:t>
            </a:r>
            <a:r>
              <a:rPr lang="bn-BD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বভক্তি</a:t>
            </a:r>
            <a:r>
              <a:rPr lang="en-US" sz="2800" spc="-15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spc="-15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>
            <a:hlinkClick r:id="" action="ppaction://noaction">
              <a:snd r:embed="rId2" name="bomb.wav"/>
            </a:hlinkClick>
          </p:cNvPr>
          <p:cNvSpPr txBox="1"/>
          <p:nvPr/>
        </p:nvSpPr>
        <p:spPr>
          <a:xfrm>
            <a:off x="6740107" y="5275085"/>
            <a:ext cx="3008803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spc="-150" dirty="0" smtClean="0">
                <a:latin typeface="NikoshBAN" pitchFamily="2" charset="0"/>
                <a:cs typeface="NikoshBAN" pitchFamily="2" charset="0"/>
              </a:rPr>
              <a:t>(খ)  </a:t>
            </a:r>
            <a:r>
              <a:rPr lang="bn-BD" sz="2800" spc="-150" dirty="0" smtClean="0">
                <a:latin typeface="NikoshBAN" pitchFamily="2" charset="0"/>
                <a:cs typeface="NikoshBAN" pitchFamily="2" charset="0"/>
              </a:rPr>
              <a:t>সম্প্রদানে</a:t>
            </a:r>
            <a:r>
              <a:rPr lang="bn-BD" sz="2800" spc="-15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-৬ষ্টি </a:t>
            </a:r>
            <a:r>
              <a:rPr lang="bn-BD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বভক্তি</a:t>
            </a:r>
            <a:r>
              <a:rPr lang="bn-BD" sz="2800" spc="-15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spc="-15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0" t="22009" r="5249" b="41073"/>
          <a:stretch/>
        </p:blipFill>
        <p:spPr>
          <a:xfrm>
            <a:off x="8324422" y="364353"/>
            <a:ext cx="3180740" cy="8316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0" t="9986" r="4878" b="29301"/>
          <a:stretch/>
        </p:blipFill>
        <p:spPr>
          <a:xfrm>
            <a:off x="8144339" y="306370"/>
            <a:ext cx="3349813" cy="88872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13" name="TextBox 12"/>
          <p:cNvSpPr txBox="1"/>
          <p:nvPr/>
        </p:nvSpPr>
        <p:spPr>
          <a:xfrm>
            <a:off x="1626813" y="859806"/>
            <a:ext cx="75472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অপশন গুলোতে একে একে টিক চিহ্ন দিলে সঠিক উত্তর জানা যাবে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...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64221" y="1381947"/>
            <a:ext cx="8031996" cy="515318"/>
          </a:xfrm>
          <a:prstGeom prst="rect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3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১।</a:t>
            </a:r>
            <a:r>
              <a:rPr lang="bn-BD" sz="3200" b="1" dirty="0" smtClean="0">
                <a:ln w="1905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b="1" u="sng" dirty="0" smtClean="0">
                <a:ln w="1905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নিশীতে </a:t>
            </a:r>
            <a:r>
              <a:rPr lang="bn-BD" sz="3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বাঁশি বাজে কোন কারকে কোন বিভক্তি?</a:t>
            </a:r>
            <a:endParaRPr lang="en-US" sz="3200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95560" y="4556080"/>
            <a:ext cx="8055243" cy="515318"/>
          </a:xfrm>
          <a:prstGeom prst="rect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3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৩</a:t>
            </a:r>
            <a:r>
              <a:rPr lang="bn-BD" sz="3200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।</a:t>
            </a:r>
            <a:r>
              <a:rPr lang="bn-BD" sz="3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বাড়িটি </a:t>
            </a:r>
            <a:r>
              <a:rPr lang="bn-BD" sz="3200" b="1" u="sng" dirty="0" smtClean="0">
                <a:ln w="1905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ইটের </a:t>
            </a:r>
            <a:r>
              <a:rPr lang="bn-BD" sz="3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তৈরি </a:t>
            </a:r>
            <a:r>
              <a:rPr lang="en-US" sz="3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……</a:t>
            </a:r>
            <a:r>
              <a:rPr lang="bn-BD" sz="3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 </a:t>
            </a:r>
            <a:endParaRPr lang="en-US" sz="3200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691515" y="3236910"/>
            <a:ext cx="8031996" cy="515318"/>
          </a:xfrm>
          <a:prstGeom prst="rect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2</a:t>
            </a:r>
            <a:r>
              <a:rPr lang="bn-BD" sz="3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। বর্ষাকালে </a:t>
            </a:r>
            <a:r>
              <a:rPr lang="bn-BD" sz="3200" b="1" dirty="0" smtClean="0">
                <a:ln w="1905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সাপের </a:t>
            </a:r>
            <a:r>
              <a:rPr lang="bn-BD" sz="3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ভয় কোন কারকে কোন বিভক্তি </a:t>
            </a:r>
            <a:r>
              <a:rPr lang="en-US" sz="3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?</a:t>
            </a:r>
            <a:endParaRPr lang="en-US" sz="3200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>
            <a:hlinkClick r:id="" action="ppaction://noaction">
              <a:snd r:embed="rId3" name="applause.wav"/>
            </a:hlinkClick>
          </p:cNvPr>
          <p:cNvSpPr txBox="1"/>
          <p:nvPr/>
        </p:nvSpPr>
        <p:spPr>
          <a:xfrm>
            <a:off x="1695560" y="3885282"/>
            <a:ext cx="2390891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spc="-15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2800" spc="-150" dirty="0" smtClean="0">
                <a:latin typeface="NikoshBAN" pitchFamily="2" charset="0"/>
                <a:cs typeface="NikoshBAN" pitchFamily="2" charset="0"/>
              </a:rPr>
              <a:t>ক</a:t>
            </a:r>
            <a:r>
              <a:rPr lang="en-US" sz="2800" spc="-150" dirty="0" smtClean="0">
                <a:latin typeface="NikoshBAN" pitchFamily="2" charset="0"/>
                <a:cs typeface="NikoshBAN" pitchFamily="2" charset="0"/>
              </a:rPr>
              <a:t>)</a:t>
            </a:r>
            <a:r>
              <a:rPr lang="bn-BD" sz="2800" spc="-15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spc="-15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2800" spc="-150" dirty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2800" spc="-15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অপাদানে</a:t>
            </a:r>
            <a:r>
              <a:rPr lang="bn-BD" sz="2800" spc="-150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bn-BD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৬ষ্টি </a:t>
            </a:r>
            <a:r>
              <a:rPr lang="bn-BD" sz="2800" spc="-15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2800" spc="-15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>
            <a:hlinkClick r:id="" action="ppaction://noaction">
              <a:snd r:embed="rId2" name="bomb.wav"/>
            </a:hlinkClick>
          </p:cNvPr>
          <p:cNvSpPr txBox="1"/>
          <p:nvPr/>
        </p:nvSpPr>
        <p:spPr>
          <a:xfrm>
            <a:off x="4153468" y="3885282"/>
            <a:ext cx="2120726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spc="-150" dirty="0" smtClean="0">
                <a:latin typeface="NikoshBAN" pitchFamily="2" charset="0"/>
                <a:cs typeface="NikoshBAN" pitchFamily="2" charset="0"/>
              </a:rPr>
              <a:t>(খ) </a:t>
            </a:r>
            <a:r>
              <a:rPr lang="bn-BD" sz="2800" spc="-15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spc="-150" dirty="0" smtClean="0">
                <a:latin typeface="NikoshBAN" pitchFamily="2" charset="0"/>
                <a:cs typeface="NikoshBAN" pitchFamily="2" charset="0"/>
              </a:rPr>
              <a:t>অপাদানে-</a:t>
            </a:r>
            <a:r>
              <a:rPr lang="bn-BD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৬ষ্টি </a:t>
            </a:r>
            <a:r>
              <a:rPr lang="bn-BD" sz="2800" spc="-15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spc="-15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>
            <a:hlinkClick r:id="" action="ppaction://noaction">
              <a:snd r:embed="rId2" name="bomb.wav"/>
            </a:hlinkClick>
          </p:cNvPr>
          <p:cNvSpPr txBox="1"/>
          <p:nvPr/>
        </p:nvSpPr>
        <p:spPr>
          <a:xfrm>
            <a:off x="6354791" y="3899980"/>
            <a:ext cx="1758611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spc="-150" dirty="0" smtClean="0">
                <a:latin typeface="NikoshBAN" pitchFamily="2" charset="0"/>
                <a:cs typeface="NikoshBAN" pitchFamily="2" charset="0"/>
              </a:rPr>
              <a:t>(গ) </a:t>
            </a:r>
            <a:r>
              <a:rPr lang="en-US" sz="2800" spc="-15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spc="-150" dirty="0" smtClean="0">
                <a:latin typeface="NikoshBAN" pitchFamily="2" charset="0"/>
                <a:cs typeface="NikoshBAN" pitchFamily="2" charset="0"/>
              </a:rPr>
              <a:t>কর্তায়-</a:t>
            </a:r>
            <a:r>
              <a:rPr lang="bn-BD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৬ষ্টি </a:t>
            </a:r>
            <a:endParaRPr lang="en-US" sz="2800" spc="-15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Bent-Up Arrow 19"/>
          <p:cNvSpPr/>
          <p:nvPr/>
        </p:nvSpPr>
        <p:spPr>
          <a:xfrm rot="2100882">
            <a:off x="1848032" y="3692280"/>
            <a:ext cx="533344" cy="725382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Bent-Up Arrow 20"/>
          <p:cNvSpPr/>
          <p:nvPr/>
        </p:nvSpPr>
        <p:spPr>
          <a:xfrm rot="2100882">
            <a:off x="6848941" y="5687716"/>
            <a:ext cx="509206" cy="794651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Bent-Up Arrow 21"/>
          <p:cNvSpPr/>
          <p:nvPr/>
        </p:nvSpPr>
        <p:spPr>
          <a:xfrm rot="2100882">
            <a:off x="2016614" y="2442336"/>
            <a:ext cx="440057" cy="727717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hlinkClick r:id="" action="ppaction://noaction">
              <a:snd r:embed="rId2" name="bomb.wav"/>
            </a:hlinkClick>
          </p:cNvPr>
          <p:cNvSpPr txBox="1"/>
          <p:nvPr/>
        </p:nvSpPr>
        <p:spPr>
          <a:xfrm>
            <a:off x="8183743" y="3884953"/>
            <a:ext cx="1565168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spc="-150" dirty="0" smtClean="0">
                <a:latin typeface="NikoshBAN" pitchFamily="2" charset="0"/>
                <a:cs typeface="NikoshBAN" pitchFamily="2" charset="0"/>
              </a:rPr>
              <a:t>(গ) </a:t>
            </a:r>
            <a:r>
              <a:rPr lang="bn-BD" sz="2800" spc="-150" dirty="0" smtClean="0">
                <a:latin typeface="NikoshBAN" pitchFamily="2" charset="0"/>
                <a:cs typeface="NikoshBAN" pitchFamily="2" charset="0"/>
              </a:rPr>
              <a:t>কর্মে-</a:t>
            </a:r>
            <a:r>
              <a:rPr lang="bn-BD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৬ষ্টি </a:t>
            </a:r>
            <a:r>
              <a:rPr lang="bn-BD" sz="2800" spc="-15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spc="-15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41611" y="109182"/>
            <a:ext cx="11518706" cy="6632812"/>
            <a:chOff x="627797" y="109182"/>
            <a:chExt cx="10890912" cy="6632812"/>
          </a:xfrm>
        </p:grpSpPr>
        <p:sp>
          <p:nvSpPr>
            <p:cNvPr id="25" name="Rectangle 24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71452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886750" y="633046"/>
            <a:ext cx="8440615" cy="5219114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88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পাঠে সবাইকে ফুলেলও শুভেচ্ছা</a:t>
            </a:r>
            <a:endParaRPr lang="en-US" sz="60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04201" y="2349304"/>
            <a:ext cx="1674055" cy="1688123"/>
          </a:xfrm>
          <a:prstGeom prst="roundRect">
            <a:avLst>
              <a:gd name="adj" fmla="val 8594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4331" y="2349305"/>
            <a:ext cx="1702191" cy="1688122"/>
          </a:xfrm>
          <a:prstGeom prst="roundRect">
            <a:avLst>
              <a:gd name="adj" fmla="val 8594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grpSp>
        <p:nvGrpSpPr>
          <p:cNvPr id="5" name="Group 4"/>
          <p:cNvGrpSpPr/>
          <p:nvPr/>
        </p:nvGrpSpPr>
        <p:grpSpPr>
          <a:xfrm>
            <a:off x="259310" y="109182"/>
            <a:ext cx="11668836" cy="6632812"/>
            <a:chOff x="627797" y="109182"/>
            <a:chExt cx="10890912" cy="6632812"/>
          </a:xfrm>
        </p:grpSpPr>
        <p:sp>
          <p:nvSpPr>
            <p:cNvPr id="6" name="Rectangle 5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196952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" action="ppaction://noaction">
              <a:snd r:embed="rId2" name="bomb.wav"/>
            </a:hlinkClick>
          </p:cNvPr>
          <p:cNvSpPr txBox="1"/>
          <p:nvPr/>
        </p:nvSpPr>
        <p:spPr>
          <a:xfrm>
            <a:off x="1744012" y="1955691"/>
            <a:ext cx="3657980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(ক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সম্প্রদানে-১মা বিভক্তি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>
            <a:hlinkClick r:id="" action="ppaction://noaction">
              <a:snd r:embed="rId2" name="bomb.wav"/>
            </a:hlinkClick>
          </p:cNvPr>
          <p:cNvSpPr txBox="1"/>
          <p:nvPr/>
        </p:nvSpPr>
        <p:spPr>
          <a:xfrm>
            <a:off x="6312879" y="1951631"/>
            <a:ext cx="3126541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খ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কর্মে-১মা </a:t>
            </a:r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বিভক্তি 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>
            <a:hlinkClick r:id="" action="ppaction://noaction">
              <a:snd r:embed="rId3" name="applause.wav"/>
            </a:hlinkClick>
          </p:cNvPr>
          <p:cNvSpPr txBox="1"/>
          <p:nvPr/>
        </p:nvSpPr>
        <p:spPr>
          <a:xfrm>
            <a:off x="1751439" y="2593723"/>
            <a:ext cx="3650553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 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কর্তৃ কারকে</a:t>
            </a:r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১মা </a:t>
            </a:r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বিভক্তি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Cross 4"/>
          <p:cNvSpPr/>
          <p:nvPr/>
        </p:nvSpPr>
        <p:spPr>
          <a:xfrm>
            <a:off x="4754333" y="340929"/>
            <a:ext cx="2328438" cy="508723"/>
          </a:xfrm>
          <a:prstGeom prst="plus">
            <a:avLst>
              <a:gd name="adj" fmla="val 0"/>
            </a:avLst>
          </a:prstGeom>
          <a:ln w="285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spc="-150" dirty="0" err="1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600" b="1" spc="-15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>
            <a:hlinkClick r:id="" action="ppaction://noaction">
              <a:snd r:embed="rId2" name="bomb.wav"/>
            </a:hlinkClick>
          </p:cNvPr>
          <p:cNvSpPr txBox="1"/>
          <p:nvPr/>
        </p:nvSpPr>
        <p:spPr>
          <a:xfrm>
            <a:off x="6320174" y="2597685"/>
            <a:ext cx="3119245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ঘ</a:t>
            </a:r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) 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অপাদানে-১মা </a:t>
            </a:r>
            <a:r>
              <a:rPr lang="bn-BD" sz="2800" dirty="0">
                <a:latin typeface="NikoshBAN" panose="02000000000000000000" pitchFamily="2" charset="0"/>
                <a:cs typeface="NikoshBAN" panose="02000000000000000000" pitchFamily="2" charset="0"/>
              </a:rPr>
              <a:t>বিভক্তি 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>
            <a:hlinkClick r:id="" action="ppaction://noaction">
              <a:snd r:embed="rId2" name="bomb.wav"/>
            </a:hlinkClick>
          </p:cNvPr>
          <p:cNvSpPr txBox="1"/>
          <p:nvPr/>
        </p:nvSpPr>
        <p:spPr>
          <a:xfrm>
            <a:off x="1744013" y="5275085"/>
            <a:ext cx="3235948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spc="-150" dirty="0" smtClean="0">
                <a:latin typeface="NikoshBAN" pitchFamily="2" charset="0"/>
                <a:cs typeface="NikoshBAN" pitchFamily="2" charset="0"/>
              </a:rPr>
              <a:t>(ক) </a:t>
            </a:r>
            <a:r>
              <a:rPr lang="bn-BD" sz="28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অপাদানে-</a:t>
            </a:r>
            <a:r>
              <a:rPr lang="bn-BD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১মা </a:t>
            </a:r>
            <a:r>
              <a:rPr lang="bn-BD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বিভক্তি</a:t>
            </a:r>
            <a:r>
              <a:rPr lang="en-US" sz="2800" spc="-15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spc="-15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>
            <a:hlinkClick r:id="" action="ppaction://noaction">
              <a:snd r:embed="rId3" name="applause.wav"/>
            </a:hlinkClick>
          </p:cNvPr>
          <p:cNvSpPr txBox="1"/>
          <p:nvPr/>
        </p:nvSpPr>
        <p:spPr>
          <a:xfrm>
            <a:off x="6374346" y="5933460"/>
            <a:ext cx="3318291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spc="-150" dirty="0" smtClean="0">
                <a:latin typeface="NikoshBAN" pitchFamily="2" charset="0"/>
                <a:cs typeface="NikoshBAN" pitchFamily="2" charset="0"/>
              </a:rPr>
              <a:t>(ঘ)</a:t>
            </a:r>
            <a:r>
              <a:rPr lang="bn-BD" sz="2800" spc="-15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28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সম্প্রদানে-</a:t>
            </a:r>
            <a:r>
              <a:rPr lang="bn-BD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১মা বিভক্তি</a:t>
            </a:r>
            <a:r>
              <a:rPr lang="en-US" sz="2800" spc="-15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spc="-15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2800" spc="-15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2800" spc="-15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>
            <a:hlinkClick r:id="" action="ppaction://noaction">
              <a:snd r:embed="rId2" name="bomb.wav"/>
            </a:hlinkClick>
          </p:cNvPr>
          <p:cNvSpPr txBox="1"/>
          <p:nvPr/>
        </p:nvSpPr>
        <p:spPr>
          <a:xfrm>
            <a:off x="1744014" y="5957015"/>
            <a:ext cx="3235947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spc="-150" dirty="0" smtClean="0">
                <a:latin typeface="NikoshBAN" pitchFamily="2" charset="0"/>
                <a:cs typeface="NikoshBAN" pitchFamily="2" charset="0"/>
              </a:rPr>
              <a:t>(গ) </a:t>
            </a:r>
            <a:r>
              <a:rPr lang="bn-BD" sz="28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অধিকরণে-</a:t>
            </a:r>
            <a:r>
              <a:rPr lang="bn-BD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১মা </a:t>
            </a:r>
            <a:r>
              <a:rPr lang="bn-BD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বিভক্তি</a:t>
            </a:r>
            <a:r>
              <a:rPr lang="en-US" sz="2800" spc="-150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0" name="TextBox 9">
            <a:hlinkClick r:id="" action="ppaction://noaction">
              <a:snd r:embed="rId2" name="bomb.wav"/>
            </a:hlinkClick>
          </p:cNvPr>
          <p:cNvSpPr txBox="1"/>
          <p:nvPr/>
        </p:nvSpPr>
        <p:spPr>
          <a:xfrm>
            <a:off x="6374346" y="5275085"/>
            <a:ext cx="3318291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spc="-150" dirty="0" smtClean="0">
                <a:latin typeface="NikoshBAN" pitchFamily="2" charset="0"/>
                <a:cs typeface="NikoshBAN" pitchFamily="2" charset="0"/>
              </a:rPr>
              <a:t>(খ)</a:t>
            </a:r>
            <a:r>
              <a:rPr lang="bn-BD" sz="2800" spc="-15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কর্মে-</a:t>
            </a:r>
            <a:r>
              <a:rPr lang="bn-BD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১মা </a:t>
            </a:r>
            <a:r>
              <a:rPr lang="bn-BD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বিভক্তি</a:t>
            </a:r>
            <a:r>
              <a:rPr lang="en-US" sz="2800" spc="-150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0" t="22009" r="5249" b="41073"/>
          <a:stretch/>
        </p:blipFill>
        <p:spPr>
          <a:xfrm>
            <a:off x="8380688" y="364353"/>
            <a:ext cx="3180740" cy="8316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0" t="9986" r="4878" b="29301"/>
          <a:stretch/>
        </p:blipFill>
        <p:spPr>
          <a:xfrm>
            <a:off x="8200605" y="306370"/>
            <a:ext cx="3349813" cy="88872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13" name="TextBox 12"/>
          <p:cNvSpPr txBox="1"/>
          <p:nvPr/>
        </p:nvSpPr>
        <p:spPr>
          <a:xfrm>
            <a:off x="1683079" y="859806"/>
            <a:ext cx="75472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অপশন গুলোতে একে একে টিক চিহ্ন দিলে সঠিক উত্তর জানা যাবে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...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62691" y="1353811"/>
            <a:ext cx="8031996" cy="515318"/>
          </a:xfrm>
          <a:prstGeom prst="rect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3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১। </a:t>
            </a:r>
            <a:r>
              <a:rPr lang="bn-BD" sz="32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b="1" u="sng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ছেলেটি</a:t>
            </a:r>
            <a:r>
              <a:rPr lang="bn-BD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বই পড়ে </a:t>
            </a:r>
            <a:r>
              <a:rPr lang="bn-BD" sz="3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কোন কারকে কোন বিভক্তি ?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751826" y="4556080"/>
            <a:ext cx="8055243" cy="515318"/>
          </a:xfrm>
          <a:prstGeom prst="rect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3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৩।  </a:t>
            </a:r>
            <a:r>
              <a:rPr lang="bn-BD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সৎ পাত্রে </a:t>
            </a:r>
            <a:r>
              <a:rPr lang="bn-BD" sz="3200" b="1" u="sng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কন্যা</a:t>
            </a:r>
            <a:r>
              <a:rPr lang="bn-BD" sz="32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দান কোন কারকে কোন বিভক্তি?</a:t>
            </a:r>
            <a:r>
              <a:rPr lang="bn-BD" sz="3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 </a:t>
            </a:r>
            <a:endParaRPr lang="en-US" sz="3200" b="1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747781" y="3236910"/>
            <a:ext cx="8059288" cy="515318"/>
          </a:xfrm>
          <a:prstGeom prst="rect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2</a:t>
            </a:r>
            <a:r>
              <a:rPr lang="bn-BD" sz="3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।</a:t>
            </a:r>
            <a:r>
              <a:rPr lang="bn-BD" sz="3200" b="1" dirty="0" smtClean="0">
                <a:ln w="1905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b="1" u="sng" dirty="0" smtClean="0">
                <a:ln w="1905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গুরুজনে</a:t>
            </a:r>
            <a:r>
              <a:rPr lang="bn-BD" sz="3200" b="1" dirty="0" smtClean="0">
                <a:ln w="1905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n w="1905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 নতি......</a:t>
            </a:r>
            <a:endParaRPr lang="en-US" sz="3200" dirty="0">
              <a:ln w="1905"/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>
            <a:hlinkClick r:id="" action="ppaction://noaction">
              <a:snd r:embed="rId3" name="applause.wav"/>
            </a:hlinkClick>
          </p:cNvPr>
          <p:cNvSpPr txBox="1"/>
          <p:nvPr/>
        </p:nvSpPr>
        <p:spPr>
          <a:xfrm>
            <a:off x="1751826" y="3885282"/>
            <a:ext cx="2153099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spc="-15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2800" spc="-150" dirty="0" smtClean="0">
                <a:latin typeface="NikoshBAN" pitchFamily="2" charset="0"/>
                <a:cs typeface="NikoshBAN" pitchFamily="2" charset="0"/>
              </a:rPr>
              <a:t>ক</a:t>
            </a:r>
            <a:r>
              <a:rPr lang="en-US" sz="2800" spc="-150" dirty="0" smtClean="0">
                <a:latin typeface="NikoshBAN" pitchFamily="2" charset="0"/>
                <a:cs typeface="NikoshBAN" pitchFamily="2" charset="0"/>
              </a:rPr>
              <a:t>)</a:t>
            </a:r>
            <a:r>
              <a:rPr lang="bn-BD" sz="2800" spc="-15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spc="-15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2800" spc="-150" dirty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2800" spc="-15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কর্মে-</a:t>
            </a:r>
            <a:r>
              <a:rPr lang="bn-BD" sz="2800" spc="-15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৭মী</a:t>
            </a:r>
            <a:r>
              <a:rPr lang="bn-BD" sz="2800" spc="-15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2800" spc="-15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>
            <a:hlinkClick r:id="" action="ppaction://noaction">
              <a:snd r:embed="rId2" name="bomb.wav"/>
            </a:hlinkClick>
          </p:cNvPr>
          <p:cNvSpPr txBox="1"/>
          <p:nvPr/>
        </p:nvSpPr>
        <p:spPr>
          <a:xfrm>
            <a:off x="3990244" y="3885282"/>
            <a:ext cx="1858107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spc="-15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(খ)</a:t>
            </a:r>
            <a:r>
              <a:rPr lang="bn-BD" sz="2800" spc="-15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spc="-15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করণে-৭মী</a:t>
            </a:r>
            <a:r>
              <a:rPr lang="en-US" sz="2800" spc="-15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spc="-15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2800" spc="-15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>
            <a:hlinkClick r:id="" action="ppaction://noaction">
              <a:snd r:embed="rId2" name="bomb.wav"/>
            </a:hlinkClick>
          </p:cNvPr>
          <p:cNvSpPr txBox="1"/>
          <p:nvPr/>
        </p:nvSpPr>
        <p:spPr>
          <a:xfrm>
            <a:off x="5960896" y="3899980"/>
            <a:ext cx="2059071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spc="-15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(গ)</a:t>
            </a:r>
            <a:r>
              <a:rPr lang="bn-BD" sz="2800" spc="-15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spc="-15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অপাদানে-৭মী</a:t>
            </a:r>
            <a:r>
              <a:rPr lang="en-US" sz="2800" spc="-15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spc="-15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Bent-Up Arrow 19"/>
          <p:cNvSpPr/>
          <p:nvPr/>
        </p:nvSpPr>
        <p:spPr>
          <a:xfrm rot="2100882">
            <a:off x="1904298" y="3692280"/>
            <a:ext cx="533344" cy="725382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Bent-Up Arrow 20"/>
          <p:cNvSpPr/>
          <p:nvPr/>
        </p:nvSpPr>
        <p:spPr>
          <a:xfrm rot="2100882">
            <a:off x="6511318" y="5715852"/>
            <a:ext cx="509206" cy="794651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Bent-Up Arrow 21"/>
          <p:cNvSpPr/>
          <p:nvPr/>
        </p:nvSpPr>
        <p:spPr>
          <a:xfrm rot="2100882">
            <a:off x="1988472" y="2428268"/>
            <a:ext cx="440057" cy="727717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hlinkClick r:id="" action="ppaction://noaction">
              <a:snd r:embed="rId2" name="bomb.wav"/>
            </a:hlinkClick>
          </p:cNvPr>
          <p:cNvSpPr txBox="1"/>
          <p:nvPr/>
        </p:nvSpPr>
        <p:spPr>
          <a:xfrm>
            <a:off x="8094655" y="3884953"/>
            <a:ext cx="1783665" cy="5232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spc="-15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(গ)</a:t>
            </a:r>
            <a:r>
              <a:rPr lang="bn-BD" sz="2800" spc="-15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spc="-15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কর্তায় -৭মী</a:t>
            </a:r>
            <a:r>
              <a:rPr lang="en-US" sz="2800" spc="-15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2800" spc="-15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2800" spc="-15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327543" y="109182"/>
            <a:ext cx="11518706" cy="6632812"/>
            <a:chOff x="627797" y="109182"/>
            <a:chExt cx="10890912" cy="6632812"/>
          </a:xfrm>
        </p:grpSpPr>
        <p:sp>
          <p:nvSpPr>
            <p:cNvPr id="28" name="Rectangle 27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433025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2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eft-Right Arrow 2"/>
          <p:cNvSpPr/>
          <p:nvPr/>
        </p:nvSpPr>
        <p:spPr>
          <a:xfrm>
            <a:off x="3820553" y="334527"/>
            <a:ext cx="5105400" cy="1600200"/>
          </a:xfrm>
          <a:prstGeom prst="leftRightArrow">
            <a:avLst/>
          </a:prstGeo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s-IN" sz="80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বাড়ীর কাজ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361780" y="2331251"/>
            <a:ext cx="4964618" cy="4180609"/>
            <a:chOff x="652154" y="787835"/>
            <a:chExt cx="6317851" cy="5812123"/>
          </a:xfrm>
        </p:grpSpPr>
        <p:pic>
          <p:nvPicPr>
            <p:cNvPr id="5" name="Picture 4" descr="C:\Documents and Settings\user\Desktop\MMM\MMMs\MMM-6\MMM-6.1_Collections\Clip art\clipart\ELF3C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078056" y="852946"/>
              <a:ext cx="4891949" cy="3645714"/>
            </a:xfrm>
            <a:prstGeom prst="rect">
              <a:avLst/>
            </a:prstGeom>
            <a:noFill/>
          </p:spPr>
        </p:pic>
        <p:sp>
          <p:nvSpPr>
            <p:cNvPr id="6" name="Rectangle 5"/>
            <p:cNvSpPr/>
            <p:nvPr/>
          </p:nvSpPr>
          <p:spPr>
            <a:xfrm rot="18703031">
              <a:off x="-522534" y="1962523"/>
              <a:ext cx="5812123" cy="3462747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457200" indent="-457200">
                <a:buFont typeface="Wingdings" pitchFamily="2" charset="2"/>
                <a:buChar char="ü"/>
              </a:pPr>
              <a:r>
                <a:rPr lang="bn-BD" sz="4000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প্রত্যেক প্রকার কারকের </a:t>
              </a:r>
              <a:r>
                <a:rPr lang="bn-BD" sz="4000" dirty="0" smtClean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৫টি </a:t>
              </a:r>
              <a:r>
                <a:rPr lang="bn-BD" sz="4000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করে উদাহরণ </a:t>
              </a:r>
              <a:r>
                <a:rPr lang="bn-BD" sz="4000" dirty="0" smtClean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বাড়ি থেকে লিখে </a:t>
              </a:r>
              <a:r>
                <a:rPr lang="bn-BD" sz="4000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আনবে ।</a:t>
              </a:r>
              <a:endParaRPr lang="as-IN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81351" y="109182"/>
            <a:ext cx="11618656" cy="6632812"/>
            <a:chOff x="635242" y="109182"/>
            <a:chExt cx="10844077" cy="6632812"/>
          </a:xfrm>
        </p:grpSpPr>
        <p:sp>
          <p:nvSpPr>
            <p:cNvPr id="11" name="Rectangle 10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35242" y="109182"/>
              <a:ext cx="10844077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746773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4.07407E-6 L 0.53138 0.00763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63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val 38"/>
          <p:cNvSpPr/>
          <p:nvPr/>
        </p:nvSpPr>
        <p:spPr>
          <a:xfrm>
            <a:off x="1314483" y="787789"/>
            <a:ext cx="9608233" cy="4811151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115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 সবাইকে   </a:t>
            </a:r>
            <a:endParaRPr lang="en-US" sz="115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852308" y="2349304"/>
            <a:ext cx="1674055" cy="1688123"/>
          </a:xfrm>
          <a:prstGeom prst="roundRect">
            <a:avLst>
              <a:gd name="adj" fmla="val 8594"/>
            </a:avLst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2022" y="2322009"/>
            <a:ext cx="1702191" cy="1688122"/>
          </a:xfrm>
          <a:prstGeom prst="roundRect">
            <a:avLst>
              <a:gd name="adj" fmla="val 8594"/>
            </a:avLst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grpSp>
        <p:nvGrpSpPr>
          <p:cNvPr id="42" name="Group 41"/>
          <p:cNvGrpSpPr/>
          <p:nvPr/>
        </p:nvGrpSpPr>
        <p:grpSpPr>
          <a:xfrm>
            <a:off x="326434" y="109182"/>
            <a:ext cx="11532357" cy="6632812"/>
            <a:chOff x="640641" y="109182"/>
            <a:chExt cx="10852382" cy="6632812"/>
          </a:xfrm>
        </p:grpSpPr>
        <p:sp>
          <p:nvSpPr>
            <p:cNvPr id="43" name="Rectangle 42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640641" y="109182"/>
              <a:ext cx="1085238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7844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141491" y="1446660"/>
            <a:ext cx="313900" cy="4626591"/>
            <a:chOff x="5798948" y="1583139"/>
            <a:chExt cx="268361" cy="3261815"/>
          </a:xfrm>
        </p:grpSpPr>
        <p:cxnSp>
          <p:nvCxnSpPr>
            <p:cNvPr id="3" name="Straight Arrow Connector 2"/>
            <p:cNvCxnSpPr/>
            <p:nvPr/>
          </p:nvCxnSpPr>
          <p:spPr>
            <a:xfrm>
              <a:off x="5934543" y="1583139"/>
              <a:ext cx="0" cy="3261815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Arrow Connector 3"/>
            <p:cNvCxnSpPr/>
            <p:nvPr/>
          </p:nvCxnSpPr>
          <p:spPr>
            <a:xfrm flipH="1">
              <a:off x="6042330" y="1965277"/>
              <a:ext cx="24979" cy="2597624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Arrow Connector 4"/>
            <p:cNvCxnSpPr/>
            <p:nvPr/>
          </p:nvCxnSpPr>
          <p:spPr>
            <a:xfrm flipH="1">
              <a:off x="5798948" y="1953901"/>
              <a:ext cx="24979" cy="2597624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ounded Rectangle 6"/>
          <p:cNvSpPr/>
          <p:nvPr/>
        </p:nvSpPr>
        <p:spPr>
          <a:xfrm>
            <a:off x="4163201" y="310969"/>
            <a:ext cx="3357789" cy="890591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7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72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Content Placeholder 4"/>
          <p:cNvSpPr>
            <a:spLocks noGrp="1"/>
          </p:cNvSpPr>
          <p:nvPr/>
        </p:nvSpPr>
        <p:spPr>
          <a:xfrm>
            <a:off x="939595" y="1484296"/>
            <a:ext cx="4909624" cy="510295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bn-BD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endParaRPr lang="bn-BD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endParaRPr lang="bn-BD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endParaRPr lang="bn-BD" sz="12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endParaRPr lang="bn-BD" sz="12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bn-BD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মোঃ </a:t>
            </a:r>
            <a:r>
              <a:rPr lang="bn-BD" sz="4400" b="1" dirty="0">
                <a:latin typeface="NikoshBAN" panose="02000000000000000000" pitchFamily="2" charset="0"/>
                <a:cs typeface="NikoshBAN" panose="02000000000000000000" pitchFamily="2" charset="0"/>
              </a:rPr>
              <a:t>জমির উদ্দিন </a:t>
            </a:r>
            <a:endParaRPr lang="en-US" sz="4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bn-BD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সহকারি শিক্ষক (আইসিটি) </a:t>
            </a:r>
            <a:endParaRPr lang="bn-BD" sz="32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bn-BD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হামকুড়িয়া দাখিল </a:t>
            </a:r>
            <a:r>
              <a:rPr lang="bn-BD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মাদরাসা</a:t>
            </a:r>
          </a:p>
          <a:p>
            <a:pPr marL="0" indent="0" algn="ctr">
              <a:buNone/>
            </a:pPr>
            <a:r>
              <a:rPr lang="bn-BD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মোবাইল নং- ০১৭১৮-৯৪৮৯২২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Email</a:t>
            </a:r>
            <a:r>
              <a:rPr lang="en-US" b="1" dirty="0">
                <a:solidFill>
                  <a:srgbClr val="0070C0"/>
                </a:solidFill>
              </a:rPr>
              <a:t>: jamirtarash@gmail.com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479" y="802801"/>
            <a:ext cx="2634807" cy="2704674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259310" y="109182"/>
            <a:ext cx="11668836" cy="6632812"/>
            <a:chOff x="627797" y="109182"/>
            <a:chExt cx="10890912" cy="6632812"/>
          </a:xfrm>
        </p:grpSpPr>
        <p:sp>
          <p:nvSpPr>
            <p:cNvPr id="12" name="Rectangle 11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7167033" y="4051643"/>
            <a:ext cx="3968003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4400" b="1" dirty="0">
                <a:latin typeface="NikoshBAN" panose="02000000000000000000" pitchFamily="2" charset="0"/>
                <a:cs typeface="NikoshBAN" panose="02000000000000000000" pitchFamily="2" charset="0"/>
              </a:rPr>
              <a:t>শ্রেণিঃ নবম-দশম   </a:t>
            </a:r>
            <a:endParaRPr lang="en-US" sz="4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বিষয়ঃ বাংলা-২য় পত্র   </a:t>
            </a:r>
            <a:endParaRPr lang="en-US" sz="36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সময়ঃ</a:t>
            </a:r>
            <a:r>
              <a:rPr lang="en-US" sz="36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৫০ মিনিট</a:t>
            </a:r>
          </a:p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তারিখঃ ১৫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/১০/২০১৯ 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খ্রিঃ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2632" y="884689"/>
            <a:ext cx="2235201" cy="2892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426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5338" y="249000"/>
            <a:ext cx="9276738" cy="92333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 ছবি দেখে তোমরা </a:t>
            </a:r>
            <a:r>
              <a:rPr lang="bn-BD" sz="54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 বুঝতে পারছ </a:t>
            </a:r>
            <a:r>
              <a:rPr lang="bn-BD" sz="5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endParaRPr lang="en-US" sz="54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135" y="1269235"/>
            <a:ext cx="3221868" cy="2290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2284" y="1269237"/>
            <a:ext cx="3113821" cy="229028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135" y="3981690"/>
            <a:ext cx="3162875" cy="24183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715" y="1269236"/>
            <a:ext cx="3176415" cy="229028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716" y="3962747"/>
            <a:ext cx="3176416" cy="243727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2285" y="3981690"/>
            <a:ext cx="3113821" cy="243727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grpSp>
        <p:nvGrpSpPr>
          <p:cNvPr id="13" name="Group 12"/>
          <p:cNvGrpSpPr/>
          <p:nvPr/>
        </p:nvGrpSpPr>
        <p:grpSpPr>
          <a:xfrm>
            <a:off x="259310" y="109182"/>
            <a:ext cx="11668836" cy="6632812"/>
            <a:chOff x="627797" y="109182"/>
            <a:chExt cx="10890912" cy="6632812"/>
          </a:xfrm>
        </p:grpSpPr>
        <p:sp>
          <p:nvSpPr>
            <p:cNvPr id="14" name="Rectangle 13"/>
            <p:cNvSpPr/>
            <p:nvPr/>
          </p:nvSpPr>
          <p:spPr>
            <a:xfrm>
              <a:off x="744829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999411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40474" y="422135"/>
            <a:ext cx="4724400" cy="13234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 </a:t>
            </a:r>
            <a:r>
              <a:rPr lang="bn-BD" sz="80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ফল </a:t>
            </a:r>
            <a:endParaRPr lang="en-US" sz="80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59310" y="109182"/>
            <a:ext cx="11668836" cy="6632812"/>
            <a:chOff x="627797" y="109182"/>
            <a:chExt cx="10890912" cy="6632812"/>
          </a:xfrm>
        </p:grpSpPr>
        <p:sp>
          <p:nvSpPr>
            <p:cNvPr id="11" name="Rectangle 10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Rectangle 1"/>
          <p:cNvSpPr/>
          <p:nvPr/>
        </p:nvSpPr>
        <p:spPr>
          <a:xfrm>
            <a:off x="707925" y="2424867"/>
            <a:ext cx="10840064" cy="30469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এই </a:t>
            </a:r>
            <a:r>
              <a:rPr lang="bn-BD" sz="4800" b="1" dirty="0">
                <a:latin typeface="NikoshBAN" panose="02000000000000000000" pitchFamily="2" charset="0"/>
                <a:cs typeface="NikoshBAN" panose="02000000000000000000" pitchFamily="2" charset="0"/>
              </a:rPr>
              <a:t>পাঠ শেষে শিক্ষার্থীরা .........</a:t>
            </a:r>
          </a:p>
          <a:p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১। কারক কাকে বলে তা বলতে পারবে;</a:t>
            </a:r>
          </a:p>
          <a:p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২। কারক কত প্রকার ও কী কী তা বলতে পারবে; </a:t>
            </a:r>
          </a:p>
          <a:p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৩। প্রত্যেকটি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কারকের </a:t>
            </a:r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সংজ্ঞাসহ উদাহরণ বলতে পারবে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3635289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92122" y="304656"/>
            <a:ext cx="5260295" cy="132343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কারকের সংজ্ঞা </a:t>
            </a:r>
            <a:endParaRPr lang="en-US" sz="80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8645" y="5530334"/>
            <a:ext cx="10530349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উপরের </a:t>
            </a:r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ছবিটি লক্ষ করে দেখ একে অপরের সাথে </a:t>
            </a:r>
            <a:r>
              <a:rPr lang="bn-BD" sz="3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ঘনিষ্ঠ </a:t>
            </a:r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সম্পর্ক রয়েছে ।</a:t>
            </a:r>
            <a:endParaRPr lang="bn-BD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3085" y="5542890"/>
            <a:ext cx="11117147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bn-BD" sz="3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তাই বলা যায় যে, ক্রিয়া পদের সহিত </a:t>
            </a:r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অন্য </a:t>
            </a:r>
            <a:r>
              <a:rPr lang="bn-BD" sz="3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পদের যে </a:t>
            </a:r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সম্পর্ক তাকে </a:t>
            </a:r>
            <a:r>
              <a:rPr lang="bn-BD" sz="3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কারক বলে।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946786" y="1725561"/>
            <a:ext cx="8436085" cy="3451123"/>
            <a:chOff x="1932038" y="1428152"/>
            <a:chExt cx="8436085" cy="3109496"/>
          </a:xfrm>
        </p:grpSpPr>
        <p:sp>
          <p:nvSpPr>
            <p:cNvPr id="4" name="TextBox 3"/>
            <p:cNvSpPr txBox="1"/>
            <p:nvPr/>
          </p:nvSpPr>
          <p:spPr>
            <a:xfrm>
              <a:off x="1932038" y="2832669"/>
              <a:ext cx="1886069" cy="998315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bn-BD" sz="6600" b="1" dirty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মা</a:t>
              </a:r>
              <a:endParaRPr lang="en-US" sz="6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8332841" y="2832668"/>
              <a:ext cx="2035282" cy="1107996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bn-BD" sz="6600" b="1" dirty="0" smtClean="0">
                  <a:solidFill>
                    <a:schemeClr val="tx1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মেয়ে</a:t>
              </a:r>
              <a:endParaRPr lang="en-US" sz="6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29431" y="1428152"/>
              <a:ext cx="4520821" cy="310949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pic>
      </p:grpSp>
      <p:grpSp>
        <p:nvGrpSpPr>
          <p:cNvPr id="15" name="Group 14"/>
          <p:cNvGrpSpPr/>
          <p:nvPr/>
        </p:nvGrpSpPr>
        <p:grpSpPr>
          <a:xfrm>
            <a:off x="259310" y="109182"/>
            <a:ext cx="11668836" cy="6632812"/>
            <a:chOff x="627797" y="109182"/>
            <a:chExt cx="10890912" cy="6632812"/>
          </a:xfrm>
        </p:grpSpPr>
        <p:sp>
          <p:nvSpPr>
            <p:cNvPr id="16" name="Rectangle 15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87375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893771" y="239025"/>
            <a:ext cx="664156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7200" b="1" dirty="0">
                <a:latin typeface="NikoshBAN" panose="02000000000000000000" pitchFamily="2" charset="0"/>
                <a:cs typeface="NikoshBAN" panose="02000000000000000000" pitchFamily="2" charset="0"/>
              </a:rPr>
              <a:t>কারক ছয় প্রকার যথা-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183" y="2035051"/>
            <a:ext cx="4955458" cy="37631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1135605" y="5885626"/>
            <a:ext cx="3805104" cy="70788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ছেলেটি</a:t>
            </a:r>
            <a:r>
              <a:rPr lang="bn-BD" sz="40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বই পড়ে </a:t>
            </a:r>
            <a:endParaRPr lang="en-US" sz="4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1806" y="2035051"/>
            <a:ext cx="5220927" cy="375276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9" name="TextBox 8"/>
          <p:cNvSpPr txBox="1"/>
          <p:nvPr/>
        </p:nvSpPr>
        <p:spPr>
          <a:xfrm>
            <a:off x="6363652" y="5847593"/>
            <a:ext cx="5200163" cy="70788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গুরুজনে</a:t>
            </a:r>
            <a:r>
              <a:rPr lang="bn-BD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 নতি</a:t>
            </a:r>
            <a:r>
              <a:rPr lang="bn-BD" sz="4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91728" y="109182"/>
            <a:ext cx="11765914" cy="6632812"/>
            <a:chOff x="627797" y="109182"/>
            <a:chExt cx="10890912" cy="6632812"/>
          </a:xfrm>
        </p:grpSpPr>
        <p:sp>
          <p:nvSpPr>
            <p:cNvPr id="15" name="Rectangle 14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6" name="Down Arrow 25"/>
          <p:cNvSpPr/>
          <p:nvPr/>
        </p:nvSpPr>
        <p:spPr>
          <a:xfrm>
            <a:off x="1857059" y="1165124"/>
            <a:ext cx="2346235" cy="1563733"/>
          </a:xfrm>
          <a:prstGeom prst="downArrow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bn-IN" sz="32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কর্তৃ </a:t>
            </a:r>
            <a:r>
              <a:rPr lang="bn-BD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কারক</a:t>
            </a:r>
            <a:endParaRPr lang="en-US" sz="3200" b="1" dirty="0">
              <a:solidFill>
                <a:schemeClr val="tx1"/>
              </a:solidFill>
            </a:endParaRPr>
          </a:p>
          <a:p>
            <a:pPr algn="ctr"/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Down Arrow 26"/>
          <p:cNvSpPr/>
          <p:nvPr/>
        </p:nvSpPr>
        <p:spPr>
          <a:xfrm>
            <a:off x="7584349" y="1199539"/>
            <a:ext cx="2346235" cy="1563733"/>
          </a:xfrm>
          <a:prstGeom prst="downArrow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কর্ম</a:t>
            </a:r>
          </a:p>
          <a:p>
            <a:pPr algn="ctr"/>
            <a:r>
              <a:rPr lang="bn-BD" sz="32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কারক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406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7 -0.09445 L 0.00247 0.1555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7 -0.09445 L 0.00247 0.15555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9" grpId="0" animBg="1"/>
      <p:bldP spid="26" grpId="0" animBg="1"/>
      <p:bldP spid="26" grpId="1" animBg="1"/>
      <p:bldP spid="27" grpId="0" animBg="1"/>
      <p:bldP spid="2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12103" y="5336155"/>
            <a:ext cx="4822506" cy="76944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কাঠের </a:t>
            </a:r>
            <a:r>
              <a:rPr lang="bn-BD" sz="4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তৈরি খাট    </a:t>
            </a:r>
            <a:endParaRPr lang="en-US" sz="4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83983" y="5297959"/>
            <a:ext cx="3948138" cy="76944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দ্বীনে </a:t>
            </a:r>
            <a:r>
              <a:rPr lang="bn-BD" sz="4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দয়া করো</a:t>
            </a:r>
            <a:endParaRPr lang="en-US" sz="4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045" y="1887789"/>
            <a:ext cx="4971030" cy="336779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427" y="1902537"/>
            <a:ext cx="5080604" cy="336779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grpSp>
        <p:nvGrpSpPr>
          <p:cNvPr id="13" name="Group 12"/>
          <p:cNvGrpSpPr/>
          <p:nvPr/>
        </p:nvGrpSpPr>
        <p:grpSpPr>
          <a:xfrm>
            <a:off x="259310" y="109182"/>
            <a:ext cx="11668836" cy="6632812"/>
            <a:chOff x="627797" y="109182"/>
            <a:chExt cx="10890912" cy="6632812"/>
          </a:xfrm>
        </p:grpSpPr>
        <p:sp>
          <p:nvSpPr>
            <p:cNvPr id="14" name="Rectangle 13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Down Arrow 19"/>
          <p:cNvSpPr/>
          <p:nvPr/>
        </p:nvSpPr>
        <p:spPr>
          <a:xfrm>
            <a:off x="1886558" y="707922"/>
            <a:ext cx="2596954" cy="1563733"/>
          </a:xfrm>
          <a:prstGeom prst="downArrow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bn-IN" sz="32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করণ </a:t>
            </a:r>
            <a:r>
              <a:rPr lang="bn-BD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কারক</a:t>
            </a:r>
            <a:endParaRPr lang="en-US" sz="3200" b="1" dirty="0">
              <a:solidFill>
                <a:schemeClr val="tx1"/>
              </a:solidFill>
            </a:endParaRPr>
          </a:p>
          <a:p>
            <a:pPr algn="ctr"/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Down Arrow 20"/>
          <p:cNvSpPr/>
          <p:nvPr/>
        </p:nvSpPr>
        <p:spPr>
          <a:xfrm>
            <a:off x="7649026" y="698091"/>
            <a:ext cx="2606028" cy="1563733"/>
          </a:xfrm>
          <a:prstGeom prst="downArrow">
            <a:avLst>
              <a:gd name="adj1" fmla="val 50000"/>
              <a:gd name="adj2" fmla="val 54716"/>
            </a:avLst>
          </a:prstGeom>
          <a:ln w="571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সম্প্রদান</a:t>
            </a:r>
          </a:p>
          <a:p>
            <a:pPr algn="ctr"/>
            <a:r>
              <a:rPr lang="bn-BD" sz="32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কারক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551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7 -0.09444 L 0.00247 0.1555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8 -0.09444 L 0.00248 0.1555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0" grpId="0" animBg="1"/>
      <p:bldP spid="20" grpId="1" animBg="1"/>
      <p:bldP spid="21" grpId="0" animBg="1"/>
      <p:bldP spid="2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9705" y="5826891"/>
            <a:ext cx="3232513" cy="70788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পানিতে </a:t>
            </a:r>
            <a:r>
              <a:rPr lang="bn-BD" sz="40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সাপ</a:t>
            </a:r>
            <a:r>
              <a:rPr lang="bn-BD" sz="40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আছে</a:t>
            </a:r>
            <a:endParaRPr lang="en-US" sz="4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1303" y="2064773"/>
            <a:ext cx="5129819" cy="368947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  <p:sp>
        <p:nvSpPr>
          <p:cNvPr id="7" name="TextBox 6"/>
          <p:cNvSpPr txBox="1"/>
          <p:nvPr/>
        </p:nvSpPr>
        <p:spPr>
          <a:xfrm>
            <a:off x="6710519" y="5829159"/>
            <a:ext cx="4665275" cy="70788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পুকুরে</a:t>
            </a:r>
            <a:r>
              <a:rPr lang="bn-BD" sz="4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মাছ ধরছে  </a:t>
            </a:r>
            <a:endParaRPr lang="en-US" sz="4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84" y="2064774"/>
            <a:ext cx="5014451" cy="368947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grpSp>
        <p:nvGrpSpPr>
          <p:cNvPr id="12" name="Group 11"/>
          <p:cNvGrpSpPr/>
          <p:nvPr/>
        </p:nvGrpSpPr>
        <p:grpSpPr>
          <a:xfrm>
            <a:off x="259310" y="109182"/>
            <a:ext cx="11668836" cy="6632812"/>
            <a:chOff x="627797" y="109182"/>
            <a:chExt cx="10890912" cy="6632812"/>
          </a:xfrm>
        </p:grpSpPr>
        <p:sp>
          <p:nvSpPr>
            <p:cNvPr id="13" name="Rectangle 12"/>
            <p:cNvSpPr/>
            <p:nvPr/>
          </p:nvSpPr>
          <p:spPr>
            <a:xfrm>
              <a:off x="731064" y="216596"/>
              <a:ext cx="10677125" cy="6417985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27797" y="109182"/>
              <a:ext cx="10890912" cy="6632812"/>
            </a:xfrm>
            <a:prstGeom prst="rect">
              <a:avLst/>
            </a:prstGeom>
            <a:noFill/>
            <a:ln w="762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Down Arrow 10"/>
          <p:cNvSpPr/>
          <p:nvPr/>
        </p:nvSpPr>
        <p:spPr>
          <a:xfrm>
            <a:off x="1547348" y="707922"/>
            <a:ext cx="2965660" cy="1563733"/>
          </a:xfrm>
          <a:prstGeom prst="downArrow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bn-IN" sz="32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অপাদান </a:t>
            </a:r>
            <a:r>
              <a:rPr lang="bn-BD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কারক</a:t>
            </a:r>
            <a:endParaRPr lang="en-US" sz="3200" b="1" dirty="0">
              <a:solidFill>
                <a:schemeClr val="tx1"/>
              </a:solidFill>
            </a:endParaRPr>
          </a:p>
          <a:p>
            <a:pPr algn="ctr"/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Down Arrow 14"/>
          <p:cNvSpPr/>
          <p:nvPr/>
        </p:nvSpPr>
        <p:spPr>
          <a:xfrm>
            <a:off x="7531042" y="698091"/>
            <a:ext cx="2896071" cy="1563733"/>
          </a:xfrm>
          <a:prstGeom prst="downArrow">
            <a:avLst>
              <a:gd name="adj1" fmla="val 50000"/>
              <a:gd name="adj2" fmla="val 54716"/>
            </a:avLst>
          </a:prstGeom>
          <a:ln w="571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অধিকরণ</a:t>
            </a:r>
          </a:p>
          <a:p>
            <a:pPr algn="ctr"/>
            <a:r>
              <a:rPr lang="bn-BD" sz="32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কারক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067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7 -0.09444 L 0.00247 0.1555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7 -0.09444 L 0.00247 0.1555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11" grpId="0" animBg="1"/>
      <p:bldP spid="11" grpId="1" animBg="1"/>
      <p:bldP spid="15" grpId="0" animBg="1"/>
      <p:bldP spid="15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945</Words>
  <Application>Microsoft Office PowerPoint</Application>
  <PresentationFormat>Widescreen</PresentationFormat>
  <Paragraphs>145</Paragraphs>
  <Slides>22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NikoshBAN</vt:lpstr>
      <vt:lpstr>Times New Roman</vt:lpstr>
      <vt:lpstr>Vrinda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225</cp:revision>
  <dcterms:created xsi:type="dcterms:W3CDTF">2019-08-17T07:09:05Z</dcterms:created>
  <dcterms:modified xsi:type="dcterms:W3CDTF">2019-10-21T01:24:31Z</dcterms:modified>
</cp:coreProperties>
</file>