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89" r:id="rId2"/>
    <p:sldId id="291" r:id="rId3"/>
    <p:sldId id="264" r:id="rId4"/>
    <p:sldId id="273" r:id="rId5"/>
    <p:sldId id="275" r:id="rId6"/>
    <p:sldId id="271" r:id="rId7"/>
    <p:sldId id="292" r:id="rId8"/>
    <p:sldId id="294" r:id="rId9"/>
    <p:sldId id="287" r:id="rId10"/>
    <p:sldId id="288" r:id="rId11"/>
    <p:sldId id="295" r:id="rId12"/>
    <p:sldId id="280" r:id="rId13"/>
    <p:sldId id="293" r:id="rId14"/>
    <p:sldId id="281" r:id="rId15"/>
    <p:sldId id="283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A258"/>
    <a:srgbClr val="C4B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86213" autoAdjust="0"/>
  </p:normalViewPr>
  <p:slideViewPr>
    <p:cSldViewPr>
      <p:cViewPr varScale="1">
        <p:scale>
          <a:sx n="63" d="100"/>
          <a:sy n="63" d="100"/>
        </p:scale>
        <p:origin x="-15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380B-C399-4589-B055-B9696F7A2E78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1D687-F0CE-4953-9E65-9A0841621B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13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কন্টেন্টি একটি</a:t>
            </a:r>
            <a:r>
              <a:rPr lang="bn-BD" baseline="0" dirty="0" smtClean="0"/>
              <a:t> মডেল।</a:t>
            </a:r>
            <a:r>
              <a:rPr lang="bn-BD" dirty="0" smtClean="0"/>
              <a:t>এর চেয়েও ভিন্ন আঙ্গিকে ভাল মানের কন্টেন্ট তৈরি করে</a:t>
            </a:r>
            <a:r>
              <a:rPr lang="bn-BD" baseline="0" dirty="0" smtClean="0"/>
              <a:t> ক্লাসে প্রদর্শন করা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1D687-F0CE-4953-9E65-9A0841621B1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mtClean="0"/>
              <a:t>প্রশ্নের</a:t>
            </a:r>
            <a:r>
              <a:rPr lang="bn-BD" baseline="0" smtClean="0"/>
              <a:t> উত্তরে শিক্ষার্থীদের সহায়তা করা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1D687-F0CE-4953-9E65-9A0841621B1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শব্দসমূহ</a:t>
            </a:r>
            <a:r>
              <a:rPr lang="bn-BD" baseline="0" dirty="0" smtClean="0"/>
              <a:t> শিক্ষার্থীরা খাতায় লিখে নিতে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1D687-F0CE-4953-9E65-9A0841621B1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1D687-F0CE-4953-9E65-9A0841621B1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কন্টেন্টটি মান</a:t>
            </a:r>
            <a:r>
              <a:rPr lang="bn-BD" baseline="0" dirty="0" smtClean="0"/>
              <a:t>সম্মত করার জন্য মতামত দিলে কৃতজ্ঞ থাকবো।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1D687-F0CE-4953-9E65-9A0841621B1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</a:t>
            </a:r>
            <a:r>
              <a:rPr lang="bn-BD" baseline="0" dirty="0" smtClean="0"/>
              <a:t> শিরোনাম ঘোষনা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প্রথমে</a:t>
            </a:r>
            <a:r>
              <a:rPr lang="en-US" baseline="0" dirty="0" smtClean="0"/>
              <a:t> </a:t>
            </a:r>
            <a:r>
              <a:rPr lang="bn-IN" baseline="0" dirty="0" smtClean="0"/>
              <a:t>চিত্র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sz="12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বর্তনী</a:t>
            </a:r>
            <a:r>
              <a:rPr lang="en-US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IN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/>
              <a:t>সম্পর্কে</a:t>
            </a:r>
            <a:r>
              <a:rPr lang="en-US" b="0" baseline="0" dirty="0" smtClean="0"/>
              <a:t> </a:t>
            </a:r>
            <a:r>
              <a:rPr lang="en-US" baseline="0" dirty="0" err="1" smtClean="0"/>
              <a:t>প্রাসঙ্গিক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</a:t>
            </a:r>
            <a:r>
              <a:rPr lang="bn-BD" baseline="0" dirty="0" smtClean="0"/>
              <a:t>শ্ন</a:t>
            </a:r>
            <a:r>
              <a:rPr lang="en-US" baseline="0" dirty="0" smtClean="0"/>
              <a:t> </a:t>
            </a:r>
            <a:r>
              <a:rPr lang="bn-BD" baseline="0" dirty="0" smtClean="0"/>
              <a:t>করা যেতে পারে। </a:t>
            </a: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baseline="0" dirty="0" smtClean="0"/>
              <a:t>পানি প্রবাহের জন্য কী প্রয়োজন? উত্তরঃ নদী, নালা, নল উত্যাদি।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baseline="0" dirty="0" smtClean="0"/>
              <a:t>বিদ্যুৎ কোন পথে প্রবাহিত হয়? উত্তরঃ পরিবাহী দিয়ে।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baseline="0" dirty="0" smtClean="0"/>
              <a:t>বিদ্যুৎ প্রবাহিত হয় এরুপ পথকে কী বলে? উত্তরঃ বর্তনী।</a:t>
            </a:r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1D687-F0CE-4953-9E65-9A0841621B1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প্রথম শিখনফলের উদেশ্যে চিত্রটি দেওয়া হয়েছে। </a:t>
            </a:r>
            <a:r>
              <a:rPr lang="en-US" dirty="0" err="1" smtClean="0"/>
              <a:t>ব্যাটারীর</a:t>
            </a:r>
            <a:r>
              <a:rPr lang="en-US" dirty="0" smtClean="0"/>
              <a:t> </a:t>
            </a:r>
            <a:r>
              <a:rPr lang="en-US" dirty="0" err="1" smtClean="0"/>
              <a:t>স্থির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বিদ্যু</a:t>
            </a:r>
            <a:r>
              <a:rPr lang="bn-BD" baseline="0" dirty="0" smtClean="0"/>
              <a:t>্ পরিবাহীর</a:t>
            </a:r>
            <a:r>
              <a:rPr lang="bn-IN" baseline="0" dirty="0" smtClean="0"/>
              <a:t> মধ্য দিয়ে বাতি অতিক্রম করলে বাতি চলে।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IN" baseline="0" dirty="0" smtClean="0"/>
              <a:t>বর্তনী কী? উত্তরঃ বিদ্যুৎ চলার পথকে বর্তনী বলে।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1D687-F0CE-4953-9E65-9A0841621B1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আজেকর পাঠের দ্বিতীয় শিখনফল সরল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বর্তনী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জানার উদেশ্যে পরীক্ষাটি দেওয়া হয়েছে। </a:t>
            </a:r>
            <a:r>
              <a:rPr lang="bn-BD" dirty="0" smtClean="0"/>
              <a:t>মোবাইলে</a:t>
            </a:r>
            <a:r>
              <a:rPr lang="bn-BD" baseline="0" dirty="0" smtClean="0"/>
              <a:t>র ব্যাটারী, তার, লিড বাতি সংযোগ দিয়ে বিষয়টি বুঝানো যেতে পারে।</a:t>
            </a:r>
            <a:endParaRPr lang="bn-IN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baseline="0" dirty="0" smtClean="0"/>
              <a:t>সরল বর্তনী কী? উত্তরঃ একটি মাত্র পথে বিদ্যুৎ প্রবাহিত হলে এরুপ পথকে সরল বর্তনী বলে।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407E1-4F10-4424-89E4-4A2D94AEC58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 খাতা দেখার পর উত্তর মিলিয়ে নিতে বলা যেতে পারে।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1D687-F0CE-4953-9E65-9A0841621B1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79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তৃতীয় শিখনফলের উদেশ্যে চিত্রগুলি দেওয়া হয়েছে।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dirty="0" smtClean="0"/>
              <a:t>টর্চে</a:t>
            </a:r>
            <a:r>
              <a:rPr lang="bn-BD" baseline="0" dirty="0" smtClean="0"/>
              <a:t> সরল বর্তনী</a:t>
            </a:r>
            <a:r>
              <a:rPr lang="en-US" baseline="0" dirty="0" smtClean="0"/>
              <a:t> </a:t>
            </a:r>
            <a:r>
              <a:rPr lang="bn-BD" baseline="0" dirty="0" smtClean="0"/>
              <a:t>কিভাবে ব্যবহৃত হচ্ছে তা প্রদর্শনের মাধ্যমে ব্যাখ্যা দেয়া যেতে পারে।</a:t>
            </a:r>
            <a:endParaRPr lang="en-US" baseline="0" dirty="0" smtClean="0"/>
          </a:p>
          <a:p>
            <a:pPr marL="171450" indent="-171450">
              <a:buFont typeface="Wingdings" pitchFamily="2" charset="2"/>
              <a:buChar char="§"/>
            </a:pPr>
            <a:r>
              <a:rPr lang="bn-IN" baseline="0" dirty="0" smtClean="0"/>
              <a:t>উপরের টর্চের বডি পরিবাহী পদার্থ হওয়ায় ব্যাটরীর ঋণাত্বক প্রান্ত থেকে ইলেকট্রন পরিবাহী বেয়ে বাল্ব অতিক্রম করে ব্যাটারীর ধনাত্বক প্রান্তে পৌছায় বাল্ব জ্বলে।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IN" baseline="0" dirty="0" smtClean="0"/>
              <a:t>নিচের টর্চটির বডি অপরিবাহী হওয়ায় সরল বর্তনী হিসাবে পরিবাহী তার ব্যবহৃত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1D687-F0CE-4953-9E65-9A0841621B1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মোটর সাইকেল, মোটরগাড়ি ইত্যাদির হেডলাইটে সরল বর্তনী ব্যবহৃত হয়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তার উদাহরণ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হিসাবে স্লাইডটি  দেওয়া হয়েছে।</a:t>
            </a:r>
            <a:endParaRPr lang="en-US" sz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1D687-F0CE-4953-9E65-9A0841621B1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5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বৃত্তে ক্লিকের পুর্বেই শিক্ষার্থীর কাজ থেকে সম্ভাব্য উত্তর বের করে উত্তর মিলানো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vue3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56267" y="1371600"/>
            <a:ext cx="663786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70109-ligh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33" y="1524000"/>
            <a:ext cx="3810000" cy="3810000"/>
          </a:xfrm>
          <a:prstGeom prst="rect">
            <a:avLst/>
          </a:prstGeom>
        </p:spPr>
      </p:pic>
      <p:pic>
        <p:nvPicPr>
          <p:cNvPr id="4" name="Picture 3" descr="fig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467" y="1524000"/>
            <a:ext cx="3860800" cy="3810000"/>
          </a:xfrm>
          <a:prstGeom prst="rect">
            <a:avLst/>
          </a:prstGeom>
        </p:spPr>
      </p:pic>
      <p:sp>
        <p:nvSpPr>
          <p:cNvPr id="5" name="Down Arrow Callout 4"/>
          <p:cNvSpPr/>
          <p:nvPr/>
        </p:nvSpPr>
        <p:spPr>
          <a:xfrm>
            <a:off x="1752600" y="381000"/>
            <a:ext cx="5562600" cy="914400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মোটর যানের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হেডলাইটে সরল বর্তনীর ব্যবহার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791200"/>
            <a:ext cx="8229600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মোটর সাইকেল, মোটরগাড়ি ইত্যাদির হেডলাইটে সরল বর্তনী ব্যবহৃত হয়।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4267200" y="2514602"/>
            <a:ext cx="1828800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বৈদুৎতিক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বর্তনী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/>
          </a:p>
        </p:txBody>
      </p:sp>
      <p:sp>
        <p:nvSpPr>
          <p:cNvPr id="65" name="Oval 64"/>
          <p:cNvSpPr/>
          <p:nvPr/>
        </p:nvSpPr>
        <p:spPr>
          <a:xfrm>
            <a:off x="6781800" y="5943600"/>
            <a:ext cx="270933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781800" y="59436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05000" y="990600"/>
            <a:ext cx="6781803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বিদ্যুৎ চলাচলের পথকে কী বলে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81000" y="914400"/>
            <a:ext cx="1371600" cy="685800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১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733801" y="1905000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5494618" y="1826557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00801" y="19050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8124016" y="18288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733800" y="2590800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5815237" y="2402743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400801" y="25908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8229601" y="25908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457200" y="2057401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50268" y="1864659"/>
            <a:ext cx="1845732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পরিবাহী তার 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917268" y="1864659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সংযোগী তার 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858000" y="25908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বিদ্যুৎ প্রবাহ 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733801" y="25908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081867" y="304800"/>
            <a:ext cx="2844800" cy="381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81201" y="3352800"/>
            <a:ext cx="6781803" cy="1600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রল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বর্তনীতে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বাল্ব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ব্যাটারী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সুইচ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বাল্ব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ব্যাটারী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ব্যাটারী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সুইচ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457201" y="3429000"/>
            <a:ext cx="1371600" cy="6858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533400" y="5334000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343400" y="5181602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3877984" y="5183843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/>
        </p:nvSpPr>
        <p:spPr>
          <a:xfrm>
            <a:off x="5638801" y="5105402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162800" y="5181602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6781800" y="51816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ultiply 59"/>
          <p:cNvSpPr/>
          <p:nvPr/>
        </p:nvSpPr>
        <p:spPr>
          <a:xfrm>
            <a:off x="8382000" y="51054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162800" y="58674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ii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3886201" y="59436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ultiply 62"/>
          <p:cNvSpPr/>
          <p:nvPr/>
        </p:nvSpPr>
        <p:spPr>
          <a:xfrm>
            <a:off x="5562601" y="58674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343400" y="58674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iii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Half Frame 65"/>
          <p:cNvSpPr/>
          <p:nvPr/>
        </p:nvSpPr>
        <p:spPr>
          <a:xfrm rot="14014148">
            <a:off x="8482236" y="5755543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68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65" grpId="0" animBg="1"/>
      <p:bldP spid="67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3" grpId="0" animBg="1"/>
      <p:bldP spid="36" grpId="0" animBg="1"/>
      <p:bldP spid="37" grpId="0" animBg="1"/>
      <p:bldP spid="40" grpId="0" animBg="1"/>
      <p:bldP spid="29" grpId="0" animBg="1"/>
      <p:bldP spid="38" grpId="0" animBg="1"/>
      <p:bldP spid="4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1" grpId="1" animBg="1"/>
      <p:bldP spid="62" grpId="0" animBg="1"/>
      <p:bldP spid="63" grpId="0" animBg="1"/>
      <p:bldP spid="64" grpId="0" animBg="1"/>
      <p:bldP spid="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Callout 15"/>
          <p:cNvSpPr/>
          <p:nvPr/>
        </p:nvSpPr>
        <p:spPr>
          <a:xfrm>
            <a:off x="2971800" y="609600"/>
            <a:ext cx="2819400" cy="990600"/>
          </a:xfrm>
          <a:prstGeom prst="downArrow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4200" y="2209800"/>
            <a:ext cx="3733800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বর্তনী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676400" y="2209800"/>
            <a:ext cx="1219200" cy="7620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1676400" y="5105400"/>
            <a:ext cx="1143000" cy="762000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48000" y="5105400"/>
            <a:ext cx="3886200" cy="762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টর্চ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লাইটের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বর্তনী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কিরুপ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1600200" y="3657600"/>
            <a:ext cx="1219200" cy="762000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48000" y="3657600"/>
            <a:ext cx="3810000" cy="762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বর্তনীতে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052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762000"/>
            <a:ext cx="2506133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গুরুত্বপূর্ণ শব্দ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67467" y="4343400"/>
            <a:ext cx="2785533" cy="762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বিদ্যুৎ উৎস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2133601" y="3200400"/>
            <a:ext cx="2819400" cy="762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সরল বর্তনী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201332" y="1981200"/>
            <a:ext cx="2751667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সম্পূর্ণ পথ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6"/>
          <p:cNvGrpSpPr/>
          <p:nvPr/>
        </p:nvGrpSpPr>
        <p:grpSpPr>
          <a:xfrm>
            <a:off x="304800" y="381000"/>
            <a:ext cx="8534400" cy="5410200"/>
            <a:chOff x="0" y="381000"/>
            <a:chExt cx="10096499" cy="5638800"/>
          </a:xfrm>
        </p:grpSpPr>
        <p:grpSp>
          <p:nvGrpSpPr>
            <p:cNvPr id="6" name="Group 43"/>
            <p:cNvGrpSpPr/>
            <p:nvPr/>
          </p:nvGrpSpPr>
          <p:grpSpPr>
            <a:xfrm>
              <a:off x="0" y="381000"/>
              <a:ext cx="10096499" cy="5638800"/>
              <a:chOff x="0" y="381000"/>
              <a:chExt cx="10096499" cy="5638800"/>
            </a:xfrm>
          </p:grpSpPr>
          <p:grpSp>
            <p:nvGrpSpPr>
              <p:cNvPr id="7" name="Group 4"/>
              <p:cNvGrpSpPr/>
              <p:nvPr/>
            </p:nvGrpSpPr>
            <p:grpSpPr>
              <a:xfrm>
                <a:off x="0" y="381000"/>
                <a:ext cx="10096499" cy="4648200"/>
                <a:chOff x="677779" y="325056"/>
                <a:chExt cx="6298011" cy="3713544"/>
              </a:xfrm>
              <a:solidFill>
                <a:srgbClr val="0070C0"/>
              </a:solidFill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1271930" y="1447800"/>
                  <a:ext cx="5228539" cy="25908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Isosceles Triangle 30"/>
                <p:cNvSpPr/>
                <p:nvPr/>
              </p:nvSpPr>
              <p:spPr>
                <a:xfrm>
                  <a:off x="677779" y="325056"/>
                  <a:ext cx="6298011" cy="1157468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Cube 28"/>
              <p:cNvSpPr/>
              <p:nvPr/>
            </p:nvSpPr>
            <p:spPr>
              <a:xfrm>
                <a:off x="723900" y="5029200"/>
                <a:ext cx="8610600" cy="990600"/>
              </a:xfrm>
              <a:prstGeom prst="cube">
                <a:avLst/>
              </a:prstGeom>
              <a:blipFill>
                <a:blip r:embed="rId2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3467099" y="1136914"/>
              <a:ext cx="3047999" cy="6736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1591734" y="2590803"/>
            <a:ext cx="1693333" cy="14919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59201" y="2590803"/>
            <a:ext cx="1761067" cy="22499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বাল্ব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ব্যাটারী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বর্তনী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62133" y="2667000"/>
            <a:ext cx="1761067" cy="15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ul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609600"/>
            <a:ext cx="7857067" cy="5715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46667" y="4267200"/>
            <a:ext cx="7382933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 কোনো প্রশ্ন ? ? ?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park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457201"/>
            <a:ext cx="8128000" cy="5943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926667" y="5029200"/>
            <a:ext cx="28448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42933" y="1447800"/>
            <a:ext cx="3793067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বিদ্যুৎ হতে সাবধান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3149600" y="762000"/>
            <a:ext cx="2641600" cy="9906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14400" y="3088006"/>
            <a:ext cx="3886200" cy="3048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lvl="0" indent="-274320"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 sz="4000" i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মৃত্যুঞ্জয়</a:t>
            </a:r>
            <a:r>
              <a:rPr lang="en-US" sz="4000" i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4000" i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কুণ্ডু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</a:p>
          <a:p>
            <a:pPr marL="274320" lvl="0" indent="-274320"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দিঘলিয়া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উচ্চবিদ্দ্যালয়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274320" lvl="0" indent="-274320"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লোহাগড়া,নড়াইল</a:t>
            </a:r>
            <a:endParaRPr lang="bn-IN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70168" y="3352800"/>
            <a:ext cx="3498099" cy="2971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সপ্তম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দশম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6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067" y="457201"/>
            <a:ext cx="1989667" cy="260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2119745" cy="22760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419600" y="1219200"/>
            <a:ext cx="4724400" cy="3200400"/>
            <a:chOff x="257175" y="1447801"/>
            <a:chExt cx="10029825" cy="3352800"/>
          </a:xfrm>
        </p:grpSpPr>
        <p:pic>
          <p:nvPicPr>
            <p:cNvPr id="39" name="Picture 38" descr="grid-tie(animated)[h]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175" y="1447801"/>
              <a:ext cx="10029825" cy="3352800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2171700" y="4419600"/>
              <a:ext cx="2819400" cy="304800"/>
            </a:xfrm>
            <a:prstGeom prst="rect">
              <a:avLst/>
            </a:prstGeom>
            <a:solidFill>
              <a:srgbClr val="C4B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4800600" y="4572000"/>
            <a:ext cx="3962400" cy="609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বিদ্যুৎ চলাচলের জন্য প্রয়োজন... 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28800" y="5562600"/>
            <a:ext cx="5181600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বিদ্যুৎ চলাচলের পথকে বলে ...।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00600" y="4572000"/>
            <a:ext cx="3962400" cy="609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পরিবাহী তারের।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laying-gas-water-pipes-25994635.jpg"/>
          <p:cNvPicPr>
            <a:picLocks noChangeAspect="1"/>
          </p:cNvPicPr>
          <p:nvPr/>
        </p:nvPicPr>
        <p:blipFill>
          <a:blip r:embed="rId4"/>
          <a:srcRect r="20370"/>
          <a:stretch>
            <a:fillRect/>
          </a:stretch>
        </p:blipFill>
        <p:spPr>
          <a:xfrm>
            <a:off x="381000" y="1219200"/>
            <a:ext cx="4114800" cy="32004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81000" y="4572000"/>
            <a:ext cx="4038600" cy="609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প্রবাহের জন্য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...।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000" y="4572000"/>
            <a:ext cx="4038600" cy="609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নদী, নালা ও নলের।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95600" y="304800"/>
            <a:ext cx="3505200" cy="609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চিত্রটি লক্ষ্য কর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0" grpId="0" animBg="1"/>
      <p:bldP spid="18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253067" y="1600200"/>
            <a:ext cx="6773333" cy="4038600"/>
            <a:chOff x="3238234" y="2181050"/>
            <a:chExt cx="3810532" cy="2495899"/>
          </a:xfrm>
        </p:grpSpPr>
        <p:pic>
          <p:nvPicPr>
            <p:cNvPr id="20" name="Picture 19" descr="381_Introduction of Electric Circuit.png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38234" y="2181050"/>
              <a:ext cx="3810532" cy="2495899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3848100" y="3048000"/>
              <a:ext cx="2514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1117600" y="2590800"/>
            <a:ext cx="7044267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বর্তনী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49868" y="2133600"/>
            <a:ext cx="7484533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বর্তনী কী তা বলতে 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Down Arrow Callout 16"/>
          <p:cNvSpPr/>
          <p:nvPr/>
        </p:nvSpPr>
        <p:spPr>
          <a:xfrm>
            <a:off x="2336800" y="762000"/>
            <a:ext cx="4673600" cy="990600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9868" y="3505200"/>
            <a:ext cx="7247469" cy="685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সরল বর্তনী কিভাবে তৈরী করা যায় তা ব্যাখ্যা করতে পারবে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49868" y="4953000"/>
            <a:ext cx="7255935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সরল বর্তনীর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49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1600200" y="1905000"/>
            <a:ext cx="1016000" cy="2438400"/>
            <a:chOff x="2781300" y="1905000"/>
            <a:chExt cx="1143000" cy="2438400"/>
          </a:xfrm>
        </p:grpSpPr>
        <p:sp>
          <p:nvSpPr>
            <p:cNvPr id="32" name="Can 31"/>
            <p:cNvSpPr/>
            <p:nvPr/>
          </p:nvSpPr>
          <p:spPr>
            <a:xfrm>
              <a:off x="2781300" y="1981200"/>
              <a:ext cx="1143000" cy="2362200"/>
            </a:xfrm>
            <a:prstGeom prst="can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an 47"/>
            <p:cNvSpPr/>
            <p:nvPr/>
          </p:nvSpPr>
          <p:spPr>
            <a:xfrm>
              <a:off x="3314700" y="1905000"/>
              <a:ext cx="152400" cy="22860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Down Arrow Callout 26"/>
          <p:cNvSpPr/>
          <p:nvPr/>
        </p:nvSpPr>
        <p:spPr>
          <a:xfrm>
            <a:off x="2946400" y="533400"/>
            <a:ext cx="4199467" cy="762000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নিচের চিত্রটি লক্ষ্য কর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946400" y="5791200"/>
            <a:ext cx="4267200" cy="5334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বর্তনী কী 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Smiley Face 48"/>
          <p:cNvSpPr/>
          <p:nvPr/>
        </p:nvSpPr>
        <p:spPr>
          <a:xfrm>
            <a:off x="7145867" y="3020704"/>
            <a:ext cx="745067" cy="457200"/>
          </a:xfrm>
          <a:prstGeom prst="smileyFace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145867" y="3048000"/>
            <a:ext cx="745067" cy="429904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2122565" y="1676400"/>
            <a:ext cx="4955570" cy="1448594"/>
            <a:chOff x="3450241" y="1676400"/>
            <a:chExt cx="4512659" cy="1448594"/>
          </a:xfrm>
        </p:grpSpPr>
        <p:cxnSp>
          <p:nvCxnSpPr>
            <p:cNvPr id="61" name="Straight Connector 60"/>
            <p:cNvCxnSpPr/>
            <p:nvPr/>
          </p:nvCxnSpPr>
          <p:spPr>
            <a:xfrm rot="5400000">
              <a:off x="3317685" y="1809750"/>
              <a:ext cx="2667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3460290" y="1676400"/>
              <a:ext cx="450261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7238206" y="2400300"/>
              <a:ext cx="1447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 rot="10800000">
            <a:off x="2133600" y="3352800"/>
            <a:ext cx="4878211" cy="1438555"/>
            <a:chOff x="3390900" y="1667947"/>
            <a:chExt cx="4497388" cy="1438555"/>
          </a:xfrm>
        </p:grpSpPr>
        <p:cxnSp>
          <p:nvCxnSpPr>
            <p:cNvPr id="71" name="Straight Connector 70"/>
            <p:cNvCxnSpPr/>
            <p:nvPr/>
          </p:nvCxnSpPr>
          <p:spPr>
            <a:xfrm rot="16200000" flipH="1" flipV="1">
              <a:off x="2673211" y="2387224"/>
              <a:ext cx="1438555" cy="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390900" y="1676400"/>
              <a:ext cx="4495800" cy="158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 flipV="1">
              <a:off x="7658894" y="1904206"/>
              <a:ext cx="457200" cy="158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Can 77"/>
          <p:cNvSpPr/>
          <p:nvPr/>
        </p:nvSpPr>
        <p:spPr>
          <a:xfrm>
            <a:off x="6942667" y="3124200"/>
            <a:ext cx="270933" cy="304800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/>
          <p:cNvGrpSpPr/>
          <p:nvPr/>
        </p:nvGrpSpPr>
        <p:grpSpPr>
          <a:xfrm>
            <a:off x="4233334" y="1752600"/>
            <a:ext cx="1896533" cy="2896394"/>
            <a:chOff x="4762500" y="1752600"/>
            <a:chExt cx="2133600" cy="2896394"/>
          </a:xfrm>
        </p:grpSpPr>
        <p:sp>
          <p:nvSpPr>
            <p:cNvPr id="36" name="Rectangle 35"/>
            <p:cNvSpPr/>
            <p:nvPr/>
          </p:nvSpPr>
          <p:spPr>
            <a:xfrm>
              <a:off x="4762500" y="2971800"/>
              <a:ext cx="2133600" cy="381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বিদ্যুৎ প্রবাহের পথ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 rot="5400000" flipH="1" flipV="1">
              <a:off x="5182394" y="2323306"/>
              <a:ext cx="1142206" cy="79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rot="5400000">
              <a:off x="5104209" y="4000103"/>
              <a:ext cx="1296194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Minus 91"/>
          <p:cNvSpPr/>
          <p:nvPr/>
        </p:nvSpPr>
        <p:spPr>
          <a:xfrm>
            <a:off x="1981200" y="2362200"/>
            <a:ext cx="270933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7213600" y="1981200"/>
            <a:ext cx="812800" cy="991394"/>
            <a:chOff x="8343900" y="1981200"/>
            <a:chExt cx="914400" cy="991394"/>
          </a:xfrm>
        </p:grpSpPr>
        <p:sp>
          <p:nvSpPr>
            <p:cNvPr id="35" name="Rectangle 34"/>
            <p:cNvSpPr/>
            <p:nvPr/>
          </p:nvSpPr>
          <p:spPr>
            <a:xfrm>
              <a:off x="8343900" y="1981200"/>
              <a:ext cx="9144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বাতি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9" name="Straight Arrow Connector 38"/>
            <p:cNvCxnSpPr>
              <a:stCxn id="35" idx="2"/>
            </p:cNvCxnSpPr>
            <p:nvPr/>
          </p:nvCxnSpPr>
          <p:spPr>
            <a:xfrm rot="5400000">
              <a:off x="8496300" y="2667000"/>
              <a:ext cx="6096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2971800" y="5029200"/>
            <a:ext cx="4267200" cy="5334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প্রশ্নের উত্তর দাও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0.11101 L 0.54358 -0.11101 L 0.54358 0.34412 L 0.00313 0.34412 L 0.00313 -0.11101 Z " pathEditMode="relative" rAng="0" ptsTypes="FFFFF">
                                      <p:cBhvr>
                                        <p:cTn id="23" dur="2000" spd="-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0" y="228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8" grpId="0" animBg="1"/>
      <p:bldP spid="9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9600" y="304800"/>
            <a:ext cx="2980267" cy="457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6667" y="1676400"/>
            <a:ext cx="5020733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 উপকরণঃ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বাল্ব, ব্যাটারি, তার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990600"/>
            <a:ext cx="3928533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সরল বর্তনী তৈরি কর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847355"/>
              </p:ext>
            </p:extLst>
          </p:nvPr>
        </p:nvGraphicFramePr>
        <p:xfrm>
          <a:off x="1600200" y="4678680"/>
          <a:ext cx="6019800" cy="172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9900"/>
                <a:gridCol w="3009900"/>
              </a:tblGrid>
              <a:tr h="57404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সংযোগ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ফলাফল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740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দিলে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740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বিছিন্ন করলে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6807200" y="1066800"/>
            <a:ext cx="2032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96000" y="2621340"/>
            <a:ext cx="24384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 মত করে তার দিয়ে বাল্ব, ব্যাটারী সংযোগ কর এবং নিচের ছকটি পুরন কর।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253067" y="2590800"/>
            <a:ext cx="3623733" cy="1600200"/>
            <a:chOff x="3238234" y="2181050"/>
            <a:chExt cx="3810532" cy="2495899"/>
          </a:xfrm>
        </p:grpSpPr>
        <p:pic>
          <p:nvPicPr>
            <p:cNvPr id="22" name="Picture 21" descr="381_Introduction of Electric Circuit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8234" y="2181050"/>
              <a:ext cx="3810532" cy="2495899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3848100" y="3048000"/>
              <a:ext cx="2514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47800" y="2819400"/>
          <a:ext cx="6019800" cy="172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9900"/>
                <a:gridCol w="3009900"/>
              </a:tblGrid>
              <a:tr h="57404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সংযোগ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ফলাফল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74040">
                <a:tc>
                  <a:txBody>
                    <a:bodyPr/>
                    <a:lstStyle/>
                    <a:p>
                      <a:pPr algn="ctr"/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দিলে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7404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বিছিন্ন করলে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447800" y="5638800"/>
            <a:ext cx="6299200" cy="609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সরল বিদ্যুৎ বর্তনী কাকে বলে? ব্যাখ্যা কর।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83200" y="3429000"/>
            <a:ext cx="1422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বাতি জ্বলে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91667" y="4038600"/>
            <a:ext cx="1490133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বাতি জ্বলে না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81000"/>
            <a:ext cx="70866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 দেখ এবং তোমার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মিলিও নাও।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4800600"/>
            <a:ext cx="6299200" cy="609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প্রশ্নের উত্তর খাতায় লিখ।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7042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819400" y="1295400"/>
          <a:ext cx="34544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3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295400"/>
                        <a:ext cx="3454400" cy="12954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00" y="990602"/>
            <a:ext cx="7112000" cy="2514598"/>
            <a:chOff x="1028700" y="685800"/>
            <a:chExt cx="8001000" cy="2514598"/>
          </a:xfrm>
        </p:grpSpPr>
        <p:grpSp>
          <p:nvGrpSpPr>
            <p:cNvPr id="31" name="Group 30"/>
            <p:cNvGrpSpPr/>
            <p:nvPr/>
          </p:nvGrpSpPr>
          <p:grpSpPr>
            <a:xfrm>
              <a:off x="1028700" y="685800"/>
              <a:ext cx="7848600" cy="2514598"/>
              <a:chOff x="1028700" y="685800"/>
              <a:chExt cx="7848600" cy="2514598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028700" y="685800"/>
                <a:ext cx="7848600" cy="2514598"/>
                <a:chOff x="1790700" y="685800"/>
                <a:chExt cx="7086600" cy="3310232"/>
              </a:xfrm>
            </p:grpSpPr>
            <p:pic>
              <p:nvPicPr>
                <p:cNvPr id="7" name="Picture 6" descr="current_animation1.gif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90700" y="685800"/>
                  <a:ext cx="7086600" cy="3209924"/>
                </a:xfrm>
                <a:prstGeom prst="rect">
                  <a:avLst/>
                </a:prstGeom>
              </p:spPr>
            </p:pic>
            <p:sp>
              <p:nvSpPr>
                <p:cNvPr id="8" name="Rectangle 7"/>
                <p:cNvSpPr/>
                <p:nvPr/>
              </p:nvSpPr>
              <p:spPr>
                <a:xfrm>
                  <a:off x="1790700" y="685800"/>
                  <a:ext cx="7086600" cy="685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1790700" y="3200398"/>
                  <a:ext cx="7086600" cy="7956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Rectangle 10"/>
              <p:cNvSpPr/>
              <p:nvPr/>
            </p:nvSpPr>
            <p:spPr>
              <a:xfrm>
                <a:off x="3848100" y="2667000"/>
                <a:ext cx="1600200" cy="4572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রল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বর্তনী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rot="5400000" flipH="1" flipV="1">
                <a:off x="4381500" y="2666206"/>
                <a:ext cx="457200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Rectangle 31"/>
            <p:cNvSpPr/>
            <p:nvPr/>
          </p:nvSpPr>
          <p:spPr>
            <a:xfrm>
              <a:off x="1028700" y="1205552"/>
              <a:ext cx="685800" cy="14614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343900" y="1143000"/>
              <a:ext cx="685800" cy="14614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049867" y="3657600"/>
            <a:ext cx="7450668" cy="2514600"/>
            <a:chOff x="1181100" y="3429000"/>
            <a:chExt cx="8382002" cy="2514600"/>
          </a:xfrm>
        </p:grpSpPr>
        <p:pic>
          <p:nvPicPr>
            <p:cNvPr id="6" name="Picture 5" descr="FTLI2XAHMVJGKD1.MEDIUM.jpg"/>
            <p:cNvPicPr>
              <a:picLocks noChangeAspect="1"/>
            </p:cNvPicPr>
            <p:nvPr/>
          </p:nvPicPr>
          <p:blipFill>
            <a:blip r:embed="rId4"/>
            <a:srcRect l="7664" r="68065"/>
            <a:stretch>
              <a:fillRect/>
            </a:stretch>
          </p:blipFill>
          <p:spPr>
            <a:xfrm rot="5400000">
              <a:off x="4267201" y="342899"/>
              <a:ext cx="2209800" cy="8382002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5143500" y="5410200"/>
              <a:ext cx="188595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টর্চে স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রল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বর্তনী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5982494" y="5257006"/>
              <a:ext cx="4572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3543300" y="3429000"/>
              <a:ext cx="1828800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ব্যাটারী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5400000">
              <a:off x="5029200" y="4229100"/>
              <a:ext cx="5334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>
              <a:off x="3353594" y="4228306"/>
              <a:ext cx="5334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3695700" y="5486400"/>
              <a:ext cx="76200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সুইচ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4381500" y="5334000"/>
              <a:ext cx="304800" cy="228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8648700" y="4267200"/>
              <a:ext cx="914400" cy="838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বাল্ব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rot="10800000">
              <a:off x="7886700" y="4648200"/>
              <a:ext cx="685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Down Arrow Callout 42"/>
          <p:cNvSpPr/>
          <p:nvPr/>
        </p:nvSpPr>
        <p:spPr>
          <a:xfrm>
            <a:off x="3124200" y="533400"/>
            <a:ext cx="3581400" cy="914400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টর্চে সরল বর্তনীর ব্যবহার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1641</TotalTime>
  <Words>622</Words>
  <Application>Microsoft Office PowerPoint</Application>
  <PresentationFormat>On-screen Show (4:3)</PresentationFormat>
  <Paragraphs>117</Paragraphs>
  <Slides>16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Uthrail Madrasah</dc:creator>
  <cp:lastModifiedBy>M Joy</cp:lastModifiedBy>
  <cp:revision>206</cp:revision>
  <dcterms:created xsi:type="dcterms:W3CDTF">2006-08-16T00:00:00Z</dcterms:created>
  <dcterms:modified xsi:type="dcterms:W3CDTF">2019-10-20T02:34:23Z</dcterms:modified>
</cp:coreProperties>
</file>