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1" r:id="rId2"/>
    <p:sldId id="257" r:id="rId3"/>
    <p:sldId id="270" r:id="rId4"/>
    <p:sldId id="260" r:id="rId5"/>
    <p:sldId id="261" r:id="rId6"/>
    <p:sldId id="263" r:id="rId7"/>
    <p:sldId id="264" r:id="rId8"/>
    <p:sldId id="265" r:id="rId9"/>
    <p:sldId id="274" r:id="rId10"/>
    <p:sldId id="272" r:id="rId11"/>
    <p:sldId id="266" r:id="rId12"/>
    <p:sldId id="267" r:id="rId13"/>
    <p:sldId id="268" r:id="rId14"/>
    <p:sldId id="275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3300"/>
    <a:srgbClr val="33CCFF"/>
    <a:srgbClr val="0000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93" autoAdjust="0"/>
  </p:normalViewPr>
  <p:slideViewPr>
    <p:cSldViewPr>
      <p:cViewPr varScale="1">
        <p:scale>
          <a:sx n="60" d="100"/>
          <a:sy n="60" d="100"/>
        </p:scale>
        <p:origin x="-164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1B29B-0958-45DB-8DB9-43A265E6922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CB2FB-1835-4690-AB8F-9125C33DC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93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শ্রেণী</a:t>
            </a:r>
            <a:r>
              <a:rPr lang="bn-BD" baseline="0" dirty="0" smtClean="0"/>
              <a:t> ব্যবস্থাপনার প্রাথমিক পর্যায়ে শিক্ষার্থীদের মনোযোগ আকর্ষণের উদ্দেশ্যে </a:t>
            </a:r>
            <a:r>
              <a:rPr lang="bn-BD" dirty="0" smtClean="0"/>
              <a:t>স্বাগতম স্লাইডটি। সংশ্লিষ্ট</a:t>
            </a:r>
            <a:r>
              <a:rPr lang="bn-BD" baseline="0" dirty="0" smtClean="0"/>
              <a:t> ছবিটি দ্বারা</a:t>
            </a:r>
            <a:r>
              <a:rPr lang="bn-BD" dirty="0" smtClean="0"/>
              <a:t> পাঠের</a:t>
            </a:r>
            <a:r>
              <a:rPr lang="bn-BD" baseline="0" dirty="0" smtClean="0"/>
              <a:t> প্রেক্ষাপট বোঝানো হয়েছে । স্বাগতম স্লাইডটি নিয়ে</a:t>
            </a:r>
            <a:r>
              <a:rPr lang="en-US" baseline="0" dirty="0" smtClean="0"/>
              <a:t> </a:t>
            </a:r>
            <a:r>
              <a:rPr lang="bn-BD" baseline="0" dirty="0" smtClean="0"/>
              <a:t>শিক্ষার্থীদের কোন প্রশ্ন না থাকলে  কোনো আলোচনা নয়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CB2FB-1835-4690-AB8F-9125C33DC2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92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 স্লাইডে আজকের পাঠের গুরুত্বপুর্ণ শব্দসমুহ  শিক্ষার্থীদের পুনরায় মনে করিয়ে দিতে পারেন</a:t>
            </a:r>
            <a:r>
              <a:rPr lang="en-US" baseline="0" smtClean="0">
                <a:latin typeface="NikoshBAN" pitchFamily="2" charset="0"/>
                <a:cs typeface="NikoshBAN" pitchFamily="2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CB2FB-1835-4690-AB8F-9125C33DC2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75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smtClean="0"/>
              <a:t>শ্রেণীকক্ষে</a:t>
            </a:r>
            <a:r>
              <a:rPr lang="bn-BD" baseline="0" smtClean="0"/>
              <a:t> উপস্থাপনের সময় প্রয়োজন না হলে স্লাইডটি হাইড করে রাখা যেতে পারে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CB2FB-1835-4690-AB8F-9125C33DC2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62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উপস্থাপন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সর্বোচ্চ ২০ মি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-২৫মি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।স্লাইড দেখিয়ে প্রশ্নোত্তরের মাধ্যমে পাঠে অগ্রসর হতে হবে 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বিশেষ ক্ষেত্রে শিক্ষক শিক্ষার্থীদের সহায়তা করবেন ।এ স্লাইড ১নং শিখনফল অর্জনের  এর জন্য ।    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CB2FB-1835-4690-AB8F-9125C33DC2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64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নিঃশ্বাসে যে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কার্বন ডাই অক্সাইড গ্যাস নির্গত হয়  সে পরীক্ষাটি দেখানো যেতে পারে । </a:t>
            </a:r>
            <a:endParaRPr lang="en-US" sz="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CB2FB-1835-4690-AB8F-9125C33DC2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25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৭,৮,৯ নং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স্লাইড ২নং শিখনফল অর্জনের জন্য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CB2FB-1835-4690-AB8F-9125C33DC2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18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ব্ল্যাকবোর্ডে  শ্বসনতন্ত্রের প্রধান প্রধান অংশ আঁকবেন শিক্ষার্থীরাও সাথে সাথে আঁকবে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CB2FB-1835-4690-AB8F-9125C33DC2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07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 smtClean="0"/>
              <a:t>প্রতি দলের জন্য সময় ৫ মিনিট । মোট ৫টি দল থাকবে</a:t>
            </a:r>
            <a:r>
              <a:rPr lang="bn-BD" baseline="0" dirty="0" smtClean="0"/>
              <a:t> । প্রতি দলের দলনেতা কর্তৃক উপস্থাপন ২ মিনিট ।মোট সময় ১০ মিনিট । উপস্থাপনের পর সিদ্ধান্ত গ্রহণ । প্রতি দল থেকে যদি প্রত্যাশিত উত্তর না আসে তবে শিক্ষক বিষয়গুলো সম্পর্কে ধারণা </a:t>
            </a:r>
            <a:r>
              <a:rPr lang="bn-BD" baseline="0" smtClean="0"/>
              <a:t>দিবেন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CB2FB-1835-4690-AB8F-9125C33DC2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37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smtClean="0"/>
              <a:t>আজকের</a:t>
            </a:r>
            <a:r>
              <a:rPr lang="bn-BD" baseline="0" smtClean="0"/>
              <a:t> পাঠটি সম্পর্কে সার্বিকভাবে জানার জন্য মূল্যায়নের ব্যবস্থা করা যেতে পারে ।তবে শিক্ষক অন্য কোন যুক্তিযুক্ত উপায়ে মূল্যায়ন করতে পারেন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CB2FB-1835-4690-AB8F-9125C33DC2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52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bn-BD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 কাজের বিষয়টিতে আজকের পাঠের অর্জিত শিখন দ্বারা শিক্ষার্থীরা যেন তাদের নিজ নিজ  সৃজনশীল প্রতিভার বিকাশ ঘটাতে পারে সে উদ্দেশ্যে  কাজ দেওয়া যেতে পারে ।</a:t>
            </a:r>
            <a:r>
              <a:rPr lang="bn-BD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 লক্ষ্য রাখবেন যেন শিক্ষার্থীরা বাড়ির কাজ খাতায় তুলে নেয় । এক্ষেত্রে ছবিটি অবশ্যই প্রিন্ট করে দিতে হবে 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CB2FB-1835-4690-AB8F-9125C33DC2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54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FD8718-AE57-4F75-91FD-D4A5184DCB84}" type="datetime1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177BEE-79A0-43A6-972E-9F0687F0C68C}" type="datetime1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985E37-AAC4-4DE1-ADA8-4FFE370B6615}" type="datetime1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AD9F94-46D6-4A87-BF2D-74623108FD96}" type="datetime1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8997E4-A80B-4C7A-8012-15509FB9B7A9}" type="datetime1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3D4491-A662-4334-8F2F-B56E7F6991B5}" type="datetime1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8F19DC-5060-4526-9F67-E8C195005B7C}" type="datetime1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06D7F2-77EE-4711-87F6-F5523B4454E1}" type="datetime1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CCACF-A80B-4DA3-AE46-969B55AF1344}" type="datetime1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CFA054-96C5-4FB9-BF90-031BCA3F1767}" type="datetime1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584D03-AE36-42C0-9640-9337C90CF072}" type="datetime1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159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637" y="6459536"/>
            <a:ext cx="274637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8.gi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microsoft.com/office/2007/relationships/hdphoto" Target="../media/hdphoto1.wdp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095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6324600"/>
            <a:ext cx="1219200" cy="365125"/>
          </a:xfrm>
        </p:spPr>
        <p:txBody>
          <a:bodyPr/>
          <a:lstStyle/>
          <a:p>
            <a:r>
              <a:rPr lang="bn-BD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15-11-2014 </a:t>
            </a:r>
            <a:endParaRPr lang="en-US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19600" y="6356350"/>
            <a:ext cx="16002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User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35052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0" y="4648200"/>
            <a:ext cx="3124200" cy="10287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>
                  <a:noFill/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সবাইকে </a:t>
            </a:r>
            <a:endParaRPr lang="en-US" b="1" dirty="0">
              <a:ln w="11430">
                <a:noFill/>
              </a:ln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" y="4324350"/>
            <a:ext cx="792480" cy="10896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55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6356351"/>
            <a:ext cx="685800" cy="34925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95000"/>
                  </a:schemeClr>
                </a:solidFill>
              </a:rPr>
              <a:pPr/>
              <a:t>10</a:t>
            </a:fld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15-11-2014 </a:t>
            </a:r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C:\Users\User\Desktop\11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3886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819400" y="503872"/>
            <a:ext cx="31242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শ্বসনতন্ত্রের চিত্র আঁকি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5200" y="541019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শ্বসনতন্ত্র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39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43400" y="6356351"/>
            <a:ext cx="1676400" cy="349250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425450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11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6324600"/>
            <a:ext cx="1219200" cy="365125"/>
          </a:xfrm>
        </p:spPr>
        <p:txBody>
          <a:bodyPr/>
          <a:lstStyle/>
          <a:p>
            <a:r>
              <a:rPr lang="bn-BD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15-11-2014 </a:t>
            </a:r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762000"/>
            <a:ext cx="24384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057400"/>
            <a:ext cx="8534400" cy="28315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প্রতিদলের দুইজন সদস্যের  প্রতি মিনিটের নিঃশ্বাস –প্রশ্বাসের  হার গণনা কর।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স্বাভাবিক অবস্থায় ঘড়ি ধরে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নিঃশ্বাস-প্রশ্বাসের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হার গণনা কর।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কয়েকবার উঠাবসা করার পর নিঃশ্বাস-প্রশ্বাসের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হার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গণনা কর।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            ছক আকারে লিখ ।  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838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:5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+ উপস্থাপন ২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৫ =১০ মি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56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62400" y="6356351"/>
            <a:ext cx="2057400" cy="349250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6324600"/>
            <a:ext cx="685800" cy="39687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12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8520" y="321677"/>
            <a:ext cx="17526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6324600"/>
            <a:ext cx="1219200" cy="365125"/>
          </a:xfrm>
        </p:spPr>
        <p:txBody>
          <a:bodyPr/>
          <a:lstStyle/>
          <a:p>
            <a:r>
              <a:rPr lang="bn-BD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15-11-2014 </a:t>
            </a:r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7" descr="C:\Users\User\Desktop\Respirato\Pulmones-0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79722"/>
            <a:ext cx="1981200" cy="203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90600" y="102956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1400" dirty="0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2</a:t>
            </a:r>
            <a:endParaRPr lang="en-US" sz="1400" dirty="0">
              <a:solidFill>
                <a:srgbClr val="33CC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299892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CO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2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20" y="3281852"/>
            <a:ext cx="295656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প্রক্রিয়াটি  কী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" y="3962400"/>
            <a:ext cx="284988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 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ফুসফুসের  অবিরাম সংকোচন ও প্রসারণ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11880" y="3962396"/>
            <a:ext cx="205740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II.O2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ত্যাগ 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CO2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গ্রহন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0800" y="3962395"/>
            <a:ext cx="213360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III.O2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গ্রহন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CO2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ত্যাগ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" y="5062892"/>
            <a:ext cx="21336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কোনটি সঠিক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5811797"/>
            <a:ext cx="140208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.I </a:t>
            </a:r>
            <a:endParaRPr lang="en-US" sz="28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99360" y="5811797"/>
            <a:ext cx="140208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.II </a:t>
            </a:r>
            <a:endParaRPr lang="en-US" sz="28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9160" y="5811797"/>
            <a:ext cx="140208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.I,II</a:t>
            </a:r>
            <a:endParaRPr lang="en-US" sz="28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34200" y="5802212"/>
            <a:ext cx="140208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.I,III </a:t>
            </a:r>
            <a:endParaRPr lang="en-US" sz="28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947862" y="1366106"/>
            <a:ext cx="4714875" cy="2857508"/>
            <a:chOff x="1947862" y="841928"/>
            <a:chExt cx="4714875" cy="3793897"/>
          </a:xfrm>
        </p:grpSpPr>
        <p:pic>
          <p:nvPicPr>
            <p:cNvPr id="3074" name="Picture 2" descr="C:\Users\User\Desktop\1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7862" y="1427805"/>
              <a:ext cx="4714875" cy="2476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urved Down Arrow 7"/>
            <p:cNvSpPr/>
            <p:nvPr/>
          </p:nvSpPr>
          <p:spPr>
            <a:xfrm>
              <a:off x="3108960" y="841928"/>
              <a:ext cx="2560320" cy="585877"/>
            </a:xfrm>
            <a:prstGeom prst="curvedDownArrow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urved Up Arrow 8"/>
            <p:cNvSpPr/>
            <p:nvPr/>
          </p:nvSpPr>
          <p:spPr>
            <a:xfrm flipH="1">
              <a:off x="2971800" y="3904305"/>
              <a:ext cx="2697480" cy="731520"/>
            </a:xfrm>
            <a:prstGeom prst="curvedUpArrow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76300" y="4795784"/>
            <a:ext cx="56769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প্রক্রিয়াটি কোন শ্বসনের পর্যায়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9560" y="5811797"/>
            <a:ext cx="173736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অন্তঃশ্বসন</a:t>
            </a:r>
            <a:r>
              <a:rPr lang="en-US" sz="2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07920" y="5811797"/>
            <a:ext cx="164592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বহিঃশ্বসন </a:t>
            </a:r>
            <a:r>
              <a:rPr lang="en-US" sz="2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09160" y="5797984"/>
            <a:ext cx="169164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শ্বাস গ্রহণ </a:t>
            </a:r>
            <a:endParaRPr lang="en-US" sz="28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34200" y="5822809"/>
            <a:ext cx="140208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নিঃশ্বাস</a:t>
            </a:r>
            <a:r>
              <a:rPr lang="en-US" sz="2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2957406"/>
            <a:ext cx="5654040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ব্ল্যাকবোর্ডে ট্রাকিয়ার চিত্র আঁক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17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63 -0.00347 0.00572 -0.00695 0.01006 -0.01574 C 0.01076 -0.02384 0.01336 -0.03171 0.01336 -0.04005 C 0.01336 -0.05486 0.0125 -0.06968 0.01163 -0.08449 C 0.00937 -0.11921 -0.03403 -0.1169 -0.04827 -0.11782 C -0.05625 -0.1206 -0.06372 -0.12407 -0.07171 -0.12685 C -0.08733 -0.14097 -0.10487 -0.14259 -0.12327 -0.14445 C -0.14688 -0.15532 -0.16025 -0.15208 -0.18994 -0.15347 C -0.37032 -0.15208 -0.39323 -0.16019 -0.5066 -0.14445 C -0.51875 -0.14051 -0.53091 -0.13843 -0.54323 -0.13565 C -0.55539 -0.12755 -0.56094 -0.12662 -0.575 -0.12454 C -0.58386 -0.1206 -0.59254 -0.11435 -0.60157 -0.11111 C -0.6231 -0.10324 -0.64601 -0.1007 -0.66823 -0.09792 C -0.67275 -0.09653 -0.6816 -0.09352 -0.6816 -0.09352 " pathEditMode="relative" ptsTypes="fffffffffffff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42 0.00185 0.01198 0.00417 0.01823 0.00672 C 0.02118 0.00926 0.02344 0.0132 0.02656 0.01574 C 0.02951 0.01829 0.03351 0.01806 0.03663 0.02014 C 0.03837 0.0213 0.03993 0.02338 0.04167 0.02454 C 0.04323 0.02547 0.04496 0.02593 0.04653 0.02685 C 0.05069 0.02917 0.05399 0.0338 0.05833 0.03565 C 0.06146 0.03704 0.06493 0.03704 0.06823 0.03797 C 0.07552 0.04005 0.08246 0.04491 0.08993 0.04676 C 0.10156 0.04977 0.11198 0.05278 0.12326 0.05787 C 0.125 0.06019 0.12621 0.0632 0.1283 0.06459 C 0.13246 0.06713 0.14167 0.06898 0.14167 0.06898 C 0.14861 0.07523 0.1559 0.07523 0.16319 0.0801 C 0.16493 0.08125 0.16632 0.08334 0.16823 0.08449 C 0.17153 0.08635 0.175 0.0875 0.1783 0.08889 C 0.1816 0.09028 0.18802 0.09352 0.18802 0.09352 C 0.20556 0.11042 0.18628 0.09306 0.19983 0.10232 C 0.20851 0.1081 0.20955 0.11459 0.21979 0.11783 C 0.23246 0.13449 0.24948 0.13588 0.26667 0.13797 C 0.27708 0.14236 0.2875 0.14306 0.29826 0.14445 C 0.31458 0.15209 0.30486 0.14861 0.3283 0.15116 C 0.3375 0.15533 0.33663 0.16343 0.34167 0.17338 C 0.34444 0.18519 0.34549 0.19653 0.34653 0.20903 C 0.34826 0.29792 0.34826 0.26667 0.34826 0.30232 " pathEditMode="relative" ptsTypes="fffffffffffffffffffffff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2" grpId="2"/>
      <p:bldP spid="2" grpId="0" animBg="1"/>
      <p:bldP spid="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0" grpId="2" animBg="1"/>
      <p:bldP spid="20" grpId="3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25" grpId="2" animBg="1"/>
      <p:bldP spid="26" grpId="0" animBg="1"/>
      <p:bldP spid="26" grpId="1" animBg="1"/>
      <p:bldP spid="27" grpId="0" animBg="1"/>
      <p:bldP spid="27" grpId="1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49250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13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1855" y="609600"/>
            <a:ext cx="24384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6324600"/>
            <a:ext cx="1219200" cy="365125"/>
          </a:xfrm>
        </p:spPr>
        <p:txBody>
          <a:bodyPr/>
          <a:lstStyle/>
          <a:p>
            <a:r>
              <a:rPr lang="bn-BD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15-11-2014 </a:t>
            </a:r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aimated respira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055" y="16764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4495800"/>
            <a:ext cx="50292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দেখে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প্রবাহ চিত্র  এঁকে দেখাও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92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CCACF-A80B-4DA3-AE46-969B55AF1344}" type="datetime1">
              <a:rPr lang="en-US" smtClean="0">
                <a:solidFill>
                  <a:schemeClr val="bg1">
                    <a:lumMod val="85000"/>
                  </a:schemeClr>
                </a:solidFill>
              </a:rPr>
              <a:t>10/20/2019</a:t>
            </a:fld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schemeClr val="bg1">
                    <a:lumMod val="85000"/>
                  </a:schemeClr>
                </a:solidFill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pPr/>
              <a:t>14</a:t>
            </a:fld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1295400"/>
            <a:ext cx="4114800" cy="4267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গুরুত্বপূর্ণ  শব্দসমূহ</a:t>
            </a:r>
            <a:r>
              <a:rPr lang="bn-BD" sz="1200" dirty="0" smtClean="0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:</a:t>
            </a:r>
            <a:endParaRPr lang="bn-BD" sz="1200" dirty="0" smtClean="0">
              <a:latin typeface="NikoshBAN" pitchFamily="2" charset="0"/>
              <a:cs typeface="NikoshBA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বহিঃশ্বসন </a:t>
            </a:r>
            <a:endParaRPr lang="bn-BD" sz="1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প্রশ্বাস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নিঃশ্বাস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অন্তঃশ্বসন</a:t>
            </a:r>
            <a:endParaRPr lang="en-US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322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1371600" cy="349250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6324600"/>
            <a:ext cx="685800" cy="39687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15</a:t>
            </a:fld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2920" y="4521777"/>
            <a:ext cx="4419600" cy="131964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b="1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6324600"/>
            <a:ext cx="1219200" cy="365125"/>
          </a:xfrm>
        </p:spPr>
        <p:txBody>
          <a:bodyPr/>
          <a:lstStyle/>
          <a:p>
            <a:r>
              <a:rPr lang="bn-BD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15-11-2014 </a:t>
            </a:r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w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4038600" cy="5105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35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2</a:t>
            </a:fld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19761"/>
            <a:ext cx="80772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447800" y="1524000"/>
            <a:ext cx="4745182" cy="3309012"/>
            <a:chOff x="1447800" y="1524000"/>
            <a:chExt cx="4745182" cy="3309012"/>
          </a:xfrm>
        </p:grpSpPr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3103418" y="1524000"/>
              <a:ext cx="3089564" cy="728230"/>
            </a:xfrm>
            <a:prstGeom prst="round2Diag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bn-BD" sz="8000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1447800" y="2770909"/>
              <a:ext cx="2466110" cy="206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bn-BD" sz="32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blipFill>
                    <a:blip r:embed="rId3"/>
                    <a:tile tx="0" ty="0" sx="100000" sy="100000" flip="none" algn="tl"/>
                  </a:blip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বিজ্ঞান</a:t>
              </a:r>
              <a:endParaRPr lang="bn-BD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blipFill>
                    <a:blip r:embed="rId3"/>
                    <a:tile tx="0" ty="0" sx="100000" sy="100000" flip="none" algn="tl"/>
                  </a:blip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৭ম শ্রেণি</a:t>
              </a:r>
              <a:endPara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blipFill>
                    <a:blip r:embed="rId3"/>
                    <a:tile tx="0" ty="0" sx="100000" sy="100000" flip="none" algn="tl"/>
                  </a:blip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৪র্থ অধ্যায় </a:t>
              </a:r>
              <a:endParaRPr lang="bn-BD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blipFill>
                    <a:blip r:embed="rId3"/>
                    <a:tile tx="0" ty="0" sx="100000" sy="100000" flip="none" algn="tl"/>
                  </a:blip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সময়ঃ৪</a:t>
              </a:r>
              <a:r>
                <a:rPr lang="en-US" sz="32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blipFill>
                    <a:blip r:embed="rId3"/>
                    <a:tile tx="0" ty="0" sx="100000" sy="100000" flip="none" algn="tl"/>
                  </a:blip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5</a:t>
              </a:r>
              <a:r>
                <a:rPr lang="bn-BD" sz="32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blipFill>
                    <a:blip r:embed="rId3"/>
                    <a:tile tx="0" ty="0" sx="100000" sy="100000" flip="none" algn="tl"/>
                  </a:blip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blipFill>
                    <a:blip r:embed="rId3"/>
                    <a:tile tx="0" ty="0" sx="100000" sy="100000" flip="none" algn="tl"/>
                  </a:blip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419600" y="2618509"/>
              <a:ext cx="0" cy="1709924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72000" y="2770909"/>
              <a:ext cx="0" cy="1709924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724400" y="2923309"/>
              <a:ext cx="0" cy="1709924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3" name="Date Placeholder 2"/>
          <p:cNvSpPr txBox="1">
            <a:spLocks/>
          </p:cNvSpPr>
          <p:nvPr/>
        </p:nvSpPr>
        <p:spPr>
          <a:xfrm>
            <a:off x="228600" y="6324600"/>
            <a:ext cx="1219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15-11-2014 </a:t>
            </a:r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343774"/>
            <a:ext cx="1413641" cy="15179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53000" y="2943264"/>
            <a:ext cx="4191000" cy="188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sz="4000" i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মৃত্যুঞ্জয়</a:t>
            </a:r>
            <a:r>
              <a:rPr lang="en-US" sz="4000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4000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কুণ্ডু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</a:p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দিঘলিয়া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উচ্চবিদ্দ্যালয়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লোহাগড়া,নড়াইল</a:t>
            </a:r>
            <a:endParaRPr lang="bn-IN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3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3</a:t>
            </a:fld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:\Users\User\Desktop\14399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7" r="13387"/>
          <a:stretch/>
        </p:blipFill>
        <p:spPr bwMode="auto">
          <a:xfrm>
            <a:off x="990600" y="838200"/>
            <a:ext cx="7391400" cy="533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4600" y="2705100"/>
            <a:ext cx="4343400" cy="1600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শ্বসন পদ্ধতি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547938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বিজ্ঞান- পৃষ্ঠা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: 34-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35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4-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6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6324600"/>
            <a:ext cx="1219200" cy="365125"/>
          </a:xfrm>
        </p:spPr>
        <p:txBody>
          <a:bodyPr/>
          <a:lstStyle/>
          <a:p>
            <a:r>
              <a:rPr lang="bn-BD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15-11-2014 </a:t>
            </a:r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55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4</a:t>
            </a:fld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4536" y="685800"/>
            <a:ext cx="28194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শিখনফল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438400"/>
            <a:ext cx="7772400" cy="304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---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শ্বাসক্রিয়া কী তা বলতে পারবে । 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শ্বসনপ্রক্রিয়ার প্রকারভেদ ব্যাখ্যা করতে পারবে ।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প্রাণির শ্বসনতন্ত্রের প্রধান অংশসমূহের চিত্র অংকন  করতে পারবে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6324600"/>
            <a:ext cx="1219200" cy="365125"/>
          </a:xfrm>
        </p:spPr>
        <p:txBody>
          <a:bodyPr/>
          <a:lstStyle/>
          <a:p>
            <a:r>
              <a:rPr lang="bn-BD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15-11-2014 </a:t>
            </a:r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83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533400" cy="39687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Respirato\diaphragmatic-breath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982" y="2096593"/>
            <a:ext cx="5238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05102"/>
            <a:ext cx="1676400" cy="170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19950" y="148243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O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2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9382" y="242910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CO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2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8695" y="320327"/>
            <a:ext cx="6243205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চিত্রটি ভালভাবে লক্ষ্য করে  বল শ্বাসক্রিয়া কী?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5715000"/>
            <a:ext cx="683895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ফুসফুসের অবিরত  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সংকোচন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প্রসারণ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গ্রহণ 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ত্যাগ । এটিই শ্বাসক্রিয়া 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6324600"/>
            <a:ext cx="12192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15-11-2014</a:t>
            </a:r>
            <a:r>
              <a:rPr lang="bn-BD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62252" y="266364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O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2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37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C 0.00087 -0.04399 -0.01007 -0.07547 0.01059 -0.10301 C 0.05 -0.10186 0.08333 -0.10024 0.12118 -0.097 C 0.15764 -0.0845 0.19618 -0.09051 0.23333 -0.08496 C 0.24253 -0.08172 0.25104 -0.0801 0.26059 -0.07871 C 0.3684 -0.0345 0.65104 -0.06667 0.65295 -0.06667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C -0.09618 -0.06111 -0.19826 -0.00255 -0.29739 3.7037E-7 C -0.30295 3.7037E-7 -0.31319 0.01181 -0.31319 0.01204 C -0.3191 0.02685 -0.32535 0.03657 -0.33038 0.0544 C -0.33194 0.06782 -0.33351 0.07801 -0.33646 0.08981 C -0.33837 0.11111 -0.33559 0.12708 -0.33507 0.14815 C -0.33472 0.1625 -0.33507 0.17685 -0.33507 0.1912 " pathEditMode="relative" rAng="0" ptsTypes="ffffff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7" y="650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9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5800" y="6356351"/>
            <a:ext cx="1524000" cy="349250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49250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6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6324600"/>
            <a:ext cx="1219200" cy="365125"/>
          </a:xfrm>
        </p:spPr>
        <p:txBody>
          <a:bodyPr/>
          <a:lstStyle/>
          <a:p>
            <a:r>
              <a:rPr lang="bn-BD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15-11-2014 </a:t>
            </a:r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\Desktop\a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"/>
          <a:stretch/>
        </p:blipFill>
        <p:spPr bwMode="auto">
          <a:xfrm>
            <a:off x="1645920" y="1447800"/>
            <a:ext cx="6164579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4645" y="610790"/>
            <a:ext cx="3726181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নিচের চিত্রে কী দেখছ?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1904" y="5604748"/>
            <a:ext cx="1832609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দুটি ফুসফুস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8" descr="C:\Users\User\Desktop\Respirato\respiration (1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1447800"/>
            <a:ext cx="6362698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2400" y="224859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1400" dirty="0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2</a:t>
            </a:r>
            <a:endParaRPr lang="en-US" sz="1400" dirty="0">
              <a:solidFill>
                <a:srgbClr val="33CC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77736" y="3810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CO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2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327748"/>
            <a:ext cx="8077200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ফুসফুসের মধ্যে </a:t>
            </a:r>
            <a:r>
              <a:rPr lang="bn-BD" sz="32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গ্যাসীয়</a:t>
            </a:r>
            <a:r>
              <a:rPr lang="bn-BD" sz="3200" dirty="0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আদান প্রদান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এবং ফুসফুস ও রক্ত জালিকার মধ্যে </a:t>
            </a:r>
            <a:r>
              <a:rPr lang="en-US" sz="32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20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0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 বিনিময়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58565" y="548640"/>
            <a:ext cx="1870708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বহিঃশ্বসন </a:t>
            </a:r>
            <a:endParaRPr lang="en-US" sz="40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89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3 -0.00301 -0.01372 -0.00555 -0.02014 -0.01111 C -0.02778 -0.02685 -0.02518 -0.04467 -0.02848 -0.06226 C -0.02934 -0.06666 -0.03073 -0.07106 -0.03177 -0.07546 C -0.03282 -0.07986 -0.03507 -0.08889 -0.03507 -0.08889 C -0.03577 -0.10902 -0.0316 -0.15972 -0.05348 -0.16875 C -0.0665 -0.18101 -0.09671 -0.18842 -0.11181 -0.18889 C -0.19289 -0.19097 -0.27396 -0.19189 -0.35504 -0.19328 C -0.37605 -0.19814 -0.3974 -0.20347 -0.41858 -0.20671 C -0.42778 -0.2081 -0.44688 -0.21111 -0.44688 -0.21111 C -0.48403 -0.22731 -0.45677 -0.21713 -0.54358 -0.21319 C -0.56441 -0.21226 -0.58594 -0.20277 -0.60677 -0.2 C -0.61615 -0.19884 -0.6257 -0.19861 -0.63507 -0.19768 C -0.63959 -0.19722 -0.64393 -0.19629 -0.64844 -0.1956 C -0.66737 -0.1824 -0.65261 -0.1912 -0.69671 -0.18657 C -0.71389 -0.18472 -0.74844 -0.18449 -0.74844 -0.18449 " pathEditMode="relative" ptsTypes="fffffffffffffff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667 0.0007 0.03334 0.00093 0.05 0.00232 C 0.06771 0.0037 0.0842 0.01366 0.10157 0.01574 C 0.13177 0.01921 0.20261 0.01968 0.21667 0.02014 C 0.2283 0.02523 0.24132 0.02662 0.25313 0.02894 C 0.28004 0.02824 0.3066 0.02824 0.33334 0.02685 C 0.34132 0.02639 0.3566 0.02014 0.3566 0.02014 C 0.40243 0.02107 0.42691 0.01088 0.46163 0.02685 C 0.46754 0.03449 0.46893 0.04352 0.475 0.05116 C 0.48177 0.08032 0.47761 0.10949 0.47657 0.14005 C 0.47639 0.14745 0.47604 0.18704 0.46997 0.2 C 0.46997 0.2 0.45677 0.21759 0.4566 0.21782 C 0.44549 0.23264 0.43438 0.24745 0.42327 0.26227 " pathEditMode="relative" ptsTypes="ffffffffffff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8" grpId="1" animBg="1"/>
      <p:bldP spid="11" grpId="0"/>
      <p:bldP spid="11" grpId="1"/>
      <p:bldP spid="12" grpId="0"/>
      <p:bldP spid="12" grpId="1"/>
      <p:bldP spid="9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356351"/>
            <a:ext cx="457200" cy="349250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7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6324600"/>
            <a:ext cx="1219200" cy="365125"/>
          </a:xfrm>
        </p:spPr>
        <p:txBody>
          <a:bodyPr/>
          <a:lstStyle/>
          <a:p>
            <a:r>
              <a:rPr lang="bn-BD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15-11-2014 </a:t>
            </a:r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C:\Users\User\Desktop\Respirato\diaphragmatic-breath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982" y="2727960"/>
            <a:ext cx="5238750" cy="285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19200"/>
            <a:ext cx="1524000" cy="183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8897" y="468865"/>
            <a:ext cx="35814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বহিঃশ্বসনের দুটি পর্যায়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148659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O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2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9191" y="5586553"/>
            <a:ext cx="556433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অক্সিজেনযুক্ত বায়ু গ্রহণ- </a:t>
            </a:r>
            <a:r>
              <a:rPr lang="bn-BD" sz="3200" b="1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প্রশ্বাস/ শ্বাস গ্রহণ </a:t>
            </a:r>
            <a:endParaRPr lang="en-US" sz="3200" b="1" dirty="0">
              <a:solidFill>
                <a:srgbClr val="CC33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Respirato\breathing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297" y="2138249"/>
            <a:ext cx="2476503" cy="311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01974" y="1219200"/>
            <a:ext cx="4238799" cy="436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14400" y="5586553"/>
            <a:ext cx="7620000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এক্ষেত্রে বক্ষগহবরের </a:t>
            </a:r>
            <a:r>
              <a:rPr lang="bn-BD" sz="32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আয়তন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বাড়ে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মধ্যচ্ছদা</a:t>
            </a:r>
            <a:r>
              <a:rPr lang="bn-BD" sz="32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নীচের দিকে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নেমে আসে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3" descr="C:\Users\User\Desktop\Respirato\diaphragmatic-breath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0" y="2817830"/>
            <a:ext cx="4191000" cy="262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55771"/>
            <a:ext cx="1219200" cy="139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792682" y="315033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CO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2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9" name="Picture 5" descr="C:\Users\User\Desktop\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06782" y="1578523"/>
            <a:ext cx="3733800" cy="381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99160" y="5586553"/>
            <a:ext cx="7297882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প্রশ্বাসের পর ফুসফুসের ভিতরের </a:t>
            </a:r>
            <a:r>
              <a:rPr lang="en-US" sz="32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CO2</a:t>
            </a:r>
            <a:r>
              <a:rPr lang="bn-BD" sz="32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যুক্ত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বাতাস পরিবেশের বায়ুতে ছাড়াই –</a:t>
            </a:r>
            <a:r>
              <a:rPr lang="bn-BD" sz="3200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নিঃশ্বাস / শ্বাসত্যাগ  </a:t>
            </a:r>
            <a:endParaRPr lang="en-US" sz="3200" dirty="0">
              <a:solidFill>
                <a:srgbClr val="CC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10060" y="5828628"/>
            <a:ext cx="6222594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এক্ষেত্রে ফুসফুস আয়তনে </a:t>
            </a:r>
            <a:r>
              <a:rPr lang="bn-BD" sz="32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2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সংকুচিত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হয়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82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C -0.01111 0.01342 -0.02622 0.01042 -0.04098 0.01458 C -0.04775 0.02037 -0.05504 0.02176 -0.06285 0.025 C -0.07483 0.03009 -0.08646 0.03449 -0.09861 0.03773 C -0.10104 0.03889 -0.10295 0.04097 -0.10539 0.0419 C -0.11164 0.04375 -0.12414 0.04583 -0.12414 0.04606 C -0.13507 0.05301 -0.14688 0.05555 -0.15816 0.06088 C -0.17049 0.06667 -0.18264 0.07153 -0.19549 0.07546 C -0.22032 0.08287 -0.2408 0.09329 -0.26684 0.09629 C -0.28264 0.10254 -0.31632 0.10278 -0.31632 0.10301 C -0.33507 0.10208 -0.35382 0.10231 -0.3724 0.10046 C -0.3816 0.09954 -0.39045 0.0956 -0.39948 0.09421 C -0.43091 0.09861 -0.42882 0.08819 -0.43334 0.11319 C -0.43229 0.16829 -0.42917 0.22338 -0.43004 0.2787 C -0.43177 0.38704 -0.41945 0.35324 -0.43334 0.38981 L -0.42327 0.38125 " pathEditMode="relative" rAng="0" ptsTypes="ffffffffffffffAA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67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xit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C 0.00087 -0.04399 -0.01007 -0.07547 0.01059 -0.10301 C 0.05 -0.10186 0.08333 -0.10024 0.12118 -0.097 C 0.15764 -0.0845 0.19618 -0.09051 0.23333 -0.08496 C 0.24253 -0.08172 0.25104 -0.0801 0.26059 -0.07871 C 0.3684 -0.0345 0.65104 -0.06667 0.65295 -0.06667 " pathEditMode="relative" ptsTypes="fffffA">
                                      <p:cBhvr>
                                        <p:cTn id="6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8" grpId="1"/>
      <p:bldP spid="8" grpId="2"/>
      <p:bldP spid="9" grpId="0" animBg="1"/>
      <p:bldP spid="9" grpId="1" animBg="1"/>
      <p:bldP spid="10" grpId="0" animBg="1"/>
      <p:bldP spid="10" grpId="1" animBg="1"/>
      <p:bldP spid="25" grpId="0"/>
      <p:bldP spid="25" grpId="1"/>
      <p:bldP spid="25" grpId="2"/>
      <p:bldP spid="11" grpId="0" animBg="1"/>
      <p:bldP spid="11" grpId="1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356351"/>
            <a:ext cx="457200" cy="349250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8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6324600"/>
            <a:ext cx="1219200" cy="365125"/>
          </a:xfrm>
        </p:spPr>
        <p:txBody>
          <a:bodyPr/>
          <a:lstStyle/>
          <a:p>
            <a:r>
              <a:rPr lang="bn-BD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15-11-2014 </a:t>
            </a:r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Users\User\Desktop\Respirato\dx0pryK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324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457199"/>
            <a:ext cx="44196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 দেখে বল শ্বাসক্রিয়া কী ?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730240"/>
            <a:ext cx="83058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ফুসফুসের অবিরত  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সংকোচন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প্রসারণ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গ্রহণ 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ত্যাগ 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5450" y="441958"/>
            <a:ext cx="52959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অক্সিজেনযুক্ত বায়ু গ্রহণকে কী বলে?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4775" y="5607129"/>
            <a:ext cx="1390650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প্রশ্বাস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2500" y="441956"/>
            <a:ext cx="65913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ফুসফুস আয়তনে ছোট ও সংকুচিত হয় কখন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5730240"/>
            <a:ext cx="25146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নিঃশ্বাস পর্যায়ে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7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  <p:bldP spid="6" grpId="0" animBg="1"/>
      <p:bldP spid="6" grpId="1" animBg="1"/>
      <p:bldP spid="8" grpId="0" animBg="1"/>
      <p:bldP spid="8" grpId="1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9</a:t>
            </a:fld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6324600"/>
            <a:ext cx="1219200" cy="365125"/>
          </a:xfrm>
        </p:spPr>
        <p:txBody>
          <a:bodyPr/>
          <a:lstStyle/>
          <a:p>
            <a:r>
              <a:rPr lang="bn-BD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15-11-2014 </a:t>
            </a:r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447056"/>
              </p:ext>
            </p:extLst>
          </p:nvPr>
        </p:nvGraphicFramePr>
        <p:xfrm>
          <a:off x="3695700" y="2240280"/>
          <a:ext cx="1524000" cy="1089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95700" y="2240280"/>
                        <a:ext cx="1524000" cy="1089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33700" y="332996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এবার এই ভিডিওটি দেখে আমরা অন্তঃ শ্বসন প্রক্রিয়া বলার চেষ্টা করি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9950" y="838199"/>
            <a:ext cx="2171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অন্তঃশ্বসন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664213"/>
              </p:ext>
            </p:extLst>
          </p:nvPr>
        </p:nvGraphicFramePr>
        <p:xfrm>
          <a:off x="3505200" y="2316481"/>
          <a:ext cx="1600200" cy="1109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05200" y="2316481"/>
                        <a:ext cx="1600200" cy="1109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29000" y="332997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ভিডিওটি দেখি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8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9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643</Words>
  <Application>Microsoft Office PowerPoint</Application>
  <PresentationFormat>On-screen Show (4:3)</PresentationFormat>
  <Paragraphs>143</Paragraphs>
  <Slides>15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Science-7</dc:subject>
  <dc:creator>Afroza nasreen sultana</dc:creator>
  <cp:lastModifiedBy>M Joy</cp:lastModifiedBy>
  <cp:revision>18</cp:revision>
  <dcterms:created xsi:type="dcterms:W3CDTF">2006-08-16T00:00:00Z</dcterms:created>
  <dcterms:modified xsi:type="dcterms:W3CDTF">2019-10-20T02:23:46Z</dcterms:modified>
</cp:coreProperties>
</file>