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64" r:id="rId3"/>
    <p:sldId id="287" r:id="rId4"/>
    <p:sldId id="260" r:id="rId5"/>
    <p:sldId id="268" r:id="rId6"/>
    <p:sldId id="267" r:id="rId7"/>
    <p:sldId id="274" r:id="rId8"/>
    <p:sldId id="275" r:id="rId9"/>
    <p:sldId id="281" r:id="rId10"/>
    <p:sldId id="282" r:id="rId11"/>
    <p:sldId id="285" r:id="rId12"/>
    <p:sldId id="266" r:id="rId13"/>
    <p:sldId id="265" r:id="rId14"/>
    <p:sldId id="277" r:id="rId15"/>
    <p:sldId id="284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060" autoAdjust="0"/>
  </p:normalViewPr>
  <p:slideViewPr>
    <p:cSldViewPr>
      <p:cViewPr varScale="1">
        <p:scale>
          <a:sx n="60" d="100"/>
          <a:sy n="60" d="100"/>
        </p:scale>
        <p:origin x="-16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7D2D8-E4AC-4C0C-8254-EAEE8F4360F9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BDC77-125B-4087-AEA9-C512F6FF74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7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/>
              <a:t>শ্রেণী</a:t>
            </a:r>
            <a:r>
              <a:rPr lang="bn-BD" baseline="0" dirty="0" smtClean="0"/>
              <a:t> ব্যবস্থাপনার প্রাথমিক পর্যায়ে শিক্ষার্থীদের মনোযোগ আকর্ষণের উদ্দেশ্যে </a:t>
            </a:r>
            <a:r>
              <a:rPr lang="bn-BD" dirty="0" smtClean="0"/>
              <a:t>স্বাগতম স্লাইডটি। সংশ্লিষ্ট</a:t>
            </a:r>
            <a:r>
              <a:rPr lang="bn-BD" baseline="0" dirty="0" smtClean="0"/>
              <a:t> ছবিটি দ্বারা</a:t>
            </a:r>
            <a:r>
              <a:rPr lang="bn-BD" dirty="0" smtClean="0"/>
              <a:t> পাঠের</a:t>
            </a:r>
            <a:r>
              <a:rPr lang="bn-BD" baseline="0" dirty="0" smtClean="0"/>
              <a:t> প্রেক্ষাপট বোঝানো হয়েছে । স্বাগতম স্লাইডটি নিয়ে</a:t>
            </a:r>
            <a:r>
              <a:rPr lang="en-US" baseline="0" dirty="0" smtClean="0"/>
              <a:t> </a:t>
            </a:r>
            <a:r>
              <a:rPr lang="bn-BD" baseline="0" dirty="0" smtClean="0"/>
              <a:t>শিক্ষার্থীদের কোন প্রশ্ন না থাকলে  কোনো আলোচনা নয়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06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শিরোনাম বের করে আনার জন্য প্রশ্নগুলো করা যেতে পারে।যেমন: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চিত্রের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জীবদের কোষগুলোর নিউক্লিয়াস কী  সুগঠিত ?  সুগঠিত নিউক্লিয়াসযুক্ত কোষকে কি কোষ বলে ? এ ধরণের কোষবিশিষ্ট জীবরা সাধারণত কোন কিংডমের অন্তর্ভুক্ত হয় তোমরা কী বলতে পারবে ?তোমরা ঠিক বলেছ –আজ আমরা পড়ব “সুপার কিংডম-২:ইউক্যারিওটা”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91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/>
              <a:t>শ্রেণীকক্ষে</a:t>
            </a:r>
            <a:r>
              <a:rPr lang="bn-BD" baseline="0" dirty="0" smtClean="0"/>
              <a:t> উপস্থাপনের সময় প্রয়োজন না হলে স্লাইডটি হাইড করে রাখা যেতে পারে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18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চিত্রের</a:t>
            </a:r>
            <a:r>
              <a:rPr lang="bn-BD" baseline="0" dirty="0" smtClean="0"/>
              <a:t> সব প্রাণিগুলোর নিউক্লিয়াস কী সুগঠিত?</a:t>
            </a:r>
            <a:r>
              <a:rPr lang="bn-BD" dirty="0" smtClean="0"/>
              <a:t> </a:t>
            </a:r>
            <a:r>
              <a:rPr lang="bn-BD" baseline="0" dirty="0" smtClean="0"/>
              <a:t>তবে এদের কোন কিংডমের অন্তর্ভুক্ত করা যেতে পারে ? এবার চিত্র </a:t>
            </a:r>
            <a:r>
              <a:rPr lang="bn-BD" dirty="0" smtClean="0"/>
              <a:t>দেখে</a:t>
            </a:r>
            <a:r>
              <a:rPr lang="bn-BD" baseline="0" dirty="0" smtClean="0"/>
              <a:t> বল ইউক্যারিওটার কয়টি রাজ্য ? এই রাজ্যগুলোর নাম বলতে পারবে ?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baseline="0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ইউক্যারিওটার প্রোটিষ্টা রাজ্য পুর্বে পড়ানো হয়েছে ।সেজন্য  ফাঞ্জাই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রাজ্য দিয়ে শুরূ 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6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এক্ষেত্রে শিক্ষক</a:t>
            </a:r>
            <a:r>
              <a:rPr lang="bn-BD" baseline="0" dirty="0" smtClean="0"/>
              <a:t> মহোদয় মাইসেলিয়াম সম্পর্কে  ধারণা দিবেন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18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 এক্ষেত্রে</a:t>
            </a:r>
            <a:r>
              <a:rPr lang="bn-BD" baseline="0" dirty="0" smtClean="0"/>
              <a:t> ছোট ছোট প্রশ্নের মাধ্যমে বিষয়টি আলোচনা করা যেতে পারে । </a:t>
            </a:r>
            <a:r>
              <a:rPr lang="bn-BD" dirty="0" smtClean="0"/>
              <a:t>১ নং</a:t>
            </a:r>
            <a:r>
              <a:rPr lang="bn-BD" baseline="0" dirty="0" smtClean="0"/>
              <a:t> </a:t>
            </a:r>
            <a:r>
              <a:rPr lang="bn-BD" dirty="0" smtClean="0"/>
              <a:t>চিত্রের খাদ্য</a:t>
            </a:r>
            <a:r>
              <a:rPr lang="bn-BD" baseline="0" dirty="0" smtClean="0"/>
              <a:t> গ্রহণ পদ্ধতি কেমন তোমরা জান ? ২ নং চিত্রে কী লক্ষ্য করছ ? ট্যাপের পানি কোথায় যাচ্ছে ? স্পঞ্জ কী পানি শুষে নিচ্ছে ?২ নং চিত্রে শোষণ কিভাবে হচ্ছে তা বোঝানো হয়েছে ।  শিক্ষক খাদ্যগ্রহণ ( শোষণ পদ্ধতি ) ও স্পোর সৃষ্টির মাধ্যমে বংশবৃদ্ধি কিভাবে হয় তা শিক্ষার্থীদের সহায়তায় ব্যাখ্যা করবেন ।  প্রয়োজনে বাস্তব উপকরণ দেখাবেন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3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শিক্ষক</a:t>
            </a:r>
            <a:r>
              <a:rPr lang="bn-BD" baseline="0" dirty="0" smtClean="0"/>
              <a:t> অ্যানাইসোগ্যামাস, টিস্যুতন্ত্র শিক্ষার্থীদের সহায়তায় ব্যাখ্যা করবেন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29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শিক্ষক</a:t>
            </a:r>
            <a:r>
              <a:rPr lang="bn-BD" baseline="0" dirty="0" smtClean="0"/>
              <a:t> চিত্রটি ব্যাখ্যা করবেন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60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শিক্ষক</a:t>
            </a:r>
            <a:r>
              <a:rPr lang="bn-BD" baseline="0" dirty="0" smtClean="0"/>
              <a:t> তালিকাটি শিক্ষার্থীদের সরবরাহ করবেন । শিক্ষক প্রয়োজনে পাঠ সংশ্লিষ্ট অন্য যেকোন কাজ দিতে পারেন । যদি প্রত্যাশিত উত্তর না আসে তবে শিক্ষক বিষয়গুলো সম্পর্কে ধারণা দিবেন ।উত্তরগুলো বোর্ডে লিখে দেওয়া যেতে পারে ।</a:t>
            </a:r>
            <a:endParaRPr lang="en-US" dirty="0" smtClean="0"/>
          </a:p>
          <a:p>
            <a:r>
              <a:rPr lang="bn-BD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51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/>
              <a:t>আজকের</a:t>
            </a:r>
            <a:r>
              <a:rPr lang="bn-BD" baseline="0" dirty="0" smtClean="0"/>
              <a:t> পাঠটি সম্পর্কে সার্বিকভাবে জানার জন্য মূল্যায়নের ব্যবস্থা করা যেতে পারে ।তবে শিক্ষক অন্য কোন যুক্তিযুক্ত উপায়ে মূল্যায়ন করতে পারেন 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09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baseline="0" smtClean="0">
                <a:latin typeface="NikoshBAN" pitchFamily="2" charset="0"/>
                <a:cs typeface="NikoshBAN" pitchFamily="2" charset="0"/>
              </a:rPr>
              <a:t> কাজের বিষয়টিতে আজকের পাঠের অর্জিত শিখন দ্বারা শিক্ষার্থীরা যেন তাদের নিজ নিজ  সৃজনশীল প্রতিভার বিকাশ ঘটাতে পারে সে উদ্দেশ্যে  কাজ দেওয়া যেতে পারে ।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aseline="0" smtClean="0">
                <a:latin typeface="NikoshBAN" pitchFamily="2" charset="0"/>
                <a:cs typeface="NikoshBAN" pitchFamily="2" charset="0"/>
              </a:rPr>
              <a:t> লক্ষ্য রাখবেন যেন শিক্ষার্থীরা বাড়ির কাজ খাতায় তুলে নেয়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23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 স্লাইডে আজকের পাঠের গুরুত্বপুর্ণ শব্দসমুহ  শিক্ষার্থীদের পুনরায় মনে করিয়ে </a:t>
            </a:r>
            <a:r>
              <a:rPr lang="bn-BD" baseline="0" smtClean="0">
                <a:latin typeface="NikoshBAN" pitchFamily="2" charset="0"/>
                <a:cs typeface="NikoshBAN" pitchFamily="2" charset="0"/>
              </a:rPr>
              <a:t>দিতে পারেন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DC77-125B-4087-AEA9-C512F6FF74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63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90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678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61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567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030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266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672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368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264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726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62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66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3.jpeg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4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microsoft.com/office/2007/relationships/hdphoto" Target="../media/hdphoto2.wdp"/><Relationship Id="rId4" Type="http://schemas.openxmlformats.org/officeDocument/2006/relationships/image" Target="../media/image19.gif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34200" y="337326"/>
            <a:ext cx="123825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 descr="http://www.rupaliinstruments.com/gwebsoft_rupali/productimages/865136355amoeba-500x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35176" y="1412827"/>
            <a:ext cx="5504148" cy="370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54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IN" sz="8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মৃত্যুঞ্জয়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কুণ্ডু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উচ্চবিদ্দ্যালয়</a:t>
            </a:r>
            <a:r>
              <a: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লোহাগড়া,নড়াইল</a:t>
            </a:r>
            <a:endParaRPr lang="bn-IN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28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০8/২০১9</a:t>
            </a:r>
            <a:endParaRPr lang="bn-BD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bn-BD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ই-মেইলঃ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mjoykundu@gmail.com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bn-BD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মোবাইল নম্বরঃ০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1716841586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854" y="152400"/>
            <a:ext cx="2119745" cy="22760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8400" y="3429000"/>
            <a:ext cx="2286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নবম শ্রে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ণি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জীববিজ্ঞান</a:t>
            </a:r>
          </a:p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অধ্যা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য়-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৪৫মি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নিট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3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path 1\parameciu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608" y="826684"/>
            <a:ext cx="2819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82" y="457200"/>
            <a:ext cx="2808617" cy="288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User\Desktop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8" y="4110573"/>
            <a:ext cx="2971800" cy="222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User\Desktop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26" y="4110573"/>
            <a:ext cx="2885853" cy="222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5736" y="3274987"/>
            <a:ext cx="6404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সুপার কিংডম -২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ইউক্যারিওটা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6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298686"/>
            <a:ext cx="80010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ইউক্যারিওটার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শ্রেণিবিন্যাস করতে পারবে।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61409" y="799282"/>
            <a:ext cx="2438400" cy="1015663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9382" y="4365486"/>
            <a:ext cx="86106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।বৈশিষ্ট্য অনুযায়ী ৪টি রাজ্য সনাক্ত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1673" y="2167584"/>
            <a:ext cx="5178136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পাঠ শেষে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শিক্ষার্থীরা-----</a:t>
            </a:r>
          </a:p>
        </p:txBody>
      </p:sp>
    </p:spTree>
    <p:extLst>
      <p:ext uri="{BB962C8B-B14F-4D97-AF65-F5344CB8AC3E}">
        <p14:creationId xmlns:p14="http://schemas.microsoft.com/office/powerpoint/2010/main" val="132701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4964" y="2971800"/>
            <a:ext cx="2777836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ইউক্যারিওটা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38946" y="1332131"/>
            <a:ext cx="1309254" cy="1787884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345872" y="2617857"/>
            <a:ext cx="1888088" cy="609600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325091" y="3485567"/>
            <a:ext cx="1908869" cy="705432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21182" y="3802797"/>
            <a:ext cx="1427018" cy="1471443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648200" y="685800"/>
            <a:ext cx="1363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প্রোটিষ্টা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57582" y="2263914"/>
            <a:ext cx="1711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ফাঞ্জাই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26014" y="3867834"/>
            <a:ext cx="117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প্লান্টি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46575" y="5274240"/>
            <a:ext cx="2015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অ্যানিমালিয়া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" descr="http://classes.midlandstech.edu/carterp/Courses/bio101/labquiz2/amoeboid%20protzoan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100000" l="7031" r="78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59" r="25568"/>
          <a:stretch/>
        </p:blipFill>
        <p:spPr bwMode="auto">
          <a:xfrm rot="18566930">
            <a:off x="4479457" y="-56858"/>
            <a:ext cx="1819449" cy="238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https://patthechooks.files.wordpress.com/2009/08/woodland_fungi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514" y="1975658"/>
            <a:ext cx="1679435" cy="150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i968.photobucket.com/albums/ae167/hmhausman/119_19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107" y="3572482"/>
            <a:ext cx="1670251" cy="125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images.wisegeek.com/elephan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6"/>
          <a:stretch/>
        </p:blipFill>
        <p:spPr bwMode="auto">
          <a:xfrm>
            <a:off x="4734612" y="4942056"/>
            <a:ext cx="2192886" cy="137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0.17049 -0.0039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24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11111E-6 L 0.17882 -1.11111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0.21736 0.0053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68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6" grpId="1"/>
      <p:bldP spid="21" grpId="0"/>
      <p:bldP spid="21" grpId="1"/>
      <p:bldP spid="22" grpId="0"/>
      <p:bldP spid="22" grpId="1"/>
      <p:bldP spid="23" grpId="0"/>
      <p:bldP spid="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upload.wikimedia.org/wikipedia/commons/c/ca/Fuzzy_Fungi_(Schizophyllum_commune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836" y="1839729"/>
            <a:ext cx="2472455" cy="298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microbiologyonline.org.uk/themed/sgm/img/slideshows/3.1.4_fungi_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5874"/>
            <a:ext cx="2884531" cy="298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ttp://www.britmycolsoc.org.uk/files/1313/2032/6049/17141555582_QCb9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769282"/>
            <a:ext cx="2554870" cy="303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86652" y="896234"/>
            <a:ext cx="611678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চিত্রের জীবগুলো পরজীবী/মৃতজীবী/ স্বভোজী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01004" y="896235"/>
            <a:ext cx="508807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চিত্রের জীবগুলোর বাসস্থান কোথায়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http://www.clker.com/cliparts/3/7/6/d/1256186461796715642question-mark-icon.svg.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88" y="5755483"/>
            <a:ext cx="685800" cy="83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48607" y="5015345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00075" y="4986043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8079" y="4986042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গ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27504" y="896235"/>
            <a:ext cx="43443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গ চিত্রে জীবটির কী মূল আছে 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3" descr="C:\Users\User\Desktop\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0"/>
          <a:stretch/>
        </p:blipFill>
        <p:spPr bwMode="auto">
          <a:xfrm>
            <a:off x="457200" y="1769282"/>
            <a:ext cx="2496697" cy="3052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://www.microbiologyonline.org.uk/themed/sgm/img/slideshows/3.1.4_fungi_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825873"/>
            <a:ext cx="2884531" cy="298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907232" y="4981262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ঘ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77091" y="896233"/>
            <a:ext cx="54863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চিত্রের জীবগুলোর  নিউক্লিয়াস কী সুগঠিত?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0923" y="307407"/>
            <a:ext cx="2120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ফাঞ্জাই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77091" y="934424"/>
            <a:ext cx="54863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বলোতো চিত্রের জীবগুলো কোন রাজ্যের?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99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0.55521 -0.0138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60" y="-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8" grpId="0"/>
      <p:bldP spid="9" grpId="0"/>
      <p:bldP spid="9" grpId="1"/>
      <p:bldP spid="10" grpId="0"/>
      <p:bldP spid="10" grpId="1"/>
      <p:bldP spid="11" grpId="0" animBg="1"/>
      <p:bldP spid="11" grpId="1" animBg="1"/>
      <p:bldP spid="14" grpId="0"/>
      <p:bldP spid="15" grpId="0" animBg="1"/>
      <p:bldP spid="15" grpId="1" animBg="1"/>
      <p:bldP spid="16" grpId="0"/>
      <p:bldP spid="17" grpId="0" animBg="1"/>
      <p:bldP spid="1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www.acklandsgrainger.com/images/items/zoom/11UV03_AS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1998">
            <a:off x="4913694" y="2572835"/>
            <a:ext cx="3247509" cy="254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gifs.net/Animation11/Everything_Else/Bathroom_Stuff/Water_faucet_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905000"/>
            <a:ext cx="2438400" cy="12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britmycolsoc.org.uk/files/1313/2032/6049/17141555582_QCb9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82" y="2057400"/>
            <a:ext cx="4017818" cy="289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8870" y="906036"/>
            <a:ext cx="5785531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 নংজীবটি কিভাবে  খাদ্যগ্রহণ করে 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932" y="5015345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48680" y="5015344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5823" y="906037"/>
            <a:ext cx="3611625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 নং চিত্রে কি ঘটছে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2867" y="5485165"/>
            <a:ext cx="2542309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শোষণ পদ্ধতি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648199" y="3847482"/>
            <a:ext cx="457201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www.excellup.com/seven_science/Seven_science_image/7_science_chapter_12_spores.gif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8" r="22503" b="8919"/>
          <a:stretch/>
        </p:blipFill>
        <p:spPr bwMode="auto">
          <a:xfrm>
            <a:off x="1828682" y="2057400"/>
            <a:ext cx="4281173" cy="347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8870" y="981448"/>
            <a:ext cx="549328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 দেখে বল কিভাবে বংশবৃদ্ধি ঘটছে ?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923" y="307407"/>
            <a:ext cx="2120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ফাঞ্জাই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4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/>
      <p:bldP spid="7" grpId="1"/>
      <p:bldP spid="8" grpId="0"/>
      <p:bldP spid="8" grpId="1"/>
      <p:bldP spid="9" grpId="0" animBg="1"/>
      <p:bldP spid="9" grpId="1" animBg="1"/>
      <p:bldP spid="4" grpId="0" animBg="1"/>
      <p:bldP spid="4" grpId="1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17848"/>
            <a:ext cx="3429000" cy="352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360217"/>
            <a:ext cx="1697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রাজ্য: প্লান্টি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1066800"/>
            <a:ext cx="2469573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গাছটির রঙ কী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1066800"/>
            <a:ext cx="44196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সবুজ উদ্ভিদ কিভাবে খাদ্য তৈরি করে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3" descr="C:\Users\user\Pictures\DWSOW5y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2590800"/>
            <a:ext cx="2296438" cy="1676400"/>
          </a:xfrm>
          <a:prstGeom prst="rect">
            <a:avLst/>
          </a:prstGeom>
          <a:noFill/>
        </p:spPr>
      </p:pic>
      <p:pic>
        <p:nvPicPr>
          <p:cNvPr id="4099" name="Picture 3" descr="C:\Users\User\Desktop\111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467" y="2575997"/>
            <a:ext cx="268230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05200" y="577734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সালোকসংশ্লেষণ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1121428"/>
            <a:ext cx="38862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সবুজ উদ্ভিদের  টিস্যুতন্ত্র কেমন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5804782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উন্নত টিস্যুতন্ত্র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01" name="Picture 5" descr="http://teamcarterlces.com/images/plantcel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71" y="2819400"/>
            <a:ext cx="1930229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286000" y="1064383"/>
            <a:ext cx="44196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সবুজ উদ্ভিদের নিউক্লিয়াস প্রকৃত/অপ্রকৃত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http://facweb.furman.edu/~wworthen/bio111/5meiosis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0" t="1538" r="222" b="55292"/>
          <a:stretch/>
        </p:blipFill>
        <p:spPr bwMode="auto">
          <a:xfrm>
            <a:off x="6727371" y="4847078"/>
            <a:ext cx="1876306" cy="158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otany.uwc.ac.za/ecotree/flowers/images/pollenationmove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771" y="2575997"/>
            <a:ext cx="2199573" cy="219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418395" y="1064383"/>
            <a:ext cx="3926209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সবুজ উদ্ভিদের জনন কি ধরণের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0" name="Picture 6" descr="http://lh6.ggpht.com/-bg2-_pAYf6o/U2uSxLIKrWI/AAAAAAAABfQ/Ll8iMCjsh18/image25.png?imgmax=80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67901" l="36774" r="636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53" r="32903" b="33397"/>
          <a:stretch/>
        </p:blipFill>
        <p:spPr bwMode="auto">
          <a:xfrm>
            <a:off x="6288409" y="1383038"/>
            <a:ext cx="2256951" cy="157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0" y="5860869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যৌন জনন অ্যানাইসোগ্যামাস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29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4" grpId="1" animBg="1"/>
      <p:bldP spid="5" grpId="0" animBg="1"/>
      <p:bldP spid="5" grpId="1" animBg="1"/>
      <p:bldP spid="8" grpId="0"/>
      <p:bldP spid="8" grpId="1"/>
      <p:bldP spid="11" grpId="0" animBg="1"/>
      <p:bldP spid="11" grpId="1" animBg="1"/>
      <p:bldP spid="12" grpId="0"/>
      <p:bldP spid="12" grpId="1"/>
      <p:bldP spid="14" grpId="0" animBg="1"/>
      <p:bldP spid="14" grpId="1" animBg="1"/>
      <p:bldP spid="14" grpId="2" animBg="1"/>
      <p:bldP spid="14" grpId="3" animBg="1"/>
      <p:bldP spid="1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923" y="307407"/>
            <a:ext cx="2667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অ্যানিমালিয়া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http://www.smartsciencepro.com/wp-content/uploads/2014/09/Animal-Tissues-Explana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91"/>
          <a:stretch/>
        </p:blipFill>
        <p:spPr bwMode="auto">
          <a:xfrm>
            <a:off x="1371600" y="2057400"/>
            <a:ext cx="3962400" cy="285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images.wisegeek.com/elepha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6"/>
          <a:stretch/>
        </p:blipFill>
        <p:spPr bwMode="auto">
          <a:xfrm>
            <a:off x="1371600" y="1905000"/>
            <a:ext cx="3962399" cy="300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6753" y="1143000"/>
            <a:ext cx="5933247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চিত্রের প্রাণিটি কী সুকেন্দ্রিক , এককোষী/ বহুকোষী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1010360"/>
            <a:ext cx="6858000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চিত্রের প্রাণিটির কোষে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কোষপ্রাচীর, প্লাস্টিড ওকোষ গহবর আছে 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00" y="1225803"/>
            <a:ext cx="39624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এরা কী স্বভোজী/পরভোজী   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http://www.clker.com/cliparts/3/7/6/d/1256186461796715642question-mark-icon.svg.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88" y="5755483"/>
            <a:ext cx="685800" cy="83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05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36666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33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029200" y="1964867"/>
            <a:ext cx="609600" cy="649188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n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86300" y="1705562"/>
            <a:ext cx="1295400" cy="1295401"/>
            <a:chOff x="4457700" y="1788968"/>
            <a:chExt cx="1295400" cy="1295401"/>
          </a:xfrm>
        </p:grpSpPr>
        <p:pic>
          <p:nvPicPr>
            <p:cNvPr id="1032" name="Picture 8" descr="http://photos.gograph.com/thumbs/CSP/CSP991/k12371869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7700" y="1788968"/>
              <a:ext cx="1295400" cy="1295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800600" y="2058631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2n 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505200" y="1964867"/>
            <a:ext cx="609600" cy="649188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n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096491" y="1365133"/>
            <a:ext cx="1589809" cy="1589811"/>
            <a:chOff x="2763982" y="1524234"/>
            <a:chExt cx="1589809" cy="1589811"/>
          </a:xfrm>
        </p:grpSpPr>
        <p:pic>
          <p:nvPicPr>
            <p:cNvPr id="15" name="Picture 6" descr="http://1.bp.blogspot.com/-9zJZ2kiHqFQ/VQCayOG1pxI/AAAAAAAADEU/igsvbvsPjKU/s1600/The%2BMale%2BPrincipl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982" y="1524234"/>
              <a:ext cx="1589809" cy="1589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3124200" y="220583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2n 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145973" y="5087007"/>
            <a:ext cx="914400" cy="735747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2n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060373" y="4648200"/>
            <a:ext cx="273627" cy="4388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810000" y="4648200"/>
            <a:ext cx="295274" cy="457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74473" y="457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যৌন প্রজনন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3" descr="C:\Users\User\Desktop\1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32100"/>
            <a:ext cx="1518638" cy="192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248400" y="1863491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ডিপ্লয়েড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48400" y="3696072"/>
            <a:ext cx="129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হ্যাপ্লয়েড গ্যামেট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923" y="307407"/>
            <a:ext cx="2667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অ্যানিমালিয়া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2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3.33333E-6 0.2217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3.33333E-6 0.2328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6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6" grpId="1" animBg="1"/>
      <p:bldP spid="18" grpId="0"/>
      <p:bldP spid="19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83265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217908"/>
              </p:ext>
            </p:extLst>
          </p:nvPr>
        </p:nvGraphicFramePr>
        <p:xfrm>
          <a:off x="457200" y="1143000"/>
          <a:ext cx="7924802" cy="52747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5886"/>
                <a:gridCol w="1001486"/>
                <a:gridCol w="1001486"/>
                <a:gridCol w="1001486"/>
                <a:gridCol w="1001486"/>
                <a:gridCol w="1001486"/>
                <a:gridCol w="1001486"/>
              </a:tblGrid>
              <a:tr h="762000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92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885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s://encrypted-tbn3.gstatic.com/images?q=tbn:ANd9GcTOfuOcxHNS0-tM2pJy4KCTKtGzrAtjvy9xCrD_7TPfv5UbpKch9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37" y="3914781"/>
            <a:ext cx="1659312" cy="95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TEhMTExQUFhUXGRgaFxcXFxoXGBsYGhgYHRwYFxcZHCgiGBolGxcXJTEiJS4sLi4uHiIzODMsNygtLisBCgoKDg0OGxAQGy8kHCY0LCw0Ly8sLCwsLCwsLCwsLCwsLCwsLCwsLCwsLCwsLCwsLCwsLCwsLCwsLCwsLCwsLP/AABEIAKgBLAMBIgACEQEDEQH/xAAcAAEAAgMBAQEAAAAAAAAAAAAABQYDBAcCAQj/xAA+EAABAwIDBQYDBwMDBAMAAAABAAIRAyEEEjEFBkFRcRMiYYGRoTKxwQdCYtHh8PEUI1IzcsIVFpKyJIKi/8QAGQEBAAMBAQAAAAAAAAAAAAAAAAECBAMF/8QAJxEAAgICAgICAgEFAAAAAAAAAAECEQMhEjEEQSJRE0IjMlJhkaH/2gAMAwEAAhEDEQA/AO4oiIAiIgCIiAIiIAiIgCItXaeNbRpVKrtGNLusCw8zZAbAeJIkSNRxXpcEwu2MT2zsQ15FQuJ11HKNCPDkuwbsbwNxVO/dqt+NnLxH4T7aKqlZeUGibREVigREQBEXwoCHr7ScK5GYZBYtIuTxIM2/RS1OoHCQqLWr5qzpPEwrFsnGwMpNlxjPezTkw0lRNovgK+rsZgiIgCIiAIiIAiIgCIiAIiIAiIgCIiAIiIAiIgCIiAIiIAqz9or4wTxwc5gPTMD9FZlWvtEpg4CtP4SOuYfSVWXRaH9SOR4Soyp3Y1UxgaTsO4VM5a5vwxrGsTxH8KC3Zd/ccWzEHho4Ea8RzViGFL3S839P3ouMjUWL/uas8A9pltwAv1HNaWI3qrtH+oZBvppwMqJrPpNcGGo0G8DMB9dFkZgCaQJBmT6Ktsjivon9nb9VAYq5XDj90+unBW3Abw0KonNlPJ0A+XNcopbOsHOv8R6xYdeKwvxNRrASLRx08x5q0ZtFZY4svG8X2kUaQLaA7V3+RswefFQe4W/GLxmOdSflNNtN7yAADAgAjzIVC2ziWlmcd3wFj100Vs+xDCN7bEVnG/Z5QY0a5wJM/wD1Cvbe2VcUlol8bU/unLxAI8CD/Cnm/C1xMWuPJRGH2e99dz6rYa0m/wDl4j39VMtoz0WectUjbNrSPg2jUaCGuIHr6clqYXbtYPe01ZOrZAIi9vZesJjsM6saQrU3O0LJE+XM+C2qmxGhpIHezA+QOnTVZ/5e0yKgtSX/AAybP3mfmDXgOsNLG6seExrKnwm41B1HkqOzZ7yXOA7xL3TwAAgL7swuBLySHzqFfH5M46ltFMmCEtx0dAXxzgBJIA5lQ9HajoEx10WHFbS5kLcsqa0ZPwyslm46mTAcPePI6FbKr2ysR2r4GgMnjorCrRbZWceLoIiKxQIiIAiIgCIiAIiIAiIgCIiAIiIAiIgCr2/VMuwrgNCRPS/1hWFae2KeahUH4T7X+iiXRMXTOS7NwdPDtJiXOueZ5AclvU4fBqODBNgI8pP0C0sSc1RomwkkeA6wovHY4F2VjXG/ATfzWY1mrj93XlwJpOf3amYtaH9o4gFkO+4LG5I14Qp/d7bZo4anQxLZqDui4iQNAdDFhOmi9YKhlZ8RL+XLjwsCq9turRqs/wDkFoyTleXceEQBf1VnNvQhj2WHbe3KdPDV3NbNYAZaZItnsCSDAbxPQqqDeGpSquw2J7N2UBrjTBaGnrJa8Dw+kLc3YwdGme3e99QvYDrLDobDhfnbW628bh8Kyoyp2RBEua0OOSf9vhy0vooTSVMTi+WuimbUeDmcAYP7m/zXUfsrwfZ4R1aT/ddET91gHpd3sFzzbeKY4kNENINjoD4eC6lu1RNPZWFMHv53G/M2Pm0BJv4Mql8kjLtPaVRz2spRmOk3EcytwsNTD1KQeRWIsXWBuJA5AiR5qPwTmMa6tU1d3Wi+nRbeB2ZUc7M4w3UEGTHIzdYMbmpJrbNk1Gq6KbtDdHEhleKbjPZ5MxY1rC34qmYkETybrpzK6Tgtr0302DNLsozWOsXMxzXyvsxjhlJcG8QND1sqxtPBvZXIw9QnM05GOhrWuH+ToktmB662WyU8kn0jjgwwl8b/AMlv2hjqNCg6rVeGsiJ5zaBzMqGwe2KGJOSi8S25aQQ73Uc7YznuY3FZQ5kVaZkupiqJBkWzNg38jqtHYG6VenihUOYguqPfUc9pbBENZSgzl0t/CJRnH6a9FX8JV2vstAq9mHF2gEqqsxD8TVIpjK2buk/PmrHi2h9N4kTcEaGeRWDc3ZLoa54c2DZsQPOblRjdqkdotRTk+y07A2cKNMAanVSi+AL6tiVKjzZScnbCIikqEREAREQBERAEREAREQBERAEREAREQBYMa2abx+F3yKzrDjKrWsc5/wAIBnojCOSY/DkOdl46/wAyFC16b2u7jHHx/KCp7G42kXkZoE2nXw8FiBFi1zSDwsCelxdZWbERWJx2JbZoZEXJ4DnCmtnYRtNoeRmqGJtpM5WiZyggT6KOxLpdEEfhMH1W5sxzBLqhkuk3sbRFukKuy6dERigyjUJeCGPuC2IBmHWHAkeqj9uYrM0AGzdB9DyWxtisHOOpgugnxJVfxLDJzGyskRJmrhWOr4ihSEAvqNZy+JwHsv0RvJhw2lSY2GtaIA4AAABcy+x3Y9OtjHVn3NBoLB4ukSecCV1jehwbRzHg4e6vKN42cVL+RFUwWDBdnrOzRZrYVjomG2bbkoWhWpVgAHd7gDY+Sk8G4tEcP3xWXElFmjI3Iw4rtXWaA3m43I00H6+Sg62wnUqgrirVcRZ7XulpadSBAykETbkreLr6aQIg3ELTRWGZw6PFIggT++iruJ7RtVzGgluoiJj8lZA0MB5cFV9tGsx4qtfLLSICz+SlVlsD+VGjVcWYosDjcNJB1ldC2TT7gJVJ2bh3VsSfEzPgNV0NrYAA0Cnw4bcvRXy59R9n1ERbzCEREAREQBERAEREAREQBERAEREAREQBERAFAb44gto5QJzHnBtdT6pu/LC57AIkN+pVJvRfGrkUPGYUOdAJvq3NfyJBErXqbKIEslx4kvY3ycCCJ8VYaDWu1sRxGnqVrVtnteQXOz/4sixji4feHWy4WaSsjZj3tzEAAmGw4kHmdIIUVWbXpkhriQADEkkAz/kujMwbIc5xkgcb35COBUDidnipVqm4AygHxiZH/lEFTyFFRGNd99oHIk5QQfE2KxYqoYuAZ0uCPVWJ2xQZDi8j/IiWkeMBYsVuwWMzMcSOQdb3S0RTJf7C8cxuKrUzmD3stJEQDMREz4yr/vi4uqtabNaOZ1PguKbn4l9LaFItJac0EkcORErrNMdrVdM3N1TPP48V7JxQ+XL6NbD0HBws4t4Ea9b/AEU/QpugQSf9zf4WI7Oe0gtd5KQwmHcLuN+PLyXHEmnTR1yST2GvI4LwcbMgGDyK23MIE8zf99FDbRzZpyHTUSDbpr7rvOaitnKMbZtVA5/3oWji6A0JJ8OfVQ2KxFYkhtjwOUn5H6BaTsTWHxuJPjoskssWao4ZL2XLdR47VwAFhY8Va1RdyKhFZ0us5th42/VXpbvGd4zB5KqYREWg4BERAEREAREQBERAEREAREQBERAEREAREQBU/e+v/cAHAAae2it1R8Ak8BK59j8WXPcSCZ43+i55HqjpjW7I/FN4lp8vylaTsU62WZ5GJ8+fFbzaQJnveEzHWStiBAGXhrbiuNGizSc5zW5iQHn4QLyeZnhfVSW0sHAOUAuyySBcm4kdLLJ/S0YALmjTjdx4CTc3v4qVDmFzQCHWItzsdenyUULOe0cTVaQCL3M6cRaByXuqypkLiWNF7Rb2mFYtqbOzZjw5fl6KrbUaRoXAeDuv5KCxCYGoP6ulIHxA5uHnA/PyXVn4YESOvKfJcUqf6rTM94dZnjBEldq2VVHZtIvYX5/RUyxTqyYNo8sxtRh7wJ5AD6qUo1KrwDZo8dY5L3Qg3K2M8kCLAepURg12xKSfo0zi6jJziRwI5+Pmtert1n74eClotBC1qmzqdzlChxyfq/8AYUoe0Rb8aanwMIPOPnzC1MTgHPMvgHwsp/tGgRELVrvkWv1XNw/udl1OukV1g7FwcxxBBB0g+i6LgMa2q0Oaeo4jqqBtBhsYlTG6FfvFp8v5ldfGnxlxKeRHlHkXBERegYAiIgCIiAIiIAiIgCIiAIiIAiIgCIiAIi+ExcoCJ3jxuRgYIl/DwGqpVd7i8jKY5z+oW5tbHmtXJFwLN6KL2kxxBAygnieH5LhJ2zRGNIxuqgOPddYXdIcfQGVG4reDIQ0AgmYzt7Ph90zr4FBmptJoUqdpz1KkucT4QZVU2ljcQ+pFYUyGmREgTq2QeiqixcsLtHt3MGTLldOc3kc/MkzyhesTWIpnJLQfgg3gGQ8zzOg6r7svFB8ZWxmbysNRHssdam4kgWGkcYEC6qyyMeD3gc6WPFwBoeUXHK82Whtitq6HX8Lg/sLVxlQMrCGDlMxHmtquS5uhHJ06cr8uqMlFH2y/M6RMg8v4XZN2qjhQp20aLXHzJ+a5HtB5zjmDyJMrrOwMY7saYAJ5uyx8zb3VcnomC7LAMVAkj+Vt4SSbmwufE9VFOx9MlrHPbLjAHGVI4Onk4khRHbD0jaFY97wPyWKviYseK9lh4eawDBAOLzcqXyKqjxUrgC91rCuDJ/f6rdqV2NOVxaDyOqjH7UpB0ZYB0dFuhXKevZ0jv0a+KBd8B68fZfMF3HtJ5jQx7o+qxzpEzxAXuu2Rz5LnF7s6Pqi9UHyBHzn3WRRW7+LD6bRyt6KVXqRdqzzZKnQREVioREQBERAEREAREQBERAEREAREQBRG9GLNOg6NXWmYUuq7vuxxoAjQOvGqrLotHsowqkGXH1/IrPXqGJAHn+iisS+R/MLLgMXmYZJMDlyWc0m9Qc408mQGeVgJ6aAfNVjebAAEFsgkw7WCM3A8x+aseBruAN5JPKItMAdB7qH3goVBTc4yRrHGRBt7oC17I2OBTYRyC9YzDtb4OcFrbkbRzUBcnKLe8LX3gry/NfT2jVQyV2Vfb+RrmuIB74+anS0dmTYyNPJUjeDES6nyzTHnb6KzYKk91IGYlomTzmyl9BPZTto2eZ9Jt/E+i6LultTPTDY0vIHdH+25PqqFtzDOaTBiDpaZ59PGVc/s6qOfhX1Q0EMf2ZMgGSAQSI0uAoyK42hB1KmWnG0qdRshtxcGIIPMStjYmNL8zXatN+h0I8FoYvGQyABmtMXnpzufYqHw1SthagqVPgeYJ5cp5LhHJ8ju8dxOhAyAvdTRaezqwLbGREjosG0sdkY691o5asz8d0R5wrK1YuffKIA4azdb2PZSy94NIHDl0Vd2dtAh+bWdTHjYDoCVMYmsx7BLSM2pjw+t/TxWVzjv7NHGWvoyUadOJZlXnEMtay1tn4WnqxxniJt7rcr+CQ3G6IlpnrYGN7OoQ7Q8bq4NM3CoLmCZ8dFdtnVc1NpPJavHl+pm8iP7GyiItRmCIiAIiIAiIgCIiAIiIAiIgCIvhKA81qzWAucQANSbBUjeLe2hVY+jTdI+8dJjhcWCq2/m/Aq1nUKLnZG2cQXNB5ze4sVSc7TDg6HH4YlxPPujh1XOUjrGHsmcTj2yYPGx0kT7BY9l7Vy1CARHERPkPKy39iYHD4prmOH9xov3j5EX/cKo4/Zb8NX/ALTjla64PSbO5d6VxTV0dmnVnSqFYcT8Plc8udrea+Yp2cO5SfYkT0JBWgXzSYXWEAlo4xrI4/WStU7RgxPG5P8AjDjE8D0RoJnnYW0hRFWkBEH0Ak2WDH7Wc5lyL2PSR+qgtuOfSqZoOR1pGk8RPPitLEY0kTpN/XgrcSvI9Y/FF9RjQLzHnKvuCIDADoBBixFua53sp+bENsSZB6cySrrtCsBTBBh1yfax9B7ckl9Ew+yvb01GmWgzydpfjfhPpddp3I3bZQ2YyiAQarA+pJP+o5ouJ0iG+i4vi8O52jSRbTkRwPVfoTd3EMfhqORwIaxjTBmCGiQbmD1V4U9HPJa2VrCU6bDzcJF9bWOvks20qQqNyZddQY0tqFsbawgbVJFswk+4ssFN2Um/Xy5LDJOL4mqL5JSKXszbLsLiTQfOSe4fDlfh+QX3eHaBe/Kw6ny5D5LT+0elDqVUc49eC092R22IpsNxmnyb/CndHRV2dI2NhWMpNaIJGpPE2MrNWLiLNb4co+hXusAbdPBYBgBMgunwOvUFVd+iirtmOjhi2S6PJfHmBdZ8Q0NB58VBYnaEmG3ixAv5q/GlRF2zdqOAuvv/AHK7DM7uU+BmPKDqtPDUnuIvIPPhy+q0d4MBVjuMzcxmA9yqxbv4lpKPUizUftFwxAJZV8YDSB/+lJYDfPB1RIqhvg8ZT7rkX/TMZBHYPjk1zD/yWGns7FXDqFcN8Gk/+tl3WXIu0c3hxPpnfcNi2VBNN7Xjm0g/JZlwfCPxLLCjiqYH+LK3/FWjZe18W0AZqzR+Om4z1ztlXXkfaOT8b6Z1BFB7u7Tq1ZFQacYy+ynFojJSVozyi4umERFJAREQBERAEREAXiq2QRzXtEBxn7RtyquftsJSza5mMABvyC5rUa+mezrU6tMi1wWm5HGL+RX6tdTBWpitmMeIc1rhycAfmufGjryTPzns7an9OQGNqVnHTI0kgcZJGvgpym3EV6jXHB1m05Di6oAA2NXRMusF1SpuThc2YUg0/hsPRbzdlsDS3LYiD0VeKuy6m6pHItq7ScKfa94jMG2dlgZg20ETr8rKOxxcGve3NLMriCZs1wLvH4Zj6Lpu0dw6NVoZ2lVjZmBlPu5pOt+oC809xWXmtWvrAYOEcWkKtE2cx3uovfhRlzEteIF5Jg6A8P0VRobtY95BbhqxFv3cr9F4Hc3D03B+R73AAA1HuOggd0Q32U6MJ4BXjpFJU2fn3Ymy8XQeC7BvaCIc7MyQOd3cFnxWFcXEgyJ7sGJ620XeX4AHVoPkojE7n4dxzdmWH8DnNH/iDl9lVospfZyzD0g9pZkkwSNTduUEDWRJ9iFObB2nVwVWmGBoZVdlezLq6BfmCrZhtyaVM5mVK4MZR3muga2DmHmsVLcmg2o2qTWfUa7M0vqEjNzytgH0VVFplnJNEviapqHNYHSFHYiibAHvTaCdYlSTHZSA5j9DJALh7KOxmLaQx4pVyWuFuxqZoIIP3eRN1wyY3LZ1g66IXejDg0HtqAHumJGhAsRyNgor7NtjPpUzia4hzp7NmsNP3nfiPL81JbQqYiu7s2YSsG5gDUeMrSwOuSHkEnL7q0sDIABAa0cbRFvooUZJUWk1ZpgEuE2JuLErfw54H9+qzCgJaeOU+5b+S1zUaKlSSJAadeF+HWVEcbiyHKyn7y4uv22WmwlvEg9bxymPXwvUNoVcS3tT/TV3Od3e6zO2IjMI8OHPqurYXZRqOL3SAdApqhsdo4LRw5HP8nEo+zdqNpUGlzauZ0COyqEgnmA2wCnMUO0c0NkjUmIHurKNnN5Be2YIBWjiopLKmaeC2UMolbQ2e1bjRC+rtxODkzT/AKIIMGtxE4ocmYqVKFlRFKVEN2ERFJAREQBERAEREAREQBERAF8hfUQHzKmUIiAQvqIgCIiA+QvLqYKIoomzGcMF4OFRFHFE8meThFr4jY9N/wAdNjurRw0uviJwRKmz5/0ZljkFtNTHqVmp7OaDIa0HnAn1RFHBD8jNqnQhZkRWSoq3YREUkBERAEREAREQBER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http://www.cgdev.org/sites/default/files/cat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6" r="5852"/>
          <a:stretch/>
        </p:blipFill>
        <p:spPr bwMode="auto">
          <a:xfrm>
            <a:off x="860873" y="1981200"/>
            <a:ext cx="1156766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uoguelph.ca/~gbarron/MISCELLANEOUS/penici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19" y="5181600"/>
            <a:ext cx="1408039" cy="95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nhm.ac.uk/resources-rx/images/1013/craticula_diatom_32299_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00" b="93600" l="3265" r="916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67" r="14252"/>
          <a:stretch/>
        </p:blipFill>
        <p:spPr bwMode="auto">
          <a:xfrm rot="18826784">
            <a:off x="874850" y="2766972"/>
            <a:ext cx="975779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68912" y="1325847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রাজ্যের নাম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3367" y="13448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কোষ সংখ্যা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3400" y="1377029"/>
            <a:ext cx="120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কোষ প্রাচীর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199" y="1344809"/>
            <a:ext cx="100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খাদ্য গ্রহণ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14654" y="1410213"/>
            <a:ext cx="97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ক্লোরোফিল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91399" y="1410213"/>
            <a:ext cx="97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প্রজনন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572" y="421764"/>
            <a:ext cx="1219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5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02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457" y="408057"/>
            <a:ext cx="16764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মূল্যায়নঃ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http://api.ning.com/files/rYPsWhjflg6iHtWhiUc89Lo7qgb*W6n8eF-ByRkv7UCkshCW7wN-hnMFeWNKoDG0eilek0qi*plXVVMy3EyxwkakMuQpttx6/jackfru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57" y="1752600"/>
            <a:ext cx="4111297" cy="3092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1828800" y="52578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চিত্রের রাজ্যের  ৪টি বৈশিষ্ট্য বল  ?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4" descr="http://www.nhm.ac.uk/resources-rx/images/1013/craticula_diatom_32299_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00" b="93600" l="3265" r="916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67" r="14252"/>
          <a:stretch/>
        </p:blipFill>
        <p:spPr bwMode="auto">
          <a:xfrm>
            <a:off x="685800" y="1469886"/>
            <a:ext cx="3124201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b/bb/Fungi_bracket_reduc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154" y="1752599"/>
            <a:ext cx="3810000" cy="309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56658" y="5161001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চিত্রের প্রাণিগুলো কোন সুপার কিংডমের  ঐ কিংডমের শ্রেণিবিভাগ কর ?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94857" y="5237018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চিত্রের জীবগুলোর তুলনা কর  ?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4" descr="C:\Users\User\Desktop\11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793" y="1600200"/>
            <a:ext cx="5450722" cy="324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7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1"/>
      <p:bldP spid="8" grpId="2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0"/>
            <a:ext cx="22860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473" y="2743200"/>
            <a:ext cx="8001000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আজকের আলোচনা থেকে কোন রাজ্যটি  তোমার  সর্বাধিক উন্নত বলে মনে হয় – কেন  ব্যাখ্যা কর ?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03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8440" y="1600200"/>
            <a:ext cx="2590800" cy="3810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16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গুরুত্বপূর্ণ  শব্দসমূহ 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:</a:t>
            </a:r>
            <a:endParaRPr lang="bn-BD" sz="1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ফাঞ্জাই 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প্লান্টি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অ্যানিমেলিয়া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অ্যানাইসোগ্যামাস 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মাইসেলিয়াম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টিস্যুতন্ত্র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শোষণ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স্পোর </a:t>
            </a:r>
          </a:p>
        </p:txBody>
      </p:sp>
    </p:spTree>
    <p:extLst>
      <p:ext uri="{BB962C8B-B14F-4D97-AF65-F5344CB8AC3E}">
        <p14:creationId xmlns:p14="http://schemas.microsoft.com/office/powerpoint/2010/main" val="223826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01948" y="3332018"/>
            <a:ext cx="3352800" cy="155144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4" descr="C:\Users\User\Desktop\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4816148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84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638</Words>
  <Application>Microsoft Office PowerPoint</Application>
  <PresentationFormat>On-screen Show (4:3)</PresentationFormat>
  <Paragraphs>111</Paragraphs>
  <Slides>15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 Joy</cp:lastModifiedBy>
  <cp:revision>109</cp:revision>
  <dcterms:created xsi:type="dcterms:W3CDTF">2006-08-16T00:00:00Z</dcterms:created>
  <dcterms:modified xsi:type="dcterms:W3CDTF">2019-10-20T02:49:39Z</dcterms:modified>
</cp:coreProperties>
</file>