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61" r:id="rId3"/>
    <p:sldId id="292" r:id="rId4"/>
    <p:sldId id="293" r:id="rId5"/>
    <p:sldId id="265" r:id="rId6"/>
    <p:sldId id="263" r:id="rId7"/>
    <p:sldId id="272" r:id="rId8"/>
    <p:sldId id="281" r:id="rId9"/>
    <p:sldId id="282" r:id="rId10"/>
    <p:sldId id="280" r:id="rId11"/>
    <p:sldId id="285" r:id="rId12"/>
    <p:sldId id="289" r:id="rId13"/>
    <p:sldId id="286" r:id="rId14"/>
    <p:sldId id="268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800080"/>
    <a:srgbClr val="CCFFCC"/>
    <a:srgbClr val="CCFF99"/>
    <a:srgbClr val="FFFF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948" autoAdjust="0"/>
  </p:normalViewPr>
  <p:slideViewPr>
    <p:cSldViewPr>
      <p:cViewPr varScale="1">
        <p:scale>
          <a:sx n="60" d="100"/>
          <a:sy n="60" d="100"/>
        </p:scale>
        <p:origin x="-1098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F83A42-90FF-4C49-97C3-37F86B7DDB3C}" type="datetimeFigureOut">
              <a:rPr lang="en-US" smtClean="0"/>
              <a:t>10/20/2019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74548D-0654-4A1B-A4EA-637F78FE27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1633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bn-BD" dirty="0" smtClean="0"/>
              <a:t>শ্রেণী</a:t>
            </a:r>
            <a:r>
              <a:rPr lang="bn-BD" baseline="0" dirty="0" smtClean="0"/>
              <a:t> ব্যবস্থাপনার প্রাথমিক পর্যায়ে শিক্ষার্থীদের মনোযোগ আকর্ষণের উদ্দেশ্যে </a:t>
            </a:r>
            <a:r>
              <a:rPr lang="bn-BD" dirty="0" smtClean="0"/>
              <a:t>স্বাগতম স্লাইডটি। সংশ্লিষ্ট</a:t>
            </a:r>
            <a:r>
              <a:rPr lang="bn-BD" baseline="0" dirty="0" smtClean="0"/>
              <a:t> ছবিটি দ্বারা</a:t>
            </a:r>
            <a:r>
              <a:rPr lang="bn-BD" dirty="0" smtClean="0"/>
              <a:t> পাঠের</a:t>
            </a:r>
            <a:r>
              <a:rPr lang="bn-BD" baseline="0" dirty="0" smtClean="0"/>
              <a:t> প্রেক্ষাপট বোঝানো হয়েছে । স্বাগতম স্লাইডটি নিয়ে</a:t>
            </a:r>
            <a:r>
              <a:rPr lang="en-US" baseline="0" dirty="0" smtClean="0"/>
              <a:t> </a:t>
            </a:r>
            <a:r>
              <a:rPr lang="bn-BD" baseline="0" dirty="0" smtClean="0"/>
              <a:t>শিক্ষার্থীদের কোন প্রশ্ন না থাকলে  কোনো আলোচনা নয় ।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4548D-0654-4A1B-A4EA-637F78FE271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403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শিক্ষার্থীদের চিত্র দেখিয়ে প্রশ্ন করা যেতে পারে 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কী দেখতে পাচ্ছ ? এরা সবাই কী জীব </a:t>
            </a:r>
            <a:r>
              <a:rPr lang="en-US" baseline="0" dirty="0" smtClean="0">
                <a:latin typeface="NikoshBAN" pitchFamily="2" charset="0"/>
                <a:cs typeface="NikoshBAN" pitchFamily="2" charset="0"/>
              </a:rPr>
              <a:t>?</a:t>
            </a:r>
            <a:r>
              <a:rPr lang="bn-BD" baseline="0" smtClean="0">
                <a:latin typeface="NikoshBAN" pitchFamily="2" charset="0"/>
                <a:cs typeface="NikoshBAN" pitchFamily="2" charset="0"/>
              </a:rPr>
              <a:t>এদের মধ্যে একই 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রকম বৈশিষ্ট্যের প্রাণিদের  কিভাবে আলাদা করবে ? উঃ জীবজগতের শ্রেণিবিন্যাস মাধ্যমে ।তোমরা ঠিক বলেছ ।আজ আমরা পড়ব “জীবজগতের শ্রেণিবিন্যাস” ।  এছাড়াও অন্য কোনো যুক্তিযুক্ত উপায়ে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শিরোনাম বের করা যেতে পারে 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4548D-0654-4A1B-A4EA-637F78FE271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455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bn-BD" dirty="0" smtClean="0"/>
              <a:t>শ্রেণীকক্ষে</a:t>
            </a:r>
            <a:r>
              <a:rPr lang="bn-BD" baseline="0" dirty="0" smtClean="0"/>
              <a:t> উপস্থাপনের সময় প্রয়োজন না হলে স্লাইডটি হাইড করে রাখা যেতে পারে । </a:t>
            </a:r>
            <a:endParaRPr lang="en-US" dirty="0" smtClean="0"/>
          </a:p>
          <a:p>
            <a:pPr marL="171450" indent="-171450">
              <a:buFont typeface="Wingdings" pitchFamily="2" charset="2"/>
              <a:buChar char="§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4548D-0654-4A1B-A4EA-637F78FE271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584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bn-BD" baseline="0" dirty="0" smtClean="0"/>
              <a:t>১ নং শিখনফল অর্জনের উদ্দেশ্যে সংশ্লিষ্ট স্লাইডটি ।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4548D-0654-4A1B-A4EA-637F78FE271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104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পাশাপাশি ব্ল্যাক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বোর্ডে শিক্ষার্থীরা ৫টি  রাজ্যের নাম লিখবে ।হুইট্টেকার কেন জীব্জগতকে ৫টি রাজ্যে ভাগ করার প্রস্তাব করেন সেটি শিক্ষার্থীদের সহায়তায় শিক্ষক ব্যাখ্যা করবেন ।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4548D-0654-4A1B-A4EA-637F78FE271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21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bn-BD" baseline="0" dirty="0" smtClean="0"/>
              <a:t>এক্ষেত্রে</a:t>
            </a:r>
            <a:r>
              <a:rPr lang="en-US" baseline="0" dirty="0" smtClean="0"/>
              <a:t> </a:t>
            </a:r>
            <a:r>
              <a:rPr lang="bn-BD" baseline="0" dirty="0" smtClean="0"/>
              <a:t>মারগুলিসের শ্রেণিবিন্যাস শিক্ষক শিক্ষার্থীদের সহায়তায় ব্যাখ্যা করবেন । শিক্ষার্থীরা শ্রেণিবিভাগগুলো বোর্ডে লিখবে । এরপর কিছু বাস্তব উপকরণ দেখিয়ে রাজ্যের নামগুলো শিক্ষার্থীদের কাছ থেকে বের করে আনা যেতে পারে । তবে বিষয় শিক্ষক  ভিন্ন উপায়ে ও এ  কাজটি করতে পারেন।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4548D-0654-4A1B-A4EA-637F78FE271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2990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চিত্র দেখিয়ে প্রত্যেক দলের  দলনেতা কর্তৃক বোর্ডে  বৈশিষ্ট্যগুলো লিখানো যেতে পারে । শিক্ষক শিক্ষার্থীদের সহায়তায়  স্লাইডের চিত্রের কোষ বিভাজন ব্যাখ্যা করবেন । </a:t>
            </a:r>
            <a:endParaRPr lang="en-US" dirty="0" smtClean="0"/>
          </a:p>
          <a:p>
            <a:pPr marL="171450" indent="-171450">
              <a:buFont typeface="Wingdings" pitchFamily="2" charset="2"/>
              <a:buChar char="§"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4548D-0654-4A1B-A4EA-637F78FE271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2127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bn-BD" dirty="0" smtClean="0"/>
              <a:t>শিক্ষার্থীদের</a:t>
            </a:r>
            <a:r>
              <a:rPr lang="bn-BD" baseline="0" dirty="0" smtClean="0"/>
              <a:t> সহায়তায় শিক্ষক ইউক্যারিওটা ও প্রোটিষ্টা রাজ্যের বৈশিষ্ট্যগুলো ব্যাখ্যা করবেন 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4548D-0654-4A1B-A4EA-637F78FE271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9404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bn-BD" dirty="0" smtClean="0"/>
              <a:t>শিক্ষক</a:t>
            </a:r>
            <a:r>
              <a:rPr lang="bn-BD" baseline="0" dirty="0" smtClean="0"/>
              <a:t> ছকটি ব্ল্যাকবোর্ডে লিখে দিবেন ।শিক্ষার্থীরা ছকটি খাতায় লিখে পুরণ করবে । ছকটি পূরণ হলে উত্তর মিলিয়ে নিবে 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4548D-0654-4A1B-A4EA-637F78FE271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6874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§"/>
            </a:pPr>
            <a:r>
              <a:rPr lang="bn-BD" smtClean="0"/>
              <a:t>আজকের</a:t>
            </a:r>
            <a:r>
              <a:rPr lang="bn-BD" baseline="0" smtClean="0"/>
              <a:t> পাঠটি সম্পর্কে সার্বিকভাবে জানার জন্য মূল্যায়নের ব্যবস্থা করা যেতে পারে ।তবে শিক্ষক অন্য কোন যুক্তিযুক্ত উপায়ে মূল্যায়ন করতে পারেন 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4548D-0654-4A1B-A4EA-637F78FE271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424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কাজের বিষয়টিতে আজকের পাঠের অর্জিত শিখন দ্বারা শিক্ষার্থীরা যেন তাদের নিজ নিজ  সৃজনশীল প্রতিভার বিকাশ ঘটাতে পারে সে উদ্দেশ্যে  কাজ দেওয়া যেতে পারে ।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লক্ষ্য রাখবেন যেন শিক্ষার্থীরা বাড়ির কাজ খাতায় তুলে নেয় ।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4548D-0654-4A1B-A4EA-637F78FE271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4071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গুরুত্বপূর্ণ</a:t>
            </a:r>
            <a:r>
              <a:rPr lang="bn-BD" baseline="0" dirty="0" smtClean="0">
                <a:latin typeface="NikoshBAN" pitchFamily="2" charset="0"/>
                <a:cs typeface="NikoshBAN" pitchFamily="2" charset="0"/>
              </a:rPr>
              <a:t> শব্দগুলো শিক্ষার্থীরা লিখে নিবে  । বাসায় চর্চা করবে ।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74548D-0654-4A1B-A4EA-637F78FE271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356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4238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2996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6256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4766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5600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6370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2027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9695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4592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6745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616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08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7B433-2EB6-4AE0-9397-1CB2550E48F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10/20/2019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83972-1722-4482-834D-A642FB4DB58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11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openxmlformats.org/officeDocument/2006/relationships/image" Target="../media/image23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gif"/><Relationship Id="rId4" Type="http://schemas.microsoft.com/office/2007/relationships/hdphoto" Target="../media/hdphoto4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8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6.jpeg"/><Relationship Id="rId4" Type="http://schemas.openxmlformats.org/officeDocument/2006/relationships/image" Target="../media/image29.jpeg"/><Relationship Id="rId9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34200" y="337326"/>
            <a:ext cx="123825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39" name="Picture 15" descr="C:\Users\User\Desktop\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37326"/>
            <a:ext cx="5438775" cy="585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346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IN" sz="8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lvl="0" indent="-274320">
              <a:buClr>
                <a:srgbClr val="D16349"/>
              </a:buClr>
              <a:buSzPct val="85000"/>
              <a:buFont typeface="Wingdings 2"/>
              <a:buChar char=""/>
            </a:pPr>
            <a:r>
              <a:rPr lang="en-US" sz="4000" i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মৃত্যুঞ্জয়</a:t>
            </a:r>
            <a:r>
              <a:rPr lang="en-US" sz="4000" i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i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4000" i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i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কুণ্ডু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</a:t>
            </a:r>
          </a:p>
          <a:p>
            <a:pPr marL="274320" lvl="0" indent="-274320">
              <a:buClr>
                <a:srgbClr val="D16349"/>
              </a:buClr>
              <a:buSzPct val="85000"/>
              <a:buFont typeface="Wingdings 2"/>
              <a:buChar char=""/>
            </a:pPr>
            <a:r>
              <a:rPr lang="en-US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দিঘলিয়া</a:t>
            </a:r>
            <a:r>
              <a:rPr lang="en-US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উচ্চবিদ্দ্যালয়</a:t>
            </a:r>
            <a:r>
              <a:rPr lang="en-US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274320" lvl="0" indent="-274320">
              <a:buClr>
                <a:srgbClr val="D16349"/>
              </a:buClr>
              <a:buSzPct val="85000"/>
              <a:buFont typeface="Wingdings 2"/>
              <a:buChar char=""/>
            </a:pPr>
            <a:r>
              <a:rPr lang="en-US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লোহাগড়া,নড়াইল</a:t>
            </a:r>
            <a:endParaRPr lang="bn-IN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274320" lvl="0" indent="-274320">
              <a:buClr>
                <a:srgbClr val="D16349"/>
              </a:buClr>
              <a:buSzPct val="85000"/>
              <a:buFont typeface="Wingdings 2"/>
              <a:buChar char=""/>
              <a:defRPr/>
            </a:pPr>
            <a:r>
              <a:rPr lang="en-US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28</a:t>
            </a:r>
            <a:r>
              <a:rPr lang="bn-IN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০8/২০১9</a:t>
            </a:r>
            <a:endParaRPr lang="bn-BD" sz="28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274320" lvl="0" indent="-274320">
              <a:buClr>
                <a:srgbClr val="D16349"/>
              </a:buClr>
              <a:buSzPct val="85000"/>
              <a:buFont typeface="Wingdings 2"/>
              <a:buChar char=""/>
              <a:defRPr/>
            </a:pPr>
            <a:r>
              <a:rPr lang="bn-BD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ই-মেইলঃ</a:t>
            </a:r>
            <a:r>
              <a:rPr lang="en-US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mjoykundu@gmail.com</a:t>
            </a:r>
          </a:p>
          <a:p>
            <a:pPr marL="274320" lvl="0" indent="-274320">
              <a:buClr>
                <a:srgbClr val="D16349"/>
              </a:buClr>
              <a:buSzPct val="85000"/>
              <a:buFont typeface="Wingdings 2"/>
              <a:buChar char=""/>
              <a:defRPr/>
            </a:pPr>
            <a:r>
              <a:rPr lang="bn-BD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মোবাইল নম্বরঃ০</a:t>
            </a:r>
            <a:r>
              <a:rPr lang="en-US" sz="28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1716841586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854" y="152400"/>
            <a:ext cx="2119745" cy="22760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74068" y="3046796"/>
            <a:ext cx="2286000" cy="18158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নবম শ্রে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ণি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জীববিজ্ঞান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অধ্যা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য়-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৪৫মি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নিট</a:t>
            </a:r>
            <a:endParaRPr lang="en-US" sz="2800" dirty="0">
              <a:ln w="11430"/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87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 Joy\Pictures\FireShot Screen Capture #008 - 'dolls pictures for facebook - Google অনুসন্ধান' - www_google_com_search_q=dolls+pictures+for+facebook&amp;biw=1366&amp;bih=65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345" y="533400"/>
            <a:ext cx="7783710" cy="5521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319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User\Desktop\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76178"/>
            <a:ext cx="5867400" cy="442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04900" y="5126182"/>
            <a:ext cx="708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জীবজগতের শ্রেণিবিন্যাস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AutoShape 6" descr="data:image/jpeg;base64,/9j/4AAQSkZJRgABAQAAAQABAAD/2wCEAAkGBxQSEhUUEhQVFRUXGRkYGBgXGBodHBwbGR4bGCAZHRwgHCggGBslHBgcITEhJSkrLi4uHx8zODMsNygtLisBCgoKDg0OGhAQGiwkHyQsLCwsLCwsLCwsLCwsLCwsLCwsLCwsLCwsLCwsLCwsLCwsLCwsLCwsLCwsLCwsLCssLP/AABEIAOEA4AMBIgACEQEDEQH/xAAcAAABBAMBAAAAAAAAAAAAAAAGAAQFBwECAwj/xABCEAACAQIEBAQEBAUBBgUFAAABAhEAAwQSITEFBkFREyJhcQcygZFCobHBFCNSYtHwM3KCkuHxFRdDsuIWJHPC0v/EABgBAAMBAQAAAAAAAAAAAAAAAAABAgME/8QAIhEAAwEAAgICAwEBAAAAAAAAAAECEQMhEjFBUSIyUhME/9oADAMBAAIRAxEAPwC8aVKlQAqVYLRWvidgTQBvSppjMb4almRoG8ZZ+0024dxXxiwVCuX+s6n7TS1DwlKVN/4oAwQwPsSPuK6pcB2M0xG9KlSoAVKlSoAVKoa9x9bd9bV5cgf5HkFSf6W/oPadD3qYmloGaVKlTAVKlUXx/j1jB2zcvvlHRd2Y9lHWgCTpVSvGviXjLzThiMPbnSVVnPuWBH2FME+JHErZg3LTx/XbXX/lilpfgy+qVU/w/wCLd8H+fYtMO9tyDHsZH50WcK+JeDuxnL2T/esj/mWfzijULxYaUqZ4Titm6Jt3bbD0YU7Vp2pkmaVYrNACpUqVACptib8eVYzH8h3P+KcE1Xz8XL3nYsIOgOunb/FJvBpaG1tlJ/qI6n19Oldhc2+tCuGxTCCpLHSQATTuzjTlQtvnM+xn/FZ+ZfgOuOYsG3kXduvateApHr0kdai7t03CFjpn+pP+BFT3C7QA9Dr7HqKzT8rLayDrev5XPaJ/QfvUViuNk3vDUAhSMx7yGgL6yB96bc0cX8C4V1JZUIA9Gaf0FDvAeKlLouuBDM2Y9ug+kCK0p4ZytLBy3AFIYf3CN/QHp+dO0aRIoVt8SdiTauWyg+YPIjedQdPsQaIeHkZSAZhj/n96qa0VLDticQttSzsFUbkmBQ1c58woMDxGHcLp+Zmof4jtfuG2i27nhrJMCQT0OnpO9CfCeFG5cZXRgfDcqNiWjy792gVnfI08RpHGmtYacy8bweIsHKxNz8ELqD6yIis8t3SxTw7t1sqGUzSCdN83bYCQI6ULf/TeKT5rf1DA/oaOOSsEti2xcZbhPmzaaDUR6a1M1VV2OplT0FFuYE79a2phxji1rDWWv3WhFE6akk7ADqSdBVUcx/E/FGGtIti1I7NdK99fKvtBro0wwNfiFzsvD0CoFe+/yqToo/rbrHYdao7G8SvYu/4t9zcYncnQDso/CPQVtzgl1cUzX3a41yGztoSO0DQR6VxwLbCNelJmsJDu0pfQbD/X1rrfsKqTBk6a9/8AFa2bkNAjLWuNuyyLPX8tzWb1s2JDC8NUCSAfaur4dTsB+ldLd0RA60imtZN9miQ1GGPQge4n/rXe211fkYjvkuMv6GurCRpXDA3CRqaWsfijphear9q6FF++jRIzXGZT6QxINWvybzcuLHh3IS+BMD5XH9S/uvSqU4lgi1+3c/CND/0p/gGcYhPAnMrKVAmcw2A9zpHqa1mswwvj3dPQ4pVrbJgTvGtbVucxzvrKsO4P6VW/LjKrnxACVPUfrVmUG8d5dD4lSj+GHlrnpHUdNSdvc1FrUVDxktheKCQIAHpTfmNFChxpqJjrrI/eobFXMPaugI8xoZaZPf3rfiOHv4xUGHHkBkuxhSdtOpj0rBU3+L7NnKXfoXCjmZjM6KPvJ/eifABuo17zH5VAcM5XvYc5xcW4WjOkZYjYoZOvvE1InHMpAYFG/vET7H5TSxxWsG/JYjrhGDXHa4ozoWVpEwpjKR/bA/WscV5ZsXhIUI3RlEfUjY+9OGU3crKQlxdjuCOxHUVyvYzwSqNJLTHhydumXWAftW6aaMu0wcxnIV4owtYsqzLlaUlSPvM670S8scIbC2Rbe54jzLMFyiYA0H0p9w687WwzrlOuh00nQx0kdKcBwdiDVpJEtmYprdwKls+maIBjUD33p3SowQ0t4U5pZiREZenuZnWt7uDVhB27f99vpTilRgFafF7FeGMJZGxZ2idJQACe/wA1VohL3EyZWOfRWEqxXza+mk1bHxk4ebmCW6olrNxW9QG8p/UVWOEuCysWwc7xmkag+8aD0pNFyxnzLxG5cus2JGpBGVYyydZk6j6VCLdOVY9j9KkePvoATLkyfT0rhwnhN28wSyjO7aBAN/Wfwx3OlAxxacexH6VyxKDJn/pMH2Na3Fe27W3UhkJVhGojQg07IXwXDEAMV16b1D9lp6jvwzHyI61I27pbptTfh/Bke2120GNtNGuT5QYmJMa6jQa6iuacHuESmeD3j9J39DUNI0m2Or+MADAdtIqP4TioJB7yPY/4p0vAHJl2P513u8v+WVUNGuhg/T1qevRXk/Zm7iEggkGelHvwm4N5bmKueaWy2s2uUL8zCdpJj6VVWGkjXSDDehq/uRGQ4Cxk2CQf94EzPrNacc4yOatRP0qVKtjlFTfF4JLkZ1mNjqCPqKcUqAIZ+W7B6N3+b99/zqSweEW0oRBCjp7613pUkkhttmIpFQd6zSpiIziFixbU3HGQDcqSN/YitLAtpNxbbliNyZYgdgWmunGbyZCra/KY001BBP20oMW7/wDcKpdmli+cE5hlghMsayJ130qH0+il2gzxmINzDO9olCbbFSRqDB1juKg+TxkD2wApUyG/rncv3M9d4ohwlseFDDQhiR6NJj7GhzljDzLXGgN8qmJPTfehgvTCyzczAGulMcHcCAIwiNAdYb6nr6Gns1ZJyxV7IpaJgaDueg+9V7y/znxK/iGtNgkA80SWQAAxOczm07AHXaoz4v8AMZGLwuCViqn+ZdgkTmlVUx00Y/ajXh2Dukj+Z5VGmgnTbWJrk5/+j/Pknj/o1iE5bbJPiWCfEYdrb5VdhsCWWQZGsAkSPSqa59wV/B2x4ywXJS26sCsDUknRixHcACr1tPIB7gH71w4jw+1fTJetpcSZyuoYSOsGuoyPOPJ3L1zH4gIp21dj+FRufXeAK9CcC4FZwlsW7KwOrHVmPcnrXThXBrGGBWxaS2CZOUfv2Han9GFNlEfEvA+FxO6YgXVS4PtlY/dfzqG4ny9f/g0xGTLYz5QW0JnZ4/pnSrE5+wlq/wAVwNtlDHTOP7c0gEfQ1E/EnE3P4i7ZJORsnlk5MgggAbTmB29ainhpOtYC/D7/AIFjKDOcgqOkxlze8SJ7URLiFW2pXsNqFL+gPiZVgeUZoIWJUgdSSQPvU7hLqNhV1GbKPvWNfZtOeiVxGLDIdwImoG3xQGCJDA5WHcVHXMWyjKzSDOoO/pH1H3rngxcm7Nu4qAqCzIQFY7KSRoSCPypzHQ3STJjhnCBca6ymDbtuzKR8wRwsj1AbfrFH/wAJEcWr+Zsw8QAe8an6gr9qhvh/x1RbxGGuqCUS46N1KuRKGe7MD9+1EXwxw5S3fEgrnWCP6goDfmBWsrtGNt49DWlSpVoYCpUDfFXjmLwdi3ewpAQOfFJUExGg1BCgnr7d6CuH/FfE39AbdsjoFmfUz19BVTLoi7U+y7azVP2OY+JYjGWA15LdjMM2UBBoQSXmS0jQAGNelW8GoqWgm1Xo2rjiXIEDcmB6ev2rrTTiSMV8m4n8wRp6iZqGWC3HLl/KxNsi0CNdP+Y9T71vwzAIcl3PL3AwURsRo2vWBMVFXsHfLNmLLoZ8Qt19BOb6U+5f4diVshbls5pzIwKhQ2ozwTmAYbqROtSvZo/QaNb8pUaaQPtFA2BuMW1ktKrA+2n2orvpet2QE/mXNidBvuQCenQTQ1heGXkdS1u4BmZiwAbdSoWA0xJmYooUhfmVlgwVOnce1ZwsiVJnLsTvB2n9PpQkq4pGASw7KBv5QCehgkH8qKsEG1ZxlLR5ZGgA2MaTM009E1hQXxjR24hinA0srhiD18wj7TVzcr32/hlz/P4SE++Uafeg3mjgv8RxXEpICNYwrXO8rcYx9VT8xRRhsRcDypUWPkiBJcEQZ7SCI/LrTcr2yOxzzBjcVblcMts5LebzAsWbWLcAgIDl+YnSafX8XcfDB7RVbjBYzDMASQCIkSRqK58ZUEXCegTQbx5gfuCRUdwK6SMu6ZrZn3n9YFMY85dxN4vet4g5ihBtsQoZkI1kLpo0j2ip6gyw+TEAJMh1BB7Elf8A2x9qM6AIS1yrhVxbYzw5xDADOxJiBHlBMLpppQF8SeEu+NVo8jKD6Qu/7fcVbFDvN3ALmKCeE6IwkEupbQwfLBEHTrNKlqKivF6Uzg+BtjsRbsKDJnNcA0Rd5PtGncmpfjfKVvh7ZP4h7oyhiGAAB1106QDpVr8r8vpg7WRTmdjmuORBZv2A6Con4gcFW5b8ePMoyvroUOmvsTP1NQ5yS1e0M/hpwSycOuJZFa6zNBYA5ApjKvY6ST/ijHiWHV7VxXAKlWkHrpQ58MreXBlSQ0XXEjbf/X1og42zjD3TbUu+RsqjcmNBVL0RX7FPcq8rWsdirlu9nNtbYZirFTuMokdDBq5eHYFLFtLVpcqIIUenud6Gvh1wI2LTXbtspeukZg3zBU0VTBgdT9aL6aWILesVKlSpklffHO868KfJMNctq3+6W/zFUNyrinW+qpEsRr1AGpg9NK9S8z8JXF4S9YcSLiMB3mNCPUGDXkSGtsQwyupKsOxGhH3pr1hL9lo818Vt3ggsmGIZLidVYDTSNQZ0PpXLhPxIxGGz21aUA8qsJhv2HpQFhMczOC7ED07enrXTHXlNwm2Mo7f9a245UxhzcjbvQ+PxZxzbFB/w1IcM+M19TF+ylwdcpyn6aEGqrfT6isG55T9jVNL6JTpfJ6o5V5oscQteJYbbRkbRlPYj96m68r8k8wPgsZbcMQuxHQg9D3r1Fg8QtxFdTKsAw+tYVOHTF70zvWKzWJqTQzWDWl66FUsTAAJJ9BrVFf8Am9fXFswbxMPJKoyhTlPQmJzDv69aalsmqSLbw/KWFt3rl63bKXLsZyrHWNdpjc11TljChsxsqzTMtLa99a68t8at43DpiLU5XGx3BGhB9jUpSaGvsZ4vhtu4ys4OZQQCGYaHcaHWonjFzB4W2RdH+0GXJJLOBroJ/PSKncViFtozuYVQWJ9AJNUHxfid7G4h7w67T+FRsoHTSPrQMKuIc4+GQbeCESMhe65YkbeVQdfSTTbiXPWJChrlwIx2s2YBEf13DmgegFCiXnDCXbeCfSNYpxwHgb3ZvNrm111gdBH5UhhRwfnnFNGbygndmDfllBP3FG/CeZTccI9vc5Q6GQT3KmGUff3oAOGgDyjQ/nUjexTWbHi2zldWWDE6tC7H0JoAtKozmLhrYmw9pbnhFo82UNsZiCRvEVW1rmTHEGb5P/Cmn5VxxN/EXgfFvO3pmgfYRTEWlwfCJhrKWVYHKN9BJ3JgbSafg1TB4CWyyDJ3Jn9d6cWOE3rZ8t11M6QxH70gLfrNAvB+Z71k5MVLqPxgSwHcx8w9tfeji3cDAEEEESCNiD1pgbUqVKgDFeWfirwn+G4piF/C5F5fa4J/9wYV6mrzH8ZuI+Nxa+IgWlSyPXKMxP3cj6U0KvRA8E4XbuznvBH/AAIevudh7V3xnDLiEhgBHcjp1rjy9wi5fvqotsdRpG/Ye9G3Mvwmx1tlawq4nMAX8wBDmSYDEeTYDUmtlSSOZy6ori5JaCay76R3oi4/yFj8LYbFYm2ttFKqQHBYZjlGgkRJ70LWwZECSToO5PSp8i/H7HlwQUr0x8L8WbnD7Umcsr+/715oxyZdCCrKdVIIII6EHUGr9+B/EBcwRT8SNr9ad+mTx/sgt5v42cFhXxATOEK5lmPKSATPpNV3jfi85E27SBCYzEkx6+pqxOchZOBxAxDBbRtsGJ6SNI9ZjSvM3KvCf4plslsqm4oZpGgMDNFRCTRpbafTPSPCcVev8OFxgLly5aYgaLmzTlnoJEV585t5fu4RjnTIMkgMRmCyVjQnUnYdq9OcPwi2bSWk+W2qovsogfpVHfH20BiVYOJa2kp1GUsPtrSj2O+0SXwC5iGV8G0zJuJrptqP3+lXMa8rfDXjQwmOtXGiJgz2PlP5E16oRwQCNQRIPvRX2OH8Ah8T8cbeEFpZm82Ux/SPM300j61X1vj+Hsp4aoM0HM0iSRoQBuRr96nPirxHNiUsgx4dsmf7rn/xX86BmwaRrm8zBo6T3+sVBojq9/xrqmITMoA9Dp+mlF3C8SQB0A6DaNaAruLyOomMjCfYMB/mi/DISsr0kf4oAkr13xDlX3rTHXyuW13GZgddZgf69qWFxAtyILXADp+GT0JqC8RpJZiWO570AEmBAA2GtSti0ignT260FJjSNBTvDY/XUx00oAMA4EajX2pjiMVDEGJqLtYg6HWJI3pYq6A0k6n9N/3oESrkHPsZE69/SpblXjWUizc0BjJ6EmI9p+xoVwOPl/8AO1ceN3YAvppkKyAfwMQjA/QzQMuGlTThOI8SzbYmSVEn12p3TEQ/NPMFrA2Gu3SeyqolmboAP36V5b4dw3EcRxnhoC1685ZifwzqWY9gK9bYjCpcEXFVx2YAj7GtcPgbdv8A2dtE/wB1QP0FNMTWkXy7yxh8HbRbSLmVFUuR5mIABYnuYqcrE0O8d5rt2I8MpcLSNHEAgqIMTGhJn0pN/Y0vo25+uYcYC+MVraZCsCZLH5QI1mYrzx8OOXr+Jx+GK2ma3buo9xiPKAhnU95G1el7WOsYhnsgpcKRnWMwE7b6GntmwqCEUKOygAfYU9E0VT8a+SkuWmx1ny3lyrcUf+qCQo0/rE79RvtUf8A8DiLd2+XQraKDU/1k6CPYE/bvVxY7BJeQ27qh0bcH71jB4K3ZQJaRUQbKogf9/WnvQvHspj4881ksuBTZYe4e56L9Br9qqvhEpct3YbKG1KgnbWKJfjBgHtcTvM+1wh1PoRp+kfSoPlri1y1dQWPnziDmPfft9apGdej0xyVzZZ4jZL2ZBSFdWGoMfnVKfFXhOIv8TxbKC62VtMf7UeFEd9Zq8eAct2MNcvX7Qh8Rla5B8uYDdR0kkn600584eP4LF3LSqt5rWrwAWFuWCk9RvHvUp9lv9TzFxLDi3dCqdRE+hr0d8NOOl+GWnvTKnwpjeNB/ia8123Jdifm9a9Xcq8ItWsBZsqJQ2lzT+IsJJPqSaq/REbpVPNOEvYriN7wLTuSyxEEAZREsCVH30qX4HyQty4ttrwd1IfE5NQva0G/qMRpsB6ion4g425bxN2xbu3hZTKPDDsF1UHYROp60WfBjDkYe9ciA1yB65QJ/M1kbhFguSMGlq5aayjrdYs8jXUyFB3AA0EVWPOPDmweMFsP/ACiPEVQfwk5QsehEfarxFUb8TeIjEY18mnggWwwO5Ek/SWI+lMDnw3FZ1BG0GB7U4xFhchPUCQfWobgLxbQDeCPtof0qRxN3Lauzr/LYj7R+ppAR1u6GO9OsMw1JqBwmI8o1/wBdv9etPsPd3Pft+tABIHjXSQdvt/mmnFb8AEDUmP3ptZxJ0HrTPjOOUhQhBIYTH1FAD/AYzzdRp9jT5+IC4ptrsQM5PQCDl/3jH0Emha9eKoSm5gfepbgYYAIfmYZfbMYiep11PWgC9+G4bw7SJvlUCRTmtbawAOwitqYhUqVKgBlxbHrYtPdeSqjYbnoB9apxT4jXGzJbtZs2QER5pAU+iz2q7blsMCGAIO4OophieD4ZlyPZtZSMoGVRv0Hb6VNTpcX4gFyNxa1hL1y1etiwtxl8O4TpGUZUY9JGoO2sdqs4Gqv5i4Q1lwl6LtgZ2tvcMks0BbTdwDGnbXSK7cvczvg8tvFa2DlVWLS9gkfJcG+TQwdSAKlVnTKqN/JFl0q52boZQykEESCNQQeoretDIZ47hli7retW3jq6qYHuRUdY4Nw8mEs4Yt2CoTQpzPxR7t0qSvhHMqLmPlymGuMBudDp22oftC4pJ8MhVAC3mEFQDq0KZBg9JqfIrxLBxHMOXGrh1KW7VtSbjNAnQQq9okf6FSeKsYbH2WttkvWidQG0ka9DpVXYjjFzEXAHXD3D8ou5RJUDRidTPv8AYUU/D7iFhEglluXCB5h5ZXZFaTO/XvQmJo2xXIHB8OM92zbQE7vcbXrGra+1d+KfEXBWEAtMbpiFCAhdBpLEQB7VE4rlPE8RxTviy1m0DCroSRrAXWF7k9zTz/yowhPme8f+ID9qrWJJFVW0xHEsWcgzXbrS0DRZ0JJ6KB19K9Bcv8KTCYe3YTZBE9ydSx9SSTXPgvA8PgkK2La2xuzdTHVmOp+tM+Kc5YWyrNmNzJGYWxmiep2ERrQBvxbmRbJdcjZlBgnKFmJEknb1qm7XBmaSL1m45JLAPqSdTqdDrVz80XVOBvuNjZYg+jLp+tU5wTBC5ds29hcuIs9YkTHbSaBnV+EDCrbDPmLrmYf0MSZX2EjXrrT3gAUYqw11lFpWzMzEBRlBYT03G1T3N3BmwuseJhSdM2ptk7CegnY/ShDyBwuUsp2JO3sPvSAsu9d4PimhjhWc+yn76VzxPKPCE8zi2g//ADMP/wB6rzE3LarpaR3kZQwn6x1jf6VKYa6LigXLY9NAI9RA0+lAEvxbD8Ht2nW3b8RypC5fEPmjTzzA1jrVYnl656Kw+36UbmxDEZpGhHfXv9RXdbazqRQAFXbDJBII7xqKf8JukMsRp1/ei5rSFdlNDOO4eLN0ZZCsM0fsKALy4XjBetJcH4lB+vUfenVCHw1xmbDsk/I0j0DCY+4P3ovpiFSpUqAFVZc+XHv3zZVzNh7d0ZQcwJHQxEDQ1ZV24FBYmAAST2A1mqu4LZ/i7wuNBGIulyPEgm0NjlGoIgKdRv2mot/Bpxr5+iX5UxVrF2r+ExXmvF2Z1bcgxlZP90RqPfrUNxnhRs3bouuVa8UtoVQFbikgZzJ0YZQGjqwPWrDtcAwy3FurZQXFEK3UT/3rvxLALeXKdCDmVoBKsNiP8UOdXY55PF9Fc8Ex9/ABWto17DMVVrSyxRyNRbYTJB3XYkxoasHhfGbOIWbTgnqp0dT2ZTqpqr71r+FupZvBk8Fs+hP803IGZemUFRpMwIOtZuIt1DlQveDKBibvlDS0QvmHUzOpgGoV+PRpXGq7QZ81cCw8G54bB7hys9sNIndoXY+tDy8tX7iOlhGS2ZJa4XDN/b5tddpiBUry1zQyjLfDm2pKG6QfIwOz9VUgiCdoMk70boQRI1Bq1ldmLTl4VJhFaw/ns2yxIRlu29FXWCBpJidR+9dcNwm7fJFuyRqQpBItqDMGDtHSNdtKtYoDuBWYp+IvI0w6EKoJkgAE94610phxTjFjDCb1xUHQHc+wGpqHTn3BEx4jfVGH6iqJGvxL4g1qwiqYztr6hRMfeKqv/wAQDRZYlbbXQbkdRIknvAoq+I3MFvENbFoki2GkxpJj/wDn86r6w3mnT3NIZb/Pl97lkYbD5cnlzeaCVADAAHdNtQfShXknDvbx9hWSWEsRvlVlMMT0g0dclImJwNsXkV8koMwnQbflpRJg8BbtCLaKg/tEUxAn8ROIObJs2rZeSpunfKqkNtvqY1qsbiMq3HRdLSl3JY6AkLA2AJJ0HoavXiHCbV7/AGiydpBIMdpBBiuHDeXsPYDhEB8QhnLnMWI2mZ2oAqXlrDZ7finVn29B2HapHEXEtkh3AMaDc6+g1oi514TYwuHv4gZ87SEUNChn00AjbU71Va4a9cDeCrXDBJUakRu49qQw5wuKDAsFAzRp+VR9+6MxAEU34bebw5UychKz3gkUwxOLyhWuZlzCQSjjN7eXWgCTv4nLbaJ2MR3rlxMBhazFiQDJgnoJ+lNOH4jxToDlB67kjr7VYfJfCLd5Xu3UDAHIhM7D5tjqJgfSgBv8KLJy33/CWVQehIkmPaRVgVxwuGS2oS2qoo2CiB9q7UxGKwzgCSYA3JrNV7x/jbXr10Lm8KyrEAgZHZCB5iTHzHb09amqwqIdM7c08Z8c+HaZ2tAEkW4/mkbgk/hUENl/H7bu+SeHAMbnkKovhqypkJLedpXpEge80N3MWYMS5OQX1ZRE3RPhsmhIVRlEHQGaKvh/i89pgVKyc8EzodNOoXQAT2O9Zy9rs1peM9BZSpUq2MCE5p4Tbv2WLQr2wXt3IEoy6zruNNR1qsne1eCveu3GN8gjIseHlGX5ToQZ2ERFWTz0T/A394yjNl3ySM8f8M1WmHxrxbZcOhZWC2gVc5R8wWJGac0yfWseU6eDcHlviglr4vXPNntrbuiVZsqgs0NGSG2IMSN614dxW5h7SNbxGQT4fhrLLmkmSr6BQsfLqaavnueIjWtbZNy1lGUCSMygfiUxoN/LUjbDHLL+Gt5SFRBJS8SCWI/DJE7zBjQCsk2bYgh4XzyTpeSQCwL2+mSJYodl17z6UT4/iAGGe9bIYBC4I10iZ/eqvwmJJ8JDdnN4iuoBDOZIy3O3ywG1ijDkPF6NZBlMviW9QYBJBQkGCQYPT5tq2im3jOfl40lqKh41j3e6WNzxQTOaTr94MfSs4LEBYnWNT6mf8D86u/iXJ2DvyXsqCfxJ5T+Whqs+d+X8FhbmS0bjORqucZU9TGpY9j71oYgxi7/ljTXr7aU0wx112qdw3CL+Myrh8MYkZnAITtMnQadATVk8L+GWDtA+JnvEgjzkACeoAA/OaANfhLj1uYRwv4LjA+x1Bo5oC4X8L8PYY/zrz25nw2Kx7EgCR+frRqbgUQIAAgfToKG8DDa9fC71tauBhIqJ4kni2tCQSZU+o7jSR6Vvy5ZKWypMkHU9ydSfTXpWa5NrCnH46CfxjP8AIsKDE3du8Kak/hlw9EwgcAF3LZmjUgEgD202qL545XxeLvK48yroqhgAASNYManrvsKLcDZGDwiLE+GgB9W6kntJ3rUgqTFJ4WLv21+Vbjj2Ekj2gGjX4lcBDYFHUwcMBAPVTCke+x+lB/iNcvXLjIc91y2UajzbAf1CPvVhc/8ACb2Iw4W02ikFl180EakDVgN4Ed+lIZVPAnhSNiAf3NXnwPDrbw9pU+UIsesiZ+tU9y/wxze8JYLsT00jYt3CgdDBq6cHY8O2iAkhVCydzAifyoEdqVKlTAwape6R/E37BVXK5tC7ICPFd9BPnILKCfWrpqpePFv/ABC6qXAjC4GBCSQMhZlJ9RI7EN6VNrUXxvGcXwWVme3bW6VC4l5aV8p/BEkw7Zddwpo75LtnLeZyGuG7lYxHyqsAjbTN0od5QRLtzEBYAuW2tKPDCgi2dHG+YHOep0APWiLktz4cN8xW25MASSCuwJ2CAfSplJNFXTehLSpUq0MjS7bDAqwBBEEHYg9KqbmHhz2cRcw6u4DMt2zJOUJBDqWndTqJ6CrboG+KNmEw9wAH+b4bZicuVwTrBGgy/nUWtRpxvKIG2FuloN3K13xUndZGoMnQ6iNex607cBPEVSCvmY20JJLMDqYBMZdh/wBZmOUuE4XEW7jtZtMfFbXRtNMoDDdQIA9KLcNgrdsZbaIg7KoA/Ks1xb3prXNnWFMcNZVtJDyVVnIgAFZAAzsNGknUfSjnkC0jXL923orRC5pyk6MsRoQyn3EVB8XQpduWwozKStsi2hOUlfMFn+YPlBHzSdNjRF8M8L4eHdcwaLhWQZGgn6fMTGsdzTicYuWtkL6GcNyPhhee9dDXnZi38yIBP9oAB+s0T0q2Oc0RAogAADYDQUg4mJEjpWxqssTntYm7N18zM3Q7b5Se0DrUXXiVM+RYmLsZ485UD21priOHMRpdJjaQP2AqvLmLe6iJ4jgMJjUgE6b7Mas/BWiltFJkhQD9qmWr+CqTj5GB4fcIVQwUDc/MT+gFOcJw/Jrnc9dYg/YU9rNUuOU9JdNmIrS9cVQSxAA3J2rpVcc1cbZ8YUM+DZMGOrkTJ9pgfWnTwUrWEjcewasWA1G7raP6xUjg+NWLpypcBb+kyD9jVY8Zdcha2ToJYHbTbX0/eorC4llt+M5bIB5RJEk9Z7VCs0/zReK2lmQBPeNfvXSqvwHP9ywhF1Tey5RrIYSoY6gGQCSNYOh3o65c42MXa8RUKCYgkHX6VpplhLUqVKmBiqzu8HLXr2OzsrrNtgsEEMWGbNE5hmG2wBXWKsxmgTQxgLSvaxIVlcOubymQCQfL6HQGPWkxp4cOUMMpus6zAtoAJMDMluYBHlPkgin/AALBW7N64lsZQoy5QNN/EnuTDjr+9NuT0yNdSDJAuFvwnxCSMvZew3iKdtdW3iyC2twqQmXoEYFpA28o32j1oBs35uxptYZ2S4LbmAjHXU9I66a0B4nmXFs6hrhUKdQABmyyZiNQY6VtzZxNsXfAQEohIVerHqd+tRd18hy59Y2IaVjp/aZ/SueuTvo3mOuycs824tjEqMzAA5Zgaa7aDWKIPiJYNzCIJGtxZJExKuBp7kULNwthZF0jKcyCQNTmaOo0+m+lGXOumCjc57IGsa51G/T3q43CHmoY8hY7OzqDI8Ky0xHmAKtJGhbQTERpRjQD8NHBa7DZgMwBk6gORJHRtNTpNH1aT6Iv2VvzNpi72WWLNaGTNBkL0B3nTbqNYin/AMMMS7fxWZsytdLLC5QB8uinVQYmPenXDsOL2PuPClbbl5jXMFFpRPQfOYHpNP8Alu0Eu30AIiNzM+ZzO3qKEOnoQ0qVYqiAE47zNiLGIuojWyojRlJKiBtBEn5t9NqGk4i+LxDW7vmzSudAoObKYBzELEEE69Ionu4W1ir1+5ZKgIyhrjKDmcDUL/aNNe9DPA1XPdki4FvjMCBqCMs9hBI/Kue6em8JYb3cO1iLW7BAbrnLAOpIUqToR9dKM+E81ILM3zlygS/QTpr1qL4xhVBdUUBECmBoJM6n0oH4znfD3baGW0Mf1DNr+n5VCbV9Da2S7hjLZAOdYb5dRr7V3FUvwDEkKzvJyhbSSdyAAxA9wdat/hjA2rcMG8q+YGZgVvF+TaMqjByxga1RnEeLvcxN57GS8ly4cqow8QScuUq3zSddNpq6OMT4F3LofDePeDVXcjcLe7jLbXEtt4UuXNkpcEDKuo8rST36VT7FPXZD8QtYy7Fi3h7iu8yHgHKNSB0GlOMeA1kJEXEyt4b+VjlIJWCJ6RV03WCjMYAAkk9B79BUFe4vgL5CO1p50GZdJ9GIj86nwK82C3/geIxBF2PCtBCbdqxlMuR/6j5iG17rRbyfwh8NYi4zs7HMQ5BK/wBsjeO9ZsXMJgiyC4lsscxVnnf0J0FTSNOo2q0Zs2pUqVMBVqEAmABO9bUqAG2DwFu1m8O2iZjLZQBJ7nvUPx/jDW7gtoUAys1zPvBUhQuu+aKIabYnAW7hBuIrEbZgDU0m10NZvZTaEghkYkg7oSSCOxHWndzh+IveJfyS3zNplUDrLGIMRoJn0q2GwFs6m2n2FbHBJkNvKMh3UaCslw58mr5SsxirjW0ttMBUMRvlZhBHTQLRlxyMRasIs5XuKWIgFVQFmJkaQQKkbfBLCiBbXedZP5kyKbcR4B4j22S9csqismS3lysGImQVO8VpM4ZutIzlnh3g3QQfI4YR/dCNPudf9CiTH3iqeX5jCqPU6flv7A1F8K4NetuTdxHipna4q5ApUtOmYHUAHtTjjHA0xLW2d7qm2SV8O4U3EGY300q8J015ewmRWOmrEAgASF8ubQD5jLH1JrGCtRiLjzIcsvtlCffXNUnYshFCqIVQAB6CmmA4NZsu720hrhLMSzNJOpiScvsIoAf0Nc98UazYC25z3TlEdF/EddtwPrRLXO/h1cQ6hoMiQDB7+hpNahp4yoMI+LtYcgplViQqgGekFtJ11PoMvenHDMJ4YVNJcNECMzdd94/WKsm9wS0xzAFG7oxBMxv0Ow6dKQ4HaIYMC+aJLHUR/TEZe+ka1jXFrNFyYV7igHBDhidAd502npXGzyriB5nVktOCuaCzqNxKjUAzuduoqycLwW3bbP5mYbZ2LR7evrUjFKeD+mN8v0VGODXtERbrBSIuC0xB99BDD7VYvLOFe3ZhxlJJOU7gba+ukmpes1pHGpZFW69mrrIIOx0NR3BOB2MIpWwmQEydSSfqeg6CpOsVoQAHxJ5iCNbwg/FDOZIA/pU9InU69BQW5YefUoQCPJ0JIByzmCkgiY039auDE8AsXLxvPbDXCnhknbL7bT601s8o4VQB4QMMWk7mehP4l9DUudLVYuin7Dl4bzHXzjK7axJkgGTAJ9ulE/A+ermGVEeyXs/hc5gQBuF0hoMQPWOlGl7kvCsWOUiYgAnyx1XtO36VKX+D2Xs+C1tTbiMvb1BGoPrvQkHl9jrDXg6K66hgCPY611rSxaCKFUQAAAB0A0it6ogVKlSoAVKlSoAVKlSoAVKlSoAVKlSoAVKlSoAVKlSoAVKlSoAVKlSoAVKlSoAVKlSoAVKlSoAVKlSoAVKlSoA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8" descr="data:image/jpeg;base64,/9j/4AAQSkZJRgABAQAAAQABAAD/2wCEAAkGBxQSEhUUEhQVFRUXGRkYGBgXGBodHBwbGR4bGCAZHRwgHCggGBslHBgcITEhJSkrLi4uHx8zODMsNygtLisBCgoKDg0OGhAQGiwkHyQsLCwsLCwsLCwsLCwsLCwsLCwsLCwsLCwsLCwsLCwsLCwsLCwsLCwsLCwsLCwsLCssLP/AABEIAOEA4AMBIgACEQEDEQH/xAAcAAABBAMBAAAAAAAAAAAAAAAGAAQFBwECAwj/xABCEAACAQIEBAQEBAUBBgUFAAABAhEAAwQSITEFBkFREyJhcQcygZFCobHBFCNSYtHwM3KCkuHxFRdDsuIWJHPC0v/EABgBAAMBAQAAAAAAAAAAAAAAAAABAgME/8QAIhEAAwEAAgICAwEBAAAAAAAAAAECEQMhEjFBUSIyUhME/9oADAMBAAIRAxEAPwC8aVKlQAqVYLRWvidgTQBvSppjMb4almRoG8ZZ+0024dxXxiwVCuX+s6n7TS1DwlKVN/4oAwQwPsSPuK6pcB2M0xG9KlSoAVKlSoAVKoa9x9bd9bV5cgf5HkFSf6W/oPadD3qYmloGaVKlTAVKlUXx/j1jB2zcvvlHRd2Y9lHWgCTpVSvGviXjLzThiMPbnSVVnPuWBH2FME+JHErZg3LTx/XbXX/lilpfgy+qVU/w/wCLd8H+fYtMO9tyDHsZH50WcK+JeDuxnL2T/esj/mWfzijULxYaUqZ4Titm6Jt3bbD0YU7Vp2pkmaVYrNACpUqVACptib8eVYzH8h3P+KcE1Xz8XL3nYsIOgOunb/FJvBpaG1tlJ/qI6n19Oldhc2+tCuGxTCCpLHSQATTuzjTlQtvnM+xn/FZ+ZfgOuOYsG3kXduvateApHr0kdai7t03CFjpn+pP+BFT3C7QA9Dr7HqKzT8rLayDrev5XPaJ/QfvUViuNk3vDUAhSMx7yGgL6yB96bc0cX8C4V1JZUIA9Gaf0FDvAeKlLouuBDM2Y9ug+kCK0p4ZytLBy3AFIYf3CN/QHp+dO0aRIoVt8SdiTauWyg+YPIjedQdPsQaIeHkZSAZhj/n96qa0VLDticQttSzsFUbkmBQ1c58woMDxGHcLp+Zmof4jtfuG2i27nhrJMCQT0OnpO9CfCeFG5cZXRgfDcqNiWjy792gVnfI08RpHGmtYacy8bweIsHKxNz8ELqD6yIis8t3SxTw7t1sqGUzSCdN83bYCQI6ULf/TeKT5rf1DA/oaOOSsEti2xcZbhPmzaaDUR6a1M1VV2OplT0FFuYE79a2phxji1rDWWv3WhFE6akk7ADqSdBVUcx/E/FGGtIti1I7NdK99fKvtBro0wwNfiFzsvD0CoFe+/yqToo/rbrHYdao7G8SvYu/4t9zcYncnQDso/CPQVtzgl1cUzX3a41yGztoSO0DQR6VxwLbCNelJmsJDu0pfQbD/X1rrfsKqTBk6a9/8AFa2bkNAjLWuNuyyLPX8tzWb1s2JDC8NUCSAfaur4dTsB+ldLd0RA60imtZN9miQ1GGPQge4n/rXe211fkYjvkuMv6GurCRpXDA3CRqaWsfijphear9q6FF++jRIzXGZT6QxINWvybzcuLHh3IS+BMD5XH9S/uvSqU4lgi1+3c/CND/0p/gGcYhPAnMrKVAmcw2A9zpHqa1mswwvj3dPQ4pVrbJgTvGtbVucxzvrKsO4P6VW/LjKrnxACVPUfrVmUG8d5dD4lSj+GHlrnpHUdNSdvc1FrUVDxktheKCQIAHpTfmNFChxpqJjrrI/eobFXMPaugI8xoZaZPf3rfiOHv4xUGHHkBkuxhSdtOpj0rBU3+L7NnKXfoXCjmZjM6KPvJ/eifABuo17zH5VAcM5XvYc5xcW4WjOkZYjYoZOvvE1InHMpAYFG/vET7H5TSxxWsG/JYjrhGDXHa4ozoWVpEwpjKR/bA/WscV5ZsXhIUI3RlEfUjY+9OGU3crKQlxdjuCOxHUVyvYzwSqNJLTHhydumXWAftW6aaMu0wcxnIV4owtYsqzLlaUlSPvM670S8scIbC2Rbe54jzLMFyiYA0H0p9w687WwzrlOuh00nQx0kdKcBwdiDVpJEtmYprdwKls+maIBjUD33p3SowQ0t4U5pZiREZenuZnWt7uDVhB27f99vpTilRgFafF7FeGMJZGxZ2idJQACe/wA1VohL3EyZWOfRWEqxXza+mk1bHxk4ebmCW6olrNxW9QG8p/UVWOEuCysWwc7xmkag+8aD0pNFyxnzLxG5cus2JGpBGVYyydZk6j6VCLdOVY9j9KkePvoATLkyfT0rhwnhN28wSyjO7aBAN/Wfwx3OlAxxacexH6VyxKDJn/pMH2Na3Fe27W3UhkJVhGojQg07IXwXDEAMV16b1D9lp6jvwzHyI61I27pbptTfh/Bke2120GNtNGuT5QYmJMa6jQa6iuacHuESmeD3j9J39DUNI0m2Or+MADAdtIqP4TioJB7yPY/4p0vAHJl2P513u8v+WVUNGuhg/T1qevRXk/Zm7iEggkGelHvwm4N5bmKueaWy2s2uUL8zCdpJj6VVWGkjXSDDehq/uRGQ4Cxk2CQf94EzPrNacc4yOatRP0qVKtjlFTfF4JLkZ1mNjqCPqKcUqAIZ+W7B6N3+b99/zqSweEW0oRBCjp7613pUkkhttmIpFQd6zSpiIziFixbU3HGQDcqSN/YitLAtpNxbbliNyZYgdgWmunGbyZCra/KY001BBP20oMW7/wDcKpdmli+cE5hlghMsayJ130qH0+il2gzxmINzDO9olCbbFSRqDB1juKg+TxkD2wApUyG/rncv3M9d4ohwlseFDDQhiR6NJj7GhzljDzLXGgN8qmJPTfehgvTCyzczAGulMcHcCAIwiNAdYb6nr6Gns1ZJyxV7IpaJgaDueg+9V7y/znxK/iGtNgkA80SWQAAxOczm07AHXaoz4v8AMZGLwuCViqn+ZdgkTmlVUx00Y/ajXh2Dukj+Z5VGmgnTbWJrk5/+j/Pknj/o1iE5bbJPiWCfEYdrb5VdhsCWWQZGsAkSPSqa59wV/B2x4ywXJS26sCsDUknRixHcACr1tPIB7gH71w4jw+1fTJetpcSZyuoYSOsGuoyPOPJ3L1zH4gIp21dj+FRufXeAK9CcC4FZwlsW7KwOrHVmPcnrXThXBrGGBWxaS2CZOUfv2Han9GFNlEfEvA+FxO6YgXVS4PtlY/dfzqG4ny9f/g0xGTLYz5QW0JnZ4/pnSrE5+wlq/wAVwNtlDHTOP7c0gEfQ1E/EnE3P4i7ZJORsnlk5MgggAbTmB29ainhpOtYC/D7/AIFjKDOcgqOkxlze8SJ7URLiFW2pXsNqFL+gPiZVgeUZoIWJUgdSSQPvU7hLqNhV1GbKPvWNfZtOeiVxGLDIdwImoG3xQGCJDA5WHcVHXMWyjKzSDOoO/pH1H3rngxcm7Nu4qAqCzIQFY7KSRoSCPypzHQ3STJjhnCBca6ymDbtuzKR8wRwsj1AbfrFH/wAJEcWr+Zsw8QAe8an6gr9qhvh/x1RbxGGuqCUS46N1KuRKGe7MD9+1EXwxw5S3fEgrnWCP6goDfmBWsrtGNt49DWlSpVoYCpUDfFXjmLwdi3ewpAQOfFJUExGg1BCgnr7d6CuH/FfE39AbdsjoFmfUz19BVTLoi7U+y7azVP2OY+JYjGWA15LdjMM2UBBoQSXmS0jQAGNelW8GoqWgm1Xo2rjiXIEDcmB6ev2rrTTiSMV8m4n8wRp6iZqGWC3HLl/KxNsi0CNdP+Y9T71vwzAIcl3PL3AwURsRo2vWBMVFXsHfLNmLLoZ8Qt19BOb6U+5f4diVshbls5pzIwKhQ2ozwTmAYbqROtSvZo/QaNb8pUaaQPtFA2BuMW1ktKrA+2n2orvpet2QE/mXNidBvuQCenQTQ1heGXkdS1u4BmZiwAbdSoWA0xJmYooUhfmVlgwVOnce1ZwsiVJnLsTvB2n9PpQkq4pGASw7KBv5QCehgkH8qKsEG1ZxlLR5ZGgA2MaTM009E1hQXxjR24hinA0srhiD18wj7TVzcr32/hlz/P4SE++Uafeg3mjgv8RxXEpICNYwrXO8rcYx9VT8xRRhsRcDypUWPkiBJcEQZ7SCI/LrTcr2yOxzzBjcVblcMts5LebzAsWbWLcAgIDl+YnSafX8XcfDB7RVbjBYzDMASQCIkSRqK58ZUEXCegTQbx5gfuCRUdwK6SMu6ZrZn3n9YFMY85dxN4vet4g5ihBtsQoZkI1kLpo0j2ip6gyw+TEAJMh1BB7Elf8A2x9qM6AIS1yrhVxbYzw5xDADOxJiBHlBMLpppQF8SeEu+NVo8jKD6Qu/7fcVbFDvN3ALmKCeE6IwkEupbQwfLBEHTrNKlqKivF6Uzg+BtjsRbsKDJnNcA0Rd5PtGncmpfjfKVvh7ZP4h7oyhiGAAB1106QDpVr8r8vpg7WRTmdjmuORBZv2A6Con4gcFW5b8ePMoyvroUOmvsTP1NQ5yS1e0M/hpwSycOuJZFa6zNBYA5ApjKvY6ST/ijHiWHV7VxXAKlWkHrpQ58MreXBlSQ0XXEjbf/X1og42zjD3TbUu+RsqjcmNBVL0RX7FPcq8rWsdirlu9nNtbYZirFTuMokdDBq5eHYFLFtLVpcqIIUenud6Gvh1wI2LTXbtspeukZg3zBU0VTBgdT9aL6aWILesVKlSpklffHO868KfJMNctq3+6W/zFUNyrinW+qpEsRr1AGpg9NK9S8z8JXF4S9YcSLiMB3mNCPUGDXkSGtsQwyupKsOxGhH3pr1hL9lo818Vt3ggsmGIZLidVYDTSNQZ0PpXLhPxIxGGz21aUA8qsJhv2HpQFhMczOC7ED07enrXTHXlNwm2Mo7f9a245UxhzcjbvQ+PxZxzbFB/w1IcM+M19TF+ylwdcpyn6aEGqrfT6isG55T9jVNL6JTpfJ6o5V5oscQteJYbbRkbRlPYj96m68r8k8wPgsZbcMQuxHQg9D3r1Fg8QtxFdTKsAw+tYVOHTF70zvWKzWJqTQzWDWl66FUsTAAJJ9BrVFf8Am9fXFswbxMPJKoyhTlPQmJzDv69aalsmqSLbw/KWFt3rl63bKXLsZyrHWNdpjc11TljChsxsqzTMtLa99a68t8at43DpiLU5XGx3BGhB9jUpSaGvsZ4vhtu4ys4OZQQCGYaHcaHWonjFzB4W2RdH+0GXJJLOBroJ/PSKncViFtozuYVQWJ9AJNUHxfid7G4h7w67T+FRsoHTSPrQMKuIc4+GQbeCESMhe65YkbeVQdfSTTbiXPWJChrlwIx2s2YBEf13DmgegFCiXnDCXbeCfSNYpxwHgb3ZvNrm111gdBH5UhhRwfnnFNGbygndmDfllBP3FG/CeZTccI9vc5Q6GQT3KmGUff3oAOGgDyjQ/nUjexTWbHi2zldWWDE6tC7H0JoAtKozmLhrYmw9pbnhFo82UNsZiCRvEVW1rmTHEGb5P/Cmn5VxxN/EXgfFvO3pmgfYRTEWlwfCJhrKWVYHKN9BJ3JgbSafg1TB4CWyyDJ3Jn9d6cWOE3rZ8t11M6QxH70gLfrNAvB+Z71k5MVLqPxgSwHcx8w9tfeji3cDAEEEESCNiD1pgbUqVKgDFeWfirwn+G4piF/C5F5fa4J/9wYV6mrzH8ZuI+Nxa+IgWlSyPXKMxP3cj6U0KvRA8E4XbuznvBH/AAIevudh7V3xnDLiEhgBHcjp1rjy9wi5fvqotsdRpG/Ye9G3Mvwmx1tlawq4nMAX8wBDmSYDEeTYDUmtlSSOZy6ori5JaCay76R3oi4/yFj8LYbFYm2ttFKqQHBYZjlGgkRJ70LWwZECSToO5PSp8i/H7HlwQUr0x8L8WbnD7Umcsr+/715oxyZdCCrKdVIIII6EHUGr9+B/EBcwRT8SNr9ad+mTx/sgt5v42cFhXxATOEK5lmPKSATPpNV3jfi85E27SBCYzEkx6+pqxOchZOBxAxDBbRtsGJ6SNI9ZjSvM3KvCf4plslsqm4oZpGgMDNFRCTRpbafTPSPCcVev8OFxgLly5aYgaLmzTlnoJEV585t5fu4RjnTIMkgMRmCyVjQnUnYdq9OcPwi2bSWk+W2qovsogfpVHfH20BiVYOJa2kp1GUsPtrSj2O+0SXwC5iGV8G0zJuJrptqP3+lXMa8rfDXjQwmOtXGiJgz2PlP5E16oRwQCNQRIPvRX2OH8Ah8T8cbeEFpZm82Ux/SPM300j61X1vj+Hsp4aoM0HM0iSRoQBuRr96nPirxHNiUsgx4dsmf7rn/xX86BmwaRrm8zBo6T3+sVBojq9/xrqmITMoA9Dp+mlF3C8SQB0A6DaNaAruLyOomMjCfYMB/mi/DISsr0kf4oAkr13xDlX3rTHXyuW13GZgddZgf69qWFxAtyILXADp+GT0JqC8RpJZiWO570AEmBAA2GtSti0ignT260FJjSNBTvDY/XUx00oAMA4EajX2pjiMVDEGJqLtYg6HWJI3pYq6A0k6n9N/3oESrkHPsZE69/SpblXjWUizc0BjJ6EmI9p+xoVwOPl/8AO1ceN3YAvppkKyAfwMQjA/QzQMuGlTThOI8SzbYmSVEn12p3TEQ/NPMFrA2Gu3SeyqolmboAP36V5b4dw3EcRxnhoC1685ZifwzqWY9gK9bYjCpcEXFVx2YAj7GtcPgbdv8A2dtE/wB1QP0FNMTWkXy7yxh8HbRbSLmVFUuR5mIABYnuYqcrE0O8d5rt2I8MpcLSNHEAgqIMTGhJn0pN/Y0vo25+uYcYC+MVraZCsCZLH5QI1mYrzx8OOXr+Jx+GK2ma3buo9xiPKAhnU95G1el7WOsYhnsgpcKRnWMwE7b6GntmwqCEUKOygAfYU9E0VT8a+SkuWmx1ny3lyrcUf+qCQo0/rE79RvtUf8A8DiLd2+XQraKDU/1k6CPYE/bvVxY7BJeQ27qh0bcH71jB4K3ZQJaRUQbKogf9/WnvQvHspj4881ksuBTZYe4e56L9Br9qqvhEpct3YbKG1KgnbWKJfjBgHtcTvM+1wh1PoRp+kfSoPlri1y1dQWPnziDmPfft9apGdej0xyVzZZ4jZL2ZBSFdWGoMfnVKfFXhOIv8TxbKC62VtMf7UeFEd9Zq8eAct2MNcvX7Qh8Rla5B8uYDdR0kkn600584eP4LF3LSqt5rWrwAWFuWCk9RvHvUp9lv9TzFxLDi3dCqdRE+hr0d8NOOl+GWnvTKnwpjeNB/ia8123Jdifm9a9Xcq8ItWsBZsqJQ2lzT+IsJJPqSaq/REbpVPNOEvYriN7wLTuSyxEEAZREsCVH30qX4HyQty4ttrwd1IfE5NQva0G/qMRpsB6ion4g425bxN2xbu3hZTKPDDsF1UHYROp60WfBjDkYe9ciA1yB65QJ/M1kbhFguSMGlq5aayjrdYs8jXUyFB3AA0EVWPOPDmweMFsP/ACiPEVQfwk5QsehEfarxFUb8TeIjEY18mnggWwwO5Ek/SWI+lMDnw3FZ1BG0GB7U4xFhchPUCQfWobgLxbQDeCPtof0qRxN3Lauzr/LYj7R+ppAR1u6GO9OsMw1JqBwmI8o1/wBdv9etPsPd3Pft+tABIHjXSQdvt/mmnFb8AEDUmP3ptZxJ0HrTPjOOUhQhBIYTH1FAD/AYzzdRp9jT5+IC4ptrsQM5PQCDl/3jH0Emha9eKoSm5gfepbgYYAIfmYZfbMYiep11PWgC9+G4bw7SJvlUCRTmtbawAOwitqYhUqVKgBlxbHrYtPdeSqjYbnoB9apxT4jXGzJbtZs2QER5pAU+iz2q7blsMCGAIO4OophieD4ZlyPZtZSMoGVRv0Hb6VNTpcX4gFyNxa1hL1y1etiwtxl8O4TpGUZUY9JGoO2sdqs4Gqv5i4Q1lwl6LtgZ2tvcMks0BbTdwDGnbXSK7cvczvg8tvFa2DlVWLS9gkfJcG+TQwdSAKlVnTKqN/JFl0q52boZQykEESCNQQeoretDIZ47hli7retW3jq6qYHuRUdY4Nw8mEs4Yt2CoTQpzPxR7t0qSvhHMqLmPlymGuMBudDp22oftC4pJ8MhVAC3mEFQDq0KZBg9JqfIrxLBxHMOXGrh1KW7VtSbjNAnQQq9okf6FSeKsYbH2WttkvWidQG0ka9DpVXYjjFzEXAHXD3D8ou5RJUDRidTPv8AYUU/D7iFhEglluXCB5h5ZXZFaTO/XvQmJo2xXIHB8OM92zbQE7vcbXrGra+1d+KfEXBWEAtMbpiFCAhdBpLEQB7VE4rlPE8RxTviy1m0DCroSRrAXWF7k9zTz/yowhPme8f+ID9qrWJJFVW0xHEsWcgzXbrS0DRZ0JJ6KB19K9Bcv8KTCYe3YTZBE9ydSx9SSTXPgvA8PgkK2La2xuzdTHVmOp+tM+Kc5YWyrNmNzJGYWxmiep2ERrQBvxbmRbJdcjZlBgnKFmJEknb1qm7XBmaSL1m45JLAPqSdTqdDrVz80XVOBvuNjZYg+jLp+tU5wTBC5ds29hcuIs9YkTHbSaBnV+EDCrbDPmLrmYf0MSZX2EjXrrT3gAUYqw11lFpWzMzEBRlBYT03G1T3N3BmwuseJhSdM2ptk7CegnY/ShDyBwuUsp2JO3sPvSAsu9d4PimhjhWc+yn76VzxPKPCE8zi2g//ADMP/wB6rzE3LarpaR3kZQwn6x1jf6VKYa6LigXLY9NAI9RA0+lAEvxbD8Ht2nW3b8RypC5fEPmjTzzA1jrVYnl656Kw+36UbmxDEZpGhHfXv9RXdbazqRQAFXbDJBII7xqKf8JukMsRp1/ei5rSFdlNDOO4eLN0ZZCsM0fsKALy4XjBetJcH4lB+vUfenVCHw1xmbDsk/I0j0DCY+4P3ovpiFSpUqAFVZc+XHv3zZVzNh7d0ZQcwJHQxEDQ1ZV24FBYmAAST2A1mqu4LZ/i7wuNBGIulyPEgm0NjlGoIgKdRv2mot/Bpxr5+iX5UxVrF2r+ExXmvF2Z1bcgxlZP90RqPfrUNxnhRs3bouuVa8UtoVQFbikgZzJ0YZQGjqwPWrDtcAwy3FurZQXFEK3UT/3rvxLALeXKdCDmVoBKsNiP8UOdXY55PF9Fc8Ex9/ABWto17DMVVrSyxRyNRbYTJB3XYkxoasHhfGbOIWbTgnqp0dT2ZTqpqr71r+FupZvBk8Fs+hP803IGZemUFRpMwIOtZuIt1DlQveDKBibvlDS0QvmHUzOpgGoV+PRpXGq7QZ81cCw8G54bB7hys9sNIndoXY+tDy8tX7iOlhGS2ZJa4XDN/b5tddpiBUry1zQyjLfDm2pKG6QfIwOz9VUgiCdoMk70boQRI1Bq1ldmLTl4VJhFaw/ns2yxIRlu29FXWCBpJidR+9dcNwm7fJFuyRqQpBItqDMGDtHSNdtKtYoDuBWYp+IvI0w6EKoJkgAE94610phxTjFjDCb1xUHQHc+wGpqHTn3BEx4jfVGH6iqJGvxL4g1qwiqYztr6hRMfeKqv/wAQDRZYlbbXQbkdRIknvAoq+I3MFvENbFoki2GkxpJj/wDn86r6w3mnT3NIZb/Pl97lkYbD5cnlzeaCVADAAHdNtQfShXknDvbx9hWSWEsRvlVlMMT0g0dclImJwNsXkV8koMwnQbflpRJg8BbtCLaKg/tEUxAn8ROIObJs2rZeSpunfKqkNtvqY1qsbiMq3HRdLSl3JY6AkLA2AJJ0HoavXiHCbV7/AGiydpBIMdpBBiuHDeXsPYDhEB8QhnLnMWI2mZ2oAqXlrDZ7finVn29B2HapHEXEtkh3AMaDc6+g1oi514TYwuHv4gZ87SEUNChn00AjbU71Va4a9cDeCrXDBJUakRu49qQw5wuKDAsFAzRp+VR9+6MxAEU34bebw5UychKz3gkUwxOLyhWuZlzCQSjjN7eXWgCTv4nLbaJ2MR3rlxMBhazFiQDJgnoJ+lNOH4jxToDlB67kjr7VYfJfCLd5Xu3UDAHIhM7D5tjqJgfSgBv8KLJy33/CWVQehIkmPaRVgVxwuGS2oS2qoo2CiB9q7UxGKwzgCSYA3JrNV7x/jbXr10Lm8KyrEAgZHZCB5iTHzHb09amqwqIdM7c08Z8c+HaZ2tAEkW4/mkbgk/hUENl/H7bu+SeHAMbnkKovhqypkJLedpXpEge80N3MWYMS5OQX1ZRE3RPhsmhIVRlEHQGaKvh/i89pgVKyc8EzodNOoXQAT2O9Zy9rs1peM9BZSpUq2MCE5p4Tbv2WLQr2wXt3IEoy6zruNNR1qsne1eCveu3GN8gjIseHlGX5ToQZ2ERFWTz0T/A394yjNl3ySM8f8M1WmHxrxbZcOhZWC2gVc5R8wWJGac0yfWseU6eDcHlviglr4vXPNntrbuiVZsqgs0NGSG2IMSN614dxW5h7SNbxGQT4fhrLLmkmSr6BQsfLqaavnueIjWtbZNy1lGUCSMygfiUxoN/LUjbDHLL+Gt5SFRBJS8SCWI/DJE7zBjQCsk2bYgh4XzyTpeSQCwL2+mSJYodl17z6UT4/iAGGe9bIYBC4I10iZ/eqvwmJJ8JDdnN4iuoBDOZIy3O3ywG1ijDkPF6NZBlMviW9QYBJBQkGCQYPT5tq2im3jOfl40lqKh41j3e6WNzxQTOaTr94MfSs4LEBYnWNT6mf8D86u/iXJ2DvyXsqCfxJ5T+Whqs+d+X8FhbmS0bjORqucZU9TGpY9j71oYgxi7/ljTXr7aU0wx112qdw3CL+Myrh8MYkZnAITtMnQadATVk8L+GWDtA+JnvEgjzkACeoAA/OaANfhLj1uYRwv4LjA+x1Bo5oC4X8L8PYY/zrz25nw2Kx7EgCR+frRqbgUQIAAgfToKG8DDa9fC71tauBhIqJ4kni2tCQSZU+o7jSR6Vvy5ZKWypMkHU9ydSfTXpWa5NrCnH46CfxjP8AIsKDE3du8Kak/hlw9EwgcAF3LZmjUgEgD202qL545XxeLvK48yroqhgAASNYManrvsKLcDZGDwiLE+GgB9W6kntJ3rUgqTFJ4WLv21+Vbjj2Ekj2gGjX4lcBDYFHUwcMBAPVTCke+x+lB/iNcvXLjIc91y2UajzbAf1CPvVhc/8ACb2Iw4W02ikFl180EakDVgN4Ed+lIZVPAnhSNiAf3NXnwPDrbw9pU+UIsesiZ+tU9y/wxze8JYLsT00jYt3CgdDBq6cHY8O2iAkhVCydzAifyoEdqVKlTAwape6R/E37BVXK5tC7ICPFd9BPnILKCfWrpqpePFv/ABC6qXAjC4GBCSQMhZlJ9RI7EN6VNrUXxvGcXwWVme3bW6VC4l5aV8p/BEkw7Zddwpo75LtnLeZyGuG7lYxHyqsAjbTN0od5QRLtzEBYAuW2tKPDCgi2dHG+YHOep0APWiLktz4cN8xW25MASSCuwJ2CAfSplJNFXTehLSpUq0MjS7bDAqwBBEEHYg9KqbmHhz2cRcw6u4DMt2zJOUJBDqWndTqJ6CrboG+KNmEw9wAH+b4bZicuVwTrBGgy/nUWtRpxvKIG2FuloN3K13xUndZGoMnQ6iNex607cBPEVSCvmY20JJLMDqYBMZdh/wBZmOUuE4XEW7jtZtMfFbXRtNMoDDdQIA9KLcNgrdsZbaIg7KoA/Ks1xb3prXNnWFMcNZVtJDyVVnIgAFZAAzsNGknUfSjnkC0jXL923orRC5pyk6MsRoQyn3EVB8XQpduWwozKStsi2hOUlfMFn+YPlBHzSdNjRF8M8L4eHdcwaLhWQZGgn6fMTGsdzTicYuWtkL6GcNyPhhee9dDXnZi38yIBP9oAB+s0T0q2Oc0RAogAADYDQUg4mJEjpWxqssTntYm7N18zM3Q7b5Se0DrUXXiVM+RYmLsZ485UD21priOHMRpdJjaQP2AqvLmLe6iJ4jgMJjUgE6b7Mas/BWiltFJkhQD9qmWr+CqTj5GB4fcIVQwUDc/MT+gFOcJw/Jrnc9dYg/YU9rNUuOU9JdNmIrS9cVQSxAA3J2rpVcc1cbZ8YUM+DZMGOrkTJ9pgfWnTwUrWEjcewasWA1G7raP6xUjg+NWLpypcBb+kyD9jVY8Zdcha2ToJYHbTbX0/eorC4llt+M5bIB5RJEk9Z7VCs0/zReK2lmQBPeNfvXSqvwHP9ywhF1Tey5RrIYSoY6gGQCSNYOh3o65c42MXa8RUKCYgkHX6VpplhLUqVKmBiqzu8HLXr2OzsrrNtgsEEMWGbNE5hmG2wBXWKsxmgTQxgLSvaxIVlcOubymQCQfL6HQGPWkxp4cOUMMpus6zAtoAJMDMluYBHlPkgin/AALBW7N64lsZQoy5QNN/EnuTDjr+9NuT0yNdSDJAuFvwnxCSMvZew3iKdtdW3iyC2twqQmXoEYFpA28o32j1oBs35uxptYZ2S4LbmAjHXU9I66a0B4nmXFs6hrhUKdQABmyyZiNQY6VtzZxNsXfAQEohIVerHqd+tRd18hy59Y2IaVjp/aZ/SueuTvo3mOuycs824tjEqMzAA5Zgaa7aDWKIPiJYNzCIJGtxZJExKuBp7kULNwthZF0jKcyCQNTmaOo0+m+lGXOumCjc57IGsa51G/T3q43CHmoY8hY7OzqDI8Ky0xHmAKtJGhbQTERpRjQD8NHBa7DZgMwBk6gORJHRtNTpNH1aT6Iv2VvzNpi72WWLNaGTNBkL0B3nTbqNYin/AMMMS7fxWZsytdLLC5QB8uinVQYmPenXDsOL2PuPClbbl5jXMFFpRPQfOYHpNP8Alu0Eu30AIiNzM+ZzO3qKEOnoQ0qVYqiAE47zNiLGIuojWyojRlJKiBtBEn5t9NqGk4i+LxDW7vmzSudAoObKYBzELEEE69Ionu4W1ir1+5ZKgIyhrjKDmcDUL/aNNe9DPA1XPdki4FvjMCBqCMs9hBI/Kue6em8JYb3cO1iLW7BAbrnLAOpIUqToR9dKM+E81ILM3zlygS/QTpr1qL4xhVBdUUBECmBoJM6n0oH4znfD3baGW0Mf1DNr+n5VCbV9Da2S7hjLZAOdYb5dRr7V3FUvwDEkKzvJyhbSSdyAAxA9wdat/hjA2rcMG8q+YGZgVvF+TaMqjByxga1RnEeLvcxN57GS8ly4cqow8QScuUq3zSddNpq6OMT4F3LofDePeDVXcjcLe7jLbXEtt4UuXNkpcEDKuo8rST36VT7FPXZD8QtYy7Fi3h7iu8yHgHKNSB0GlOMeA1kJEXEyt4b+VjlIJWCJ6RV03WCjMYAAkk9B79BUFe4vgL5CO1p50GZdJ9GIj86nwK82C3/geIxBF2PCtBCbdqxlMuR/6j5iG17rRbyfwh8NYi4zs7HMQ5BK/wBsjeO9ZsXMJgiyC4lsscxVnnf0J0FTSNOo2q0Zs2pUqVMBVqEAmABO9bUqAG2DwFu1m8O2iZjLZQBJ7nvUPx/jDW7gtoUAys1zPvBUhQuu+aKIabYnAW7hBuIrEbZgDU0m10NZvZTaEghkYkg7oSSCOxHWndzh+IveJfyS3zNplUDrLGIMRoJn0q2GwFs6m2n2FbHBJkNvKMh3UaCslw58mr5SsxirjW0ttMBUMRvlZhBHTQLRlxyMRasIs5XuKWIgFVQFmJkaQQKkbfBLCiBbXedZP5kyKbcR4B4j22S9csqismS3lysGImQVO8VpM4ZutIzlnh3g3QQfI4YR/dCNPudf9CiTH3iqeX5jCqPU6flv7A1F8K4NetuTdxHipna4q5ApUtOmYHUAHtTjjHA0xLW2d7qm2SV8O4U3EGY300q8J015ewmRWOmrEAgASF8ubQD5jLH1JrGCtRiLjzIcsvtlCffXNUnYshFCqIVQAB6CmmA4NZsu720hrhLMSzNJOpiScvsIoAf0Nc98UazYC25z3TlEdF/EddtwPrRLXO/h1cQ6hoMiQDB7+hpNahp4yoMI+LtYcgplViQqgGekFtJ11PoMvenHDMJ4YVNJcNECMzdd94/WKsm9wS0xzAFG7oxBMxv0Ow6dKQ4HaIYMC+aJLHUR/TEZe+ka1jXFrNFyYV7igHBDhidAd502npXGzyriB5nVktOCuaCzqNxKjUAzuduoqycLwW3bbP5mYbZ2LR7evrUjFKeD+mN8v0VGODXtERbrBSIuC0xB99BDD7VYvLOFe3ZhxlJJOU7gba+ukmpes1pHGpZFW69mrrIIOx0NR3BOB2MIpWwmQEydSSfqeg6CpOsVoQAHxJ5iCNbwg/FDOZIA/pU9InU69BQW5YefUoQCPJ0JIByzmCkgiY039auDE8AsXLxvPbDXCnhknbL7bT601s8o4VQB4QMMWk7mehP4l9DUudLVYuin7Dl4bzHXzjK7axJkgGTAJ9ulE/A+ermGVEeyXs/hc5gQBuF0hoMQPWOlGl7kvCsWOUiYgAnyx1XtO36VKX+D2Xs+C1tTbiMvb1BGoPrvQkHl9jrDXg6K66hgCPY611rSxaCKFUQAAAB0A0it6ogVKlSoAVKlSoAVKlSoAVKlSoAVKlSoAVKlSoAVKlSoAVKlSoAVKlSoAVKlSoAVKlSoAVKlSoAVKlSoAVKlSoA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" y="4191000"/>
            <a:ext cx="1899211" cy="20714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0071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88720" y="2171870"/>
            <a:ext cx="4953000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এই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পাঠ শেষে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শিক্ষার্থীরা-----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0" y="762000"/>
            <a:ext cx="2438400" cy="101566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50000"/>
                  <a:satMod val="30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10800000" scaled="1"/>
            <a:tileRect/>
          </a:gra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6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1290" y="3156175"/>
            <a:ext cx="6418812" cy="523220"/>
          </a:xfrm>
          <a:prstGeom prst="rect">
            <a:avLst/>
          </a:prstGeom>
          <a:solidFill>
            <a:srgbClr val="CCFF9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জীবজগতের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শ্রেণিবিন্যাস করতে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পারবে।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29829" y="4130564"/>
            <a:ext cx="7504571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§"/>
            </a:pP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।বৈশিষ্ট্য অনুযায়ী সুপার কিংডম ১ মনেরা রাজ্য ও ২ প্রোটিষ্টা রাজ্য সনাক্ত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 descr="C:\Users\User\Desktop\009142-pink-jelly-icon-arrows-hand-clear-pointer-lef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082" y="2948482"/>
            <a:ext cx="904837" cy="100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User\Desktop\009142-pink-jelly-icon-arrows-hand-clear-pointer-lef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322" y="3990447"/>
            <a:ext cx="904837" cy="100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069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l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2"/>
          <a:stretch/>
        </p:blipFill>
        <p:spPr bwMode="auto">
          <a:xfrm>
            <a:off x="2630488" y="1219200"/>
            <a:ext cx="4191000" cy="451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00200" y="380999"/>
            <a:ext cx="57912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ছবির মানুষটি কে তোমরা বলতে পারবে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C:\Users\User\Desktop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248" y="5961179"/>
            <a:ext cx="493136" cy="68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37213" y="380999"/>
            <a:ext cx="6717171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ক্যারোলাস লিনিয়াসের সময়কাল থেকে বিংশ শতাব্দীর সময়কাল পর্যন্ত জীবজগতকে কয়টি রাজ্যে ভাগ করা হত 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433642" y="1595499"/>
            <a:ext cx="5921822" cy="4298115"/>
            <a:chOff x="990600" y="1596569"/>
            <a:chExt cx="5921822" cy="4298115"/>
          </a:xfrm>
        </p:grpSpPr>
        <p:pic>
          <p:nvPicPr>
            <p:cNvPr id="6" name="Picture 2" descr="C:\Users\User\Desktop\l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42"/>
            <a:stretch/>
          </p:blipFill>
          <p:spPr bwMode="auto">
            <a:xfrm>
              <a:off x="3098982" y="1596569"/>
              <a:ext cx="1883045" cy="17362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 descr="C:\Users\User\Desktop\4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2490" y="4156268"/>
              <a:ext cx="2229932" cy="1738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http://www.sparticl.org/assets/uploads/images/resource-images/5313-cropped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4156268"/>
              <a:ext cx="2229932" cy="1738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Straight Connector 6"/>
            <p:cNvCxnSpPr/>
            <p:nvPr/>
          </p:nvCxnSpPr>
          <p:spPr>
            <a:xfrm flipH="1">
              <a:off x="2586990" y="3332846"/>
              <a:ext cx="2907030" cy="381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5494020" y="3332846"/>
              <a:ext cx="0" cy="82342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586990" y="3370946"/>
              <a:ext cx="0" cy="78532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1448882" y="5939334"/>
            <a:ext cx="1581150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প্রাণিজগত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425069" y="6024531"/>
            <a:ext cx="1661531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উদ্ভিদজগত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92922" y="5893614"/>
            <a:ext cx="2708999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ক্যারোলাস লিনিয়াস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2" descr="C:\Users\User\Desktop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960" y="5902196"/>
            <a:ext cx="493136" cy="68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8796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5" grpId="0" animBg="1"/>
      <p:bldP spid="5" grpId="1" animBg="1"/>
      <p:bldP spid="26" grpId="0" animBg="1"/>
      <p:bldP spid="26" grpId="1" animBg="1"/>
      <p:bldP spid="29" grpId="0" animBg="1"/>
      <p:bldP spid="29" grpId="1" animBg="1"/>
      <p:bldP spid="3" grpId="0" animBg="1"/>
      <p:bldP spid="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User\Desktop\1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277" t="8790" r="12785" b="7420"/>
          <a:stretch/>
        </p:blipFill>
        <p:spPr bwMode="auto">
          <a:xfrm>
            <a:off x="2251710" y="1458218"/>
            <a:ext cx="4447856" cy="4409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96390" y="565665"/>
            <a:ext cx="6179820" cy="584775"/>
          </a:xfrm>
          <a:prstGeom prst="rect">
            <a:avLst/>
          </a:prstGeom>
          <a:solidFill>
            <a:srgbClr val="CCFF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ছবির মানুষটি কে তোমরা বলতে পারবে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" y="381000"/>
            <a:ext cx="8084820" cy="954107"/>
          </a:xfrm>
          <a:prstGeom prst="rect">
            <a:avLst/>
          </a:prstGeom>
          <a:solidFill>
            <a:srgbClr val="CCFF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আর এইচ হুইটটেকার ১৯৬৯ সালে  জীবজগতকে কয়টি রাজ্যে ভাগ করার প্রস্তাব করেন 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86663" y="6048047"/>
            <a:ext cx="257795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আর এইচ হুইটটেকার 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3768134" y="5714998"/>
            <a:ext cx="1676399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3200" smtClean="0">
                <a:latin typeface="NikoshBAN" pitchFamily="2" charset="0"/>
                <a:cs typeface="NikoshBAN" pitchFamily="2" charset="0"/>
              </a:rPr>
              <a:t>৫টি রাজ্যে  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122838" y="430924"/>
            <a:ext cx="6705600" cy="584775"/>
          </a:xfrm>
          <a:prstGeom prst="rect">
            <a:avLst/>
          </a:prstGeom>
          <a:solidFill>
            <a:srgbClr val="CCFF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আর এইচ হুইটটেকার কেন এই প্রস্তাব করেন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User\Desktop\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975" y="1795908"/>
            <a:ext cx="5528718" cy="391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86200" y="33528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অ্যানিমালিয়া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25834" y="4114800"/>
            <a:ext cx="10607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ফাঞ্জাই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85166" y="5253334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মনেরা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73999" y="5253333"/>
            <a:ext cx="959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প্রোটিষ্টা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86563" y="4315152"/>
            <a:ext cx="800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প্লান্টি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72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4" grpId="0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User\Desktop\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143000"/>
            <a:ext cx="4114800" cy="430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65120" y="370641"/>
            <a:ext cx="32004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ছবির মানুষটি কে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46120" y="5638800"/>
            <a:ext cx="2590800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মারগুলিস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2" descr="https://classconnection.s3.amazonaws.com/247/flashcards/1785247/png/5_kingdom_classifier-141F31D29724E1D5A7D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161" b="98549" l="164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440" y="1127760"/>
            <a:ext cx="5017320" cy="4746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412670" y="421243"/>
            <a:ext cx="631866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মারগুলিস জীবজগতকে কিভাবে ভাগ করেছেন ?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87390" y="4327000"/>
            <a:ext cx="16840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সুপার কিংডম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প্রোক্যারিওটা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828800" y="4201180"/>
            <a:ext cx="564261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088280" y="1108978"/>
            <a:ext cx="16840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সুপার কিংডম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ইউক্যারিওটা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62200" y="2105055"/>
            <a:ext cx="1005840" cy="228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84120" y="2063085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প্লান্টি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07180" y="1447800"/>
            <a:ext cx="1005840" cy="228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4179570" y="1362045"/>
            <a:ext cx="784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ফাঞ্জাই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28360" y="2133600"/>
            <a:ext cx="1005840" cy="228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5836920" y="2105055"/>
            <a:ext cx="106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এনিমালিয়া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37660" y="3181792"/>
            <a:ext cx="1005840" cy="228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114800" y="3111936"/>
            <a:ext cx="8496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প্রোটিস্টা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069080" y="4571405"/>
            <a:ext cx="1005840" cy="2286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187190" y="4485650"/>
            <a:ext cx="777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মনেরা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601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11" grpId="0" animBg="1"/>
      <p:bldP spid="11" grpId="1" animBg="1"/>
      <p:bldP spid="12" grpId="0"/>
      <p:bldP spid="15" grpId="0"/>
      <p:bldP spid="10" grpId="0" animBg="1"/>
      <p:bldP spid="17" grpId="0"/>
      <p:bldP spid="9" grpId="0" animBg="1"/>
      <p:bldP spid="20" grpId="0"/>
      <p:bldP spid="6" grpId="0" animBg="1"/>
      <p:bldP spid="23" grpId="0"/>
      <p:bldP spid="7" grpId="0" animBg="1"/>
      <p:bldP spid="26" grpId="0"/>
      <p:bldP spid="8" grpId="0" animBg="1"/>
      <p:bldP spid="2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1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7" t="8790" r="10754" b="12639"/>
          <a:stretch/>
        </p:blipFill>
        <p:spPr bwMode="auto">
          <a:xfrm>
            <a:off x="836932" y="1478370"/>
            <a:ext cx="2515868" cy="2345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720" y="1385848"/>
            <a:ext cx="2439668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52800" y="441960"/>
            <a:ext cx="2026920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একক কাজ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89376" y="4495800"/>
            <a:ext cx="64300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১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 চিত্রের বিজ্ঞানীদের শ্রেণিবিভাগের তুলনা কর ?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7000" y="609600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সময় :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3 মি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: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55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path 1\bacter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06234"/>
            <a:ext cx="3068388" cy="3018757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3" name="Picture 12" descr="http://nerdbranding.com/wp-content/uploads/2013/04/microscopeBig2-10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85477" y="181648"/>
            <a:ext cx="1570953" cy="1570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User\Desktop\path 1\cyanobacteria_microscope_bi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906233"/>
            <a:ext cx="3276601" cy="29882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2" descr="http://cmapspublic2.ihmc.us/rid=1174915196109_237381763_4826/Binary%20fission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33"/>
          <a:stretch/>
        </p:blipFill>
        <p:spPr bwMode="auto">
          <a:xfrm>
            <a:off x="4891465" y="1784956"/>
            <a:ext cx="3276601" cy="3199166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8" name="TextBox 7"/>
          <p:cNvSpPr txBox="1"/>
          <p:nvPr/>
        </p:nvSpPr>
        <p:spPr>
          <a:xfrm>
            <a:off x="1706292" y="579116"/>
            <a:ext cx="6168370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চিত্রের বৈশিষ্ট্যগুলো সাধারণত কোন কিংডম ও রাজ্যে  দেখতে পাওয়া যায় তোমরা বলতে পারবে  ?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54238" y="684269"/>
            <a:ext cx="6396970" cy="58477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800080"/>
                </a:solidFill>
                <a:latin typeface="NikoshBAN" pitchFamily="2" charset="0"/>
                <a:cs typeface="NikoshBAN" pitchFamily="2" charset="0"/>
              </a:rPr>
              <a:t>সুপার কিংডম -১ প্রোক্যারিওটা ও মনেরা রাজ্যে </a:t>
            </a:r>
            <a:endParaRPr lang="en-US" sz="3200" dirty="0">
              <a:solidFill>
                <a:srgbClr val="80008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4607" y="5473364"/>
            <a:ext cx="8111740" cy="584775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কোষগুলো আণুবীক্ষণিক/ এককোষী/বহুকোষী/ ফিলামেন্টাস 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97207" y="5637757"/>
            <a:ext cx="4711033" cy="584775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কোষগুলোর নিউক্লিয়াস কী সুগঠিত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64298" y="5473365"/>
            <a:ext cx="6776852" cy="584775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কোষগুলোতে কী কী  সাইটোপ্লাজমীয় অঙ্গাণু আছে 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29991" y="5631460"/>
            <a:ext cx="3722948" cy="584775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কোষবিভাজন কী ধরণের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C:\Users\User\Desktop\path 1\2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7880" l="151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378" y="1922683"/>
            <a:ext cx="3276603" cy="30614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6" name="Picture 2" descr="http://cdn.xump.com/4D-Plant-Cell-Model-300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816029"/>
            <a:ext cx="3376875" cy="31991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2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5" grpId="0" build="allAtOnce" animBg="1"/>
      <p:bldP spid="9" grpId="0" animBg="1"/>
      <p:bldP spid="9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User\Desktop\11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722753"/>
            <a:ext cx="3222030" cy="330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2" descr="C:\Users\User\Desktop\path 1\mold-colonies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722753"/>
            <a:ext cx="3563580" cy="33081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8" name="TextBox 7"/>
          <p:cNvSpPr txBox="1"/>
          <p:nvPr/>
        </p:nvSpPr>
        <p:spPr>
          <a:xfrm>
            <a:off x="1560683" y="609600"/>
            <a:ext cx="639697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সুপার কিংডম -২ প্রোক্যারিওটা ও প্রোটিষ্টা রাজ্য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5365123"/>
            <a:ext cx="86734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কোষগুলো আণুবীক্ষণিক/ এককোষী/বহুকোষী/ কলোনিয়াল/ ফিলামেন্টাস 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64955" y="5604865"/>
            <a:ext cx="47110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কোষগুলোর নিউক্লিয়াস কী সুগঠিত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32046" y="5611345"/>
            <a:ext cx="67768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কোষগুলোতে কী কী  সাইটোপ্লাজমীয় অঙ্গাণু আছে 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38150" y="5611345"/>
            <a:ext cx="37229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কোষবিভাজন কী ধরণের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4" descr="C:\Users\User\Desktop\1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1" y="1722753"/>
            <a:ext cx="1675330" cy="34994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5" name="TextBox 14"/>
          <p:cNvSpPr txBox="1"/>
          <p:nvPr/>
        </p:nvSpPr>
        <p:spPr>
          <a:xfrm>
            <a:off x="2429578" y="5386490"/>
            <a:ext cx="4479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খাদ্য গ্রহণ  পদ্ধতি কেমন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27824" y="5386490"/>
            <a:ext cx="5943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খাদ্য গ্রহণ  পদ্ধতি শোষণ /ফটোসিন্থেটিক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4" descr="https://www.acklandsgrainger.com/images/items/zoom/11UV03_AS0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61998">
            <a:off x="4885965" y="2422815"/>
            <a:ext cx="3247509" cy="254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http://www.gifs.net/Animation11/Everything_Else/Bathroom_Stuff/Water_faucet_3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871" y="1754980"/>
            <a:ext cx="2438400" cy="129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>
            <a:off x="4489137" y="3472470"/>
            <a:ext cx="540063" cy="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4581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5" grpId="0"/>
      <p:bldP spid="15" grpId="1"/>
      <p:bldP spid="16" grpId="0"/>
      <p:bldP spid="1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31857"/>
            <a:ext cx="289560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জোড়ায় কাজ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: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128522"/>
              </p:ext>
            </p:extLst>
          </p:nvPr>
        </p:nvGraphicFramePr>
        <p:xfrm>
          <a:off x="524466" y="1447800"/>
          <a:ext cx="8168640" cy="40537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03364"/>
                <a:gridCol w="1524000"/>
                <a:gridCol w="1219200"/>
                <a:gridCol w="1143000"/>
                <a:gridCol w="1295400"/>
                <a:gridCol w="1093076"/>
                <a:gridCol w="990600"/>
              </a:tblGrid>
              <a:tr h="1625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baseline="0" dirty="0" smtClean="0">
                          <a:latin typeface="NikoshBAN" pitchFamily="2" charset="0"/>
                          <a:cs typeface="NikoshBAN" pitchFamily="2" charset="0"/>
                        </a:rPr>
                        <a:t>সুপার কিংডম ১/২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baseline="0" dirty="0" smtClean="0">
                          <a:latin typeface="NikoshBAN" pitchFamily="2" charset="0"/>
                          <a:cs typeface="NikoshBAN" pitchFamily="2" charset="0"/>
                        </a:rPr>
                        <a:t>মনেরা /প্রোটিষ্টা রাজ্য  </a:t>
                      </a:r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এক</a:t>
                      </a:r>
                      <a:r>
                        <a:rPr lang="bn-BD" baseline="0" dirty="0" smtClean="0">
                          <a:latin typeface="NikoshBAN" pitchFamily="2" charset="0"/>
                          <a:cs typeface="NikoshBAN" pitchFamily="2" charset="0"/>
                        </a:rPr>
                        <a:t> কোষী/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baseline="0" dirty="0" smtClean="0">
                          <a:latin typeface="NikoshBAN" pitchFamily="2" charset="0"/>
                          <a:cs typeface="NikoshBAN" pitchFamily="2" charset="0"/>
                        </a:rPr>
                        <a:t>বহুকোষী  </a:t>
                      </a:r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ফিলামেন্টাস,কলোনিয়াল,মাইসেলিয়াল 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কোষ</a:t>
                      </a:r>
                      <a:r>
                        <a:rPr lang="bn-BD" baseline="0" dirty="0" smtClean="0">
                          <a:latin typeface="NikoshBAN" pitchFamily="2" charset="0"/>
                          <a:cs typeface="NikoshBAN" pitchFamily="2" charset="0"/>
                        </a:rPr>
                        <a:t>   বিভাজন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  খাদ্যগ্রহণ</a:t>
                      </a:r>
                      <a:r>
                        <a:rPr lang="bn-BD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baseline="0" dirty="0" smtClean="0">
                          <a:latin typeface="NikoshBAN" pitchFamily="2" charset="0"/>
                          <a:cs typeface="NikoshBAN" pitchFamily="2" charset="0"/>
                        </a:rPr>
                        <a:t>নিউক্লিয়াস   </a:t>
                      </a:r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1047">
                <a:tc>
                  <a:txBody>
                    <a:bodyPr/>
                    <a:lstStyle/>
                    <a:p>
                      <a:r>
                        <a:rPr lang="bn-BD" baseline="0" dirty="0" smtClean="0">
                          <a:latin typeface="NikoshBAN" pitchFamily="2" charset="0"/>
                          <a:cs typeface="NikoshBAN" pitchFamily="2" charset="0"/>
                        </a:rPr>
                        <a:t>ব্যাক্টেরিয়া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bn-BD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4384"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ডায়াটম</a:t>
                      </a:r>
                      <a:r>
                        <a:rPr lang="bn-BD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2013">
                <a:tc>
                  <a:txBody>
                    <a:bodyPr/>
                    <a:lstStyle/>
                    <a:p>
                      <a:r>
                        <a:rPr lang="bn-BD" baseline="0" dirty="0" smtClean="0">
                          <a:latin typeface="NikoshBAN" pitchFamily="2" charset="0"/>
                          <a:cs typeface="NikoshBAN" pitchFamily="2" charset="0"/>
                        </a:rPr>
                        <a:t>নস্টক 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1047">
                <a:tc>
                  <a:txBody>
                    <a:bodyPr/>
                    <a:lstStyle/>
                    <a:p>
                      <a:r>
                        <a:rPr lang="bn-BD" dirty="0" smtClean="0">
                          <a:latin typeface="NikoshBAN" pitchFamily="2" charset="0"/>
                          <a:cs typeface="NikoshBAN" pitchFamily="2" charset="0"/>
                        </a:rPr>
                        <a:t> ওয়াটার</a:t>
                      </a:r>
                      <a:r>
                        <a:rPr lang="bn-BD" baseline="0" dirty="0" smtClean="0">
                          <a:latin typeface="NikoshBAN" pitchFamily="2" charset="0"/>
                          <a:cs typeface="NikoshBAN" pitchFamily="2" charset="0"/>
                        </a:rPr>
                        <a:t> মোল্ড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566160" y="579585"/>
            <a:ext cx="281940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নিচের ছকটি পূরণ কর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: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0" y="685800"/>
            <a:ext cx="1524000" cy="3693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সময়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 3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মি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: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56560" y="318465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এককোষী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11252" y="33024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দ্বি-বিভাজন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56727" y="3222712"/>
            <a:ext cx="853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শোষণ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21162" y="3222712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সুগঠিত  নয়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03945" y="3196569"/>
            <a:ext cx="426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ঐ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56560" y="4269485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এককোষী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37527" y="4269485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দ্বি-বিভাজন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14009" y="4269485"/>
            <a:ext cx="853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শোষণ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02506" y="4269485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সুগঠিত  নয়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75829" y="4269485"/>
            <a:ext cx="426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ঐ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56560" y="3748488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এককোষী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21762" y="3766565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মাইটোসিস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14009" y="3715978"/>
            <a:ext cx="853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শোষণ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09186" y="3766565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সুগঠিত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73201" y="3715978"/>
            <a:ext cx="426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ঐ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12790" y="4813883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এককোষী/ বহুকোষী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21762" y="499854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মাইটোসিস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30826" y="5049600"/>
            <a:ext cx="853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শোষণ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835462" y="5008469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সুগঠিত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457962" y="4952382"/>
            <a:ext cx="426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ঐ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524000" y="3196569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সুপার কিংডম ১ও মনেরা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524000" y="38429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সুপার কিংডম ২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24000" y="50496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সুপার কিংডম ২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24000" y="4230039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সুপার কিংডম ১ও মনেরা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062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04800"/>
            <a:ext cx="1905000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514600" y="904825"/>
            <a:ext cx="5105400" cy="2594291"/>
            <a:chOff x="1905000" y="1297618"/>
            <a:chExt cx="5486400" cy="3270572"/>
          </a:xfrm>
        </p:grpSpPr>
        <p:pic>
          <p:nvPicPr>
            <p:cNvPr id="3075" name="Picture 3" descr="C:\Users\User\Desktop\o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000" y="1310640"/>
              <a:ext cx="5486400" cy="3257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3870278" y="1297618"/>
              <a:ext cx="1578023" cy="6596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জীবজগত 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219200" y="3429000"/>
            <a:ext cx="624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 চিত্রের শ্রেণিবিন্যাস নিচের কোন বিজ্ঞানীর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2" descr="C:\Users\User\Desktop\l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42"/>
          <a:stretch/>
        </p:blipFill>
        <p:spPr bwMode="auto">
          <a:xfrm>
            <a:off x="426720" y="4160520"/>
            <a:ext cx="2572774" cy="2253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User\Desktop\1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7" t="8790" r="10754" b="12639"/>
          <a:stretch/>
        </p:blipFill>
        <p:spPr bwMode="auto">
          <a:xfrm>
            <a:off x="3429000" y="4160520"/>
            <a:ext cx="2515868" cy="2253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C:\Users\User\Desktop\r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160520"/>
            <a:ext cx="2286000" cy="2253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26720" y="4160520"/>
            <a:ext cx="2572774" cy="2253356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3429000" y="4164011"/>
            <a:ext cx="2515868" cy="2253356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248400" y="4160520"/>
            <a:ext cx="2286000" cy="2253356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Users\User\Desktop\path 1\cyanobacteria_microscope_big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593" y="720000"/>
            <a:ext cx="4191000" cy="3145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365760" y="4021970"/>
            <a:ext cx="84582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২। চিত্রের প্রাণিটি মনেরা  রাজ্যের অন্তর্ভুক্ত  কারণ –</a:t>
            </a:r>
          </a:p>
          <a:p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I.</a:t>
            </a: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ফিলামেন্টাস 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II.</a:t>
            </a: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আণুবীক্ষণিক  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III</a:t>
            </a:r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রাইবোজোম আছে</a:t>
            </a:r>
          </a:p>
          <a:p>
            <a:r>
              <a:rPr lang="bn-BD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কোনটি সঠিক –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25894" y="5710336"/>
            <a:ext cx="106952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4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. I </a:t>
            </a:r>
            <a:endParaRPr lang="en-US" sz="4000" dirty="0"/>
          </a:p>
        </p:txBody>
      </p:sp>
      <p:sp>
        <p:nvSpPr>
          <p:cNvPr id="23" name="Rectangle 22"/>
          <p:cNvSpPr/>
          <p:nvPr/>
        </p:nvSpPr>
        <p:spPr>
          <a:xfrm>
            <a:off x="1879100" y="5710336"/>
            <a:ext cx="12137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4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II </a:t>
            </a:r>
            <a:endParaRPr lang="en-US" sz="4000" dirty="0"/>
          </a:p>
        </p:txBody>
      </p:sp>
      <p:sp>
        <p:nvSpPr>
          <p:cNvPr id="24" name="Rectangle 23"/>
          <p:cNvSpPr/>
          <p:nvPr/>
        </p:nvSpPr>
        <p:spPr>
          <a:xfrm>
            <a:off x="3092894" y="5749567"/>
            <a:ext cx="152317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4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4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I II </a:t>
            </a:r>
            <a:endParaRPr lang="en-US" sz="4000" dirty="0"/>
          </a:p>
        </p:txBody>
      </p:sp>
      <p:sp>
        <p:nvSpPr>
          <p:cNvPr id="25" name="Rectangle 24"/>
          <p:cNvSpPr/>
          <p:nvPr/>
        </p:nvSpPr>
        <p:spPr>
          <a:xfrm>
            <a:off x="4845494" y="5733196"/>
            <a:ext cx="225093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ঘ </a:t>
            </a:r>
            <a:r>
              <a:rPr lang="en-US" sz="4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.I II III</a:t>
            </a:r>
            <a:r>
              <a:rPr lang="bn-BD" sz="40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/>
          </a:p>
        </p:txBody>
      </p:sp>
      <p:sp>
        <p:nvSpPr>
          <p:cNvPr id="20" name="TextBox 19"/>
          <p:cNvSpPr txBox="1"/>
          <p:nvPr/>
        </p:nvSpPr>
        <p:spPr>
          <a:xfrm>
            <a:off x="1051560" y="4666565"/>
            <a:ext cx="693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৩। চিত্রের জীবটি কোন রাজ্যের ?  বৈশিষ্ট্য বল?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6" name="Picture 4" descr="http://www.nhm.ac.uk/resources-rx/images/1013/craticula_diatom_32299_1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400" b="93200" l="8163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707" y="349632"/>
            <a:ext cx="3339293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694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4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 animBg="1"/>
      <p:bldP spid="7" grpId="1" animBg="1"/>
      <p:bldP spid="14" grpId="0" animBg="1"/>
      <p:bldP spid="14" grpId="1" animBg="1"/>
      <p:bldP spid="14" grpId="2" animBg="1"/>
      <p:bldP spid="15" grpId="0" animBg="1"/>
      <p:bldP spid="15" grpId="1" animBg="1"/>
      <p:bldP spid="21" grpId="0" uiExpand="1" build="allAtOnce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5" grpId="2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1066800"/>
            <a:ext cx="2514600" cy="851297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2895600"/>
            <a:ext cx="7543800" cy="10772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ব্যাকটেরিয়া ও এমিবা  কেন  মনেরা ও প্রোটিষ্টা রাজ্যে রাখা হয়েছে –উত্তরের স্বপক্ষে যুক্তি দাও ?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47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58440" y="1600200"/>
            <a:ext cx="2590800" cy="38100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1600" dirty="0" smtClean="0">
                <a:solidFill>
                  <a:srgbClr val="663300"/>
                </a:solidFill>
                <a:latin typeface="NikoshBAN" pitchFamily="2" charset="0"/>
                <a:cs typeface="NikoshBAN" pitchFamily="2" charset="0"/>
              </a:rPr>
              <a:t>গুরুত্বপূর্ণ  শব্দসমূহ 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:</a:t>
            </a:r>
            <a:endParaRPr lang="bn-BD" sz="1200" dirty="0" smtClean="0">
              <a:latin typeface="NikoshBAN" pitchFamily="2" charset="0"/>
              <a:cs typeface="NikoshBAN" pitchFamily="2" charset="0"/>
            </a:endParaRPr>
          </a:p>
          <a:p>
            <a:pPr marL="171450" indent="-171450">
              <a:buFont typeface="Wingdings" pitchFamily="2" charset="2"/>
              <a:buChar char="§"/>
            </a:pPr>
            <a:r>
              <a:rPr lang="bn-BD" sz="1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প্রোক্যারিওটা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bn-BD" sz="1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ইউক্যরিওটা 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bn-BD" sz="1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মনেরা  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bn-BD" sz="1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ফিলামেন্ট 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bn-BD" sz="1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কলোনি </a:t>
            </a:r>
          </a:p>
          <a:p>
            <a:pPr marL="171450" indent="-171450">
              <a:buFont typeface="Wingdings" pitchFamily="2" charset="2"/>
              <a:buChar char="§"/>
            </a:pPr>
            <a:r>
              <a:rPr lang="bn-BD" sz="1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মাইসেলিয়াম </a:t>
            </a:r>
          </a:p>
        </p:txBody>
      </p:sp>
    </p:spTree>
    <p:extLst>
      <p:ext uri="{BB962C8B-B14F-4D97-AF65-F5344CB8AC3E}">
        <p14:creationId xmlns:p14="http://schemas.microsoft.com/office/powerpoint/2010/main" val="166334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1214</TotalTime>
  <Words>728</Words>
  <Application>Microsoft Office PowerPoint</Application>
  <PresentationFormat>On-screen Show (4:3)</PresentationFormat>
  <Paragraphs>145</Paragraphs>
  <Slides>15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1_Office Theme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Classification of living organism</dc:title>
  <dc:subject>BIology,9-10</dc:subject>
  <dc:creator>Afroza nasreen sultana</dc:creator>
  <cp:lastModifiedBy>M Joy</cp:lastModifiedBy>
  <cp:revision>35</cp:revision>
  <dcterms:created xsi:type="dcterms:W3CDTF">2006-08-16T00:00:00Z</dcterms:created>
  <dcterms:modified xsi:type="dcterms:W3CDTF">2019-10-20T02:57:51Z</dcterms:modified>
</cp:coreProperties>
</file>