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6" r:id="rId3"/>
    <p:sldId id="257" r:id="rId4"/>
    <p:sldId id="275" r:id="rId5"/>
    <p:sldId id="272" r:id="rId6"/>
    <p:sldId id="273" r:id="rId7"/>
    <p:sldId id="274" r:id="rId8"/>
    <p:sldId id="258" r:id="rId9"/>
    <p:sldId id="259" r:id="rId10"/>
    <p:sldId id="260" r:id="rId11"/>
    <p:sldId id="261" r:id="rId12"/>
    <p:sldId id="262" r:id="rId13"/>
    <p:sldId id="265" r:id="rId14"/>
    <p:sldId id="263" r:id="rId15"/>
    <p:sldId id="264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FF99"/>
    <a:srgbClr val="CCFF99"/>
    <a:srgbClr val="CDFFE6"/>
    <a:srgbClr val="66FFFF"/>
    <a:srgbClr val="FFDDFF"/>
    <a:srgbClr val="FFCCFF"/>
    <a:srgbClr val="FF00FF"/>
    <a:srgbClr val="9933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F0ED2-CA51-4B5F-88EF-E6405BA74F2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BC131-8A0E-4B25-B5BB-80678D26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5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বিভিন্ন আকৃতির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চিত্র দ্বারা বিভিন্ন মানের ভগ্নাংশ গঠনের ধারনা দিয়ে পাঠের অনুকূল পরিবেশ সৃস্টি করা যেতে পারে।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6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চিত্রের বিভিন্ন অংশ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দ্বারা ভগ্নাংশের গাণিতিক সূত্রাবলীর ধারনা দিয়ে পাঠ গোষনা করা যেতে পারে।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97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বিভিন্ন ভগ্নাংশের</a:t>
            </a:r>
            <a:r>
              <a:rPr lang="bn-IN" baseline="0" dirty="0" smtClean="0"/>
              <a:t> লব ও হরের সম্পর্ক ও ধর্ম ব্যাখ্যা করে পাঠ উপস্থাপন করা যেতে পয়ারে।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13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গ.সা.গু</a:t>
            </a:r>
            <a:r>
              <a:rPr lang="bn-IN" baseline="0" dirty="0" smtClean="0"/>
              <a:t> এর সূত্র প্রতিষ্ঠার জন্য  স্লাইডটি উপাস্থাপন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422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সময়—৪ মিনিট।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96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সাধারব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গুণিতক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নির্ণয়ের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ধারাবাহিক প্রক্রিয়া শেখাতে প্রদত্ত স্লাইডটি উপস্থাপন করা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98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ল.সা.গু.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ধারাবাহিক প্রক্রিয়া শেখাতে ও শিক্ষার্থীদের দক্ষতা অর্জনে প্রদত্ত স্লাইডটি উপস্থাপন করা যেতে পারে।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61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সমস্যাটি বোর্ডে</a:t>
            </a:r>
            <a:r>
              <a:rPr lang="bn-IN" baseline="0" dirty="0" smtClean="0"/>
              <a:t> </a:t>
            </a:r>
            <a:r>
              <a:rPr lang="bn-IN" dirty="0" smtClean="0"/>
              <a:t>শিক্ষার্থীদের</a:t>
            </a:r>
            <a:r>
              <a:rPr lang="bn-IN" baseline="0" dirty="0" smtClean="0"/>
              <a:t> দ্বারা সমাধান করতে শিক্ষক সহায়তা করতে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310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সময়---৫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মিনিট।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252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ও চিন্তামূলক প্রশ্নের মাধ্যমে শিক্ষার্থীদের মূল্যায়ন করা যেতে পারে।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98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সর্বোচ্চ</a:t>
            </a:r>
            <a:r>
              <a:rPr lang="bn-IN" baseline="0" dirty="0" smtClean="0"/>
              <a:t> ৩০ মিনিটের মধ্যে জাজটি সমাধান করা উচিৎ।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BBC131-8A0E-4B25-B5BB-80678D2675B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16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35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0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6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380.png"/><Relationship Id="rId4" Type="http://schemas.openxmlformats.org/officeDocument/2006/relationships/image" Target="../media/image370.png"/><Relationship Id="rId9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1371600" y="1447800"/>
            <a:ext cx="6019800" cy="4572000"/>
          </a:xfrm>
          <a:prstGeom prst="cloud">
            <a:avLst/>
          </a:prstGeom>
          <a:gradFill flip="none" rotWithShape="1">
            <a:gsLst>
              <a:gs pos="0">
                <a:srgbClr val="00FFFF">
                  <a:tint val="66000"/>
                  <a:satMod val="160000"/>
                </a:srgbClr>
              </a:gs>
              <a:gs pos="50000">
                <a:srgbClr val="00FFFF">
                  <a:tint val="44500"/>
                  <a:satMod val="160000"/>
                </a:srgbClr>
              </a:gs>
              <a:gs pos="100000">
                <a:srgbClr val="00FFFF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2">
              <a:avLst>
                <a:gd name="adj1" fmla="val 20000"/>
                <a:gd name="adj2" fmla="val 0"/>
              </a:avLst>
            </a:prstTxWarp>
            <a:noAutofit/>
          </a:bodyPr>
          <a:lstStyle/>
          <a:p>
            <a:pPr algn="ctr"/>
            <a:r>
              <a:rPr lang="bn-IN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CC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6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057400"/>
            <a:ext cx="525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রতন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ঘরামী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সপিলেজা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4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3400" y="914400"/>
            <a:ext cx="8153400" cy="4876800"/>
            <a:chOff x="533400" y="914400"/>
            <a:chExt cx="8153400" cy="4876800"/>
          </a:xfrm>
        </p:grpSpPr>
        <p:sp>
          <p:nvSpPr>
            <p:cNvPr id="2" name="32-Point Star 1"/>
            <p:cNvSpPr/>
            <p:nvPr/>
          </p:nvSpPr>
          <p:spPr>
            <a:xfrm>
              <a:off x="533400" y="914400"/>
              <a:ext cx="8153400" cy="4876800"/>
            </a:xfrm>
            <a:prstGeom prst="star32">
              <a:avLst>
                <a:gd name="adj" fmla="val 42762"/>
              </a:avLst>
            </a:prstGeom>
            <a:gradFill flip="none" rotWithShape="1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দেবদাস কর্মকার</a:t>
              </a:r>
            </a:p>
            <a:p>
              <a:pPr algn="ctr"/>
              <a:r>
                <a:rPr lang="bn-IN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সিনিয়র সহকারী শিক্ষক</a:t>
              </a:r>
            </a:p>
            <a:p>
              <a:pPr algn="ctr"/>
              <a:r>
                <a:rPr lang="bn-IN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নিউ মডেল বহুমুখী উচ্চ বিদ্যালয়</a:t>
              </a:r>
            </a:p>
            <a:p>
              <a:pPr algn="ctr"/>
              <a:r>
                <a:rPr lang="bn-IN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রাসেল স্কয়ার,শুক্রাবাদ,ঢাকা-১২০৭</a:t>
              </a:r>
            </a:p>
            <a:p>
              <a:pPr algn="ctr"/>
              <a:r>
                <a:rPr lang="bn-IN" sz="36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মোবাইলঃ ০১৭১৫০১৬১৫৬</a:t>
              </a:r>
              <a:endPara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676400" y="2057400"/>
              <a:ext cx="1066800" cy="1066800"/>
            </a:xfrm>
            <a:prstGeom prst="ellipse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32-Point Star 6"/>
          <p:cNvSpPr/>
          <p:nvPr/>
        </p:nvSpPr>
        <p:spPr>
          <a:xfrm>
            <a:off x="457200" y="838200"/>
            <a:ext cx="8305800" cy="5029200"/>
          </a:xfrm>
          <a:prstGeom prst="star32">
            <a:avLst>
              <a:gd name="adj" fmla="val 4458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পরিকল্পনাঃ শ্রেণির কাজ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গণিত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ষষ্ঠ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 প্রথম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বিষয়বস্তুঃ ভগ্নাংশের গ.সা.গু. ও ল.সা.গু. 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৪৫ মিনিট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 ১৮/০১/২০১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1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85800"/>
            <a:ext cx="3962400" cy="274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30304" r="64246" b="57174"/>
          <a:stretch/>
        </p:blipFill>
        <p:spPr>
          <a:xfrm>
            <a:off x="5943600" y="914397"/>
            <a:ext cx="1621971" cy="63137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30304" r="64246" b="57174"/>
          <a:stretch/>
        </p:blipFill>
        <p:spPr>
          <a:xfrm>
            <a:off x="5965372" y="1534884"/>
            <a:ext cx="1621971" cy="63137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30304" r="64246" b="57174"/>
          <a:stretch/>
        </p:blipFill>
        <p:spPr>
          <a:xfrm>
            <a:off x="5965370" y="2166256"/>
            <a:ext cx="1621971" cy="63137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" t="30304" r="64246" b="57174"/>
          <a:stretch/>
        </p:blipFill>
        <p:spPr>
          <a:xfrm>
            <a:off x="5965372" y="2797628"/>
            <a:ext cx="1621971" cy="6313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4" y="3503818"/>
            <a:ext cx="3973286" cy="28384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6" t="7833" r="14571" b="6720"/>
          <a:stretch/>
        </p:blipFill>
        <p:spPr>
          <a:xfrm>
            <a:off x="5617028" y="4193725"/>
            <a:ext cx="2318658" cy="211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2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repeatCount="indefinite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-0.00052 -0.079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398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81481E-6 L 0.13038 -0.0032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0" y="-162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-0.12795 0.0048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23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296E-6 L -0.00295 0.10162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5340803"/>
            <a:ext cx="3848100" cy="102461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68"/>
          <a:stretch/>
        </p:blipFill>
        <p:spPr bwMode="auto">
          <a:xfrm>
            <a:off x="685800" y="3847730"/>
            <a:ext cx="4000500" cy="14341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40803"/>
            <a:ext cx="4000500" cy="10001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3847730"/>
            <a:ext cx="3857625" cy="14382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008" y="549136"/>
            <a:ext cx="4634592" cy="3184664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565080"/>
            <a:ext cx="3171825" cy="3152775"/>
          </a:xfrm>
          <a:prstGeom prst="rect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4180113" y="1248804"/>
            <a:ext cx="4114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বিভিন্ন মানের ভগ্নাংশ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1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4414722" y="3505200"/>
            <a:ext cx="1219201" cy="12289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3195521" y="3514954"/>
            <a:ext cx="1219201" cy="12289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6095998" y="3495446"/>
            <a:ext cx="2438402" cy="12289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3195521" y="2286000"/>
            <a:ext cx="1219201" cy="1228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 rot="5400000">
            <a:off x="4414722" y="2286000"/>
            <a:ext cx="1219201" cy="12289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 flipV="1">
            <a:off x="6095998" y="2266492"/>
            <a:ext cx="2438402" cy="1228954"/>
          </a:xfrm>
          <a:prstGeom prst="rect">
            <a:avLst/>
          </a:prstGeom>
        </p:spPr>
      </p:pic>
      <p:sp>
        <p:nvSpPr>
          <p:cNvPr id="35" name="Isosceles Triangle 34"/>
          <p:cNvSpPr/>
          <p:nvPr/>
        </p:nvSpPr>
        <p:spPr>
          <a:xfrm>
            <a:off x="609600" y="2652369"/>
            <a:ext cx="1060704" cy="914400"/>
          </a:xfrm>
          <a:prstGeom prst="triangle">
            <a:avLst/>
          </a:prstGeom>
          <a:solidFill>
            <a:srgbClr val="00CC66"/>
          </a:solidFill>
          <a:ln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flipV="1">
            <a:off x="1181564" y="2652369"/>
            <a:ext cx="1060704" cy="914400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>
            <a:off x="1699548" y="2652369"/>
            <a:ext cx="1060704" cy="914400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flipV="1">
            <a:off x="621968" y="3581400"/>
            <a:ext cx="1060704" cy="914400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>
            <a:off x="1157403" y="3581400"/>
            <a:ext cx="1060704" cy="914400"/>
          </a:xfrm>
          <a:prstGeom prst="triangle">
            <a:avLst/>
          </a:prstGeom>
          <a:solidFill>
            <a:srgbClr val="9933FF"/>
          </a:solidFill>
          <a:ln>
            <a:solidFill>
              <a:srgbClr val="99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 flipV="1">
            <a:off x="1711916" y="3581400"/>
            <a:ext cx="1060704" cy="914400"/>
          </a:xfrm>
          <a:prstGeom prst="triangle">
            <a:avLst/>
          </a:prstGeom>
          <a:solidFill>
            <a:srgbClr val="33FF99"/>
          </a:solidFill>
          <a:ln>
            <a:solidFill>
              <a:srgbClr val="33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49733" y="5410200"/>
            <a:ext cx="8177238" cy="584775"/>
          </a:xfrm>
          <a:prstGeom prst="rect">
            <a:avLst/>
          </a:prstGeom>
          <a:solidFill>
            <a:srgbClr val="FFD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লব ও হরের সম্পর্ক দ্বারা ভগ্নাংশের গাণিতিক নিয়ম গঠিত হয়।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49732" y="914400"/>
            <a:ext cx="8177239" cy="707886"/>
          </a:xfrm>
          <a:prstGeom prst="rect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আজকের পাঠঃ ভগ্নাংশের গ.সা.গু.ও ল.সা.গু. নির্ণয়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5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3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7" grpId="1" animBg="1"/>
      <p:bldP spid="38" grpId="0" animBg="1"/>
      <p:bldP spid="39" grpId="0" animBg="1"/>
      <p:bldP spid="40" grpId="0" animBg="1"/>
      <p:bldP spid="40" grpId="1" animBg="1"/>
      <p:bldP spid="41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533400" y="457200"/>
            <a:ext cx="7696200" cy="1066800"/>
          </a:xfrm>
          <a:prstGeom prst="ribbon">
            <a:avLst>
              <a:gd name="adj1" fmla="val 15991"/>
              <a:gd name="adj2" fmla="val 35579"/>
            </a:avLst>
          </a:prstGeom>
          <a:solidFill>
            <a:srgbClr val="EBFFE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33400" y="2634343"/>
            <a:ext cx="7696200" cy="870857"/>
          </a:xfrm>
          <a:prstGeom prst="rightArrow">
            <a:avLst/>
          </a:prstGeom>
          <a:solidFill>
            <a:srgbClr val="FFDD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 কী তা বলতে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95300" y="3530097"/>
            <a:ext cx="7772400" cy="965703"/>
          </a:xfrm>
          <a:prstGeom prst="rightArrow">
            <a:avLst/>
          </a:prstGeom>
          <a:solidFill>
            <a:srgbClr val="EBFFE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ভগ্নাংশের সাধারন গুণনীয়ক ব্যাখ্যা করতে  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95300" y="4520697"/>
            <a:ext cx="7772400" cy="965703"/>
          </a:xfrm>
          <a:prstGeom prst="rightArrow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ভগ্নাংশের সাধারন গুণিতক ব্যাখ্যা করতে  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495300" y="5511296"/>
            <a:ext cx="7772400" cy="96570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ভগ্নাংশের গ.সা.গু. ও ল.সা.গু. নির্ণয় করতে 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75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533400" y="4343400"/>
            <a:ext cx="1219200" cy="457200"/>
            <a:chOff x="6302829" y="2514592"/>
            <a:chExt cx="1219200" cy="457200"/>
          </a:xfrm>
          <a:solidFill>
            <a:srgbClr val="FFFF00"/>
          </a:solidFill>
        </p:grpSpPr>
        <p:sp>
          <p:nvSpPr>
            <p:cNvPr id="29" name="Rectangle 28"/>
            <p:cNvSpPr/>
            <p:nvPr/>
          </p:nvSpPr>
          <p:spPr>
            <a:xfrm>
              <a:off x="6912429" y="2514592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6302829" y="2514592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/>
          <p:cNvSpPr/>
          <p:nvPr/>
        </p:nvSpPr>
        <p:spPr>
          <a:xfrm>
            <a:off x="544286" y="4922448"/>
            <a:ext cx="609600" cy="45720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544286" y="3456617"/>
            <a:ext cx="4865914" cy="457202"/>
            <a:chOff x="1883229" y="4876796"/>
            <a:chExt cx="4865914" cy="457202"/>
          </a:xfrm>
          <a:solidFill>
            <a:srgbClr val="FFFF00"/>
          </a:solidFill>
        </p:grpSpPr>
        <p:sp>
          <p:nvSpPr>
            <p:cNvPr id="54" name="Rectangle 53"/>
            <p:cNvSpPr/>
            <p:nvPr/>
          </p:nvSpPr>
          <p:spPr>
            <a:xfrm>
              <a:off x="4931229" y="48767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492829" y="48767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321629" y="48767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1883229" y="48767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540829" y="48767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3091543" y="4876797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6139543" y="4876798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3701143" y="4876798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44286" y="3924705"/>
            <a:ext cx="2438400" cy="457204"/>
            <a:chOff x="1883229" y="5333996"/>
            <a:chExt cx="2438400" cy="457204"/>
          </a:xfrm>
          <a:solidFill>
            <a:srgbClr val="FFFF00"/>
          </a:solidFill>
        </p:grpSpPr>
        <p:sp>
          <p:nvSpPr>
            <p:cNvPr id="56" name="Rectangle 55"/>
            <p:cNvSpPr/>
            <p:nvPr/>
          </p:nvSpPr>
          <p:spPr>
            <a:xfrm>
              <a:off x="2492829" y="5333997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83229" y="5333996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102429" y="5333998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712029" y="5334000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544286" y="571905"/>
            <a:ext cx="3037114" cy="1371602"/>
            <a:chOff x="1905000" y="838200"/>
            <a:chExt cx="3037114" cy="1371602"/>
          </a:xfrm>
        </p:grpSpPr>
        <p:sp>
          <p:nvSpPr>
            <p:cNvPr id="3" name="Rectangle 2"/>
            <p:cNvSpPr/>
            <p:nvPr/>
          </p:nvSpPr>
          <p:spPr>
            <a:xfrm>
              <a:off x="2514600" y="838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514600" y="12954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514600" y="1752601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3325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905000" y="838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905000" y="12954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05000" y="17526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332514" y="1752586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24200" y="849088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24200" y="12954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124200" y="1752602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7229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3325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744686" y="1752585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7229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1747157" y="4886412"/>
            <a:ext cx="1219200" cy="457200"/>
            <a:chOff x="6934199" y="3886200"/>
            <a:chExt cx="1219200" cy="457200"/>
          </a:xfrm>
        </p:grpSpPr>
        <p:sp>
          <p:nvSpPr>
            <p:cNvPr id="33" name="Rectangle 32"/>
            <p:cNvSpPr/>
            <p:nvPr/>
          </p:nvSpPr>
          <p:spPr>
            <a:xfrm>
              <a:off x="6934199" y="3886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7543799" y="3886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44286" y="2095900"/>
            <a:ext cx="3058884" cy="457205"/>
            <a:chOff x="5105400" y="849088"/>
            <a:chExt cx="3058884" cy="457205"/>
          </a:xfrm>
        </p:grpSpPr>
        <p:sp>
          <p:nvSpPr>
            <p:cNvPr id="57" name="Rectangle 56"/>
            <p:cNvSpPr/>
            <p:nvPr/>
          </p:nvSpPr>
          <p:spPr>
            <a:xfrm>
              <a:off x="5715000" y="849089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105400" y="849089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324600" y="849088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945085" y="849093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7554684" y="849088"/>
              <a:ext cx="609600" cy="4572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33400" y="2705504"/>
            <a:ext cx="1823357" cy="457201"/>
            <a:chOff x="5105400" y="849088"/>
            <a:chExt cx="1823357" cy="457201"/>
          </a:xfrm>
        </p:grpSpPr>
        <p:sp>
          <p:nvSpPr>
            <p:cNvPr id="80" name="Rectangle 79"/>
            <p:cNvSpPr/>
            <p:nvPr/>
          </p:nvSpPr>
          <p:spPr>
            <a:xfrm>
              <a:off x="5715000" y="849089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5105400" y="849089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6319157" y="849088"/>
              <a:ext cx="609600" cy="45720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649686" y="550122"/>
            <a:ext cx="3037114" cy="1371602"/>
            <a:chOff x="1905000" y="838200"/>
            <a:chExt cx="3037114" cy="1371602"/>
          </a:xfrm>
          <a:noFill/>
        </p:grpSpPr>
        <p:sp>
          <p:nvSpPr>
            <p:cNvPr id="90" name="Rectangle 89"/>
            <p:cNvSpPr/>
            <p:nvPr/>
          </p:nvSpPr>
          <p:spPr>
            <a:xfrm>
              <a:off x="2514600" y="8382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রে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5146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ধা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514600" y="1752601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ণি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43325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905000" y="8382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হ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19050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905000" y="17526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গু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332514" y="1752586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24200" y="84908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1242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র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124200" y="1752602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ত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37229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43325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3717472" y="1752585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7229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ন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5649686" y="1997931"/>
            <a:ext cx="3037114" cy="1371602"/>
            <a:chOff x="1905000" y="838200"/>
            <a:chExt cx="3037114" cy="1371602"/>
          </a:xfrm>
          <a:noFill/>
        </p:grpSpPr>
        <p:sp>
          <p:nvSpPr>
            <p:cNvPr id="106" name="Rectangle 105"/>
            <p:cNvSpPr/>
            <p:nvPr/>
          </p:nvSpPr>
          <p:spPr>
            <a:xfrm>
              <a:off x="2514600" y="8382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25146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514600" y="1752601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3325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905000" y="838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19050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1905000" y="17526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332514" y="1752586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124200" y="84908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1242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3124200" y="1752602"/>
              <a:ext cx="609600" cy="45720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37229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43325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3744686" y="1752585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37229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655129" y="3467504"/>
            <a:ext cx="3037114" cy="1371602"/>
            <a:chOff x="1905000" y="838200"/>
            <a:chExt cx="3037114" cy="1371602"/>
          </a:xfrm>
          <a:noFill/>
        </p:grpSpPr>
        <p:sp>
          <p:nvSpPr>
            <p:cNvPr id="122" name="Rectangle 121"/>
            <p:cNvSpPr/>
            <p:nvPr/>
          </p:nvSpPr>
          <p:spPr>
            <a:xfrm>
              <a:off x="2514600" y="838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25146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2514600" y="1752601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3325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905000" y="838200"/>
              <a:ext cx="609600" cy="457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19050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1905000" y="17526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332514" y="1752586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3124200" y="84908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3124200" y="1295400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124200" y="1752602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3722914" y="849093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3325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/>
            <p:cNvSpPr/>
            <p:nvPr/>
          </p:nvSpPr>
          <p:spPr>
            <a:xfrm>
              <a:off x="3744686" y="1752585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3722914" y="1306298"/>
              <a:ext cx="609600" cy="4572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544286" y="5489589"/>
                <a:ext cx="8142514" cy="911211"/>
              </a:xfrm>
              <a:prstGeom prst="rect">
                <a:avLst/>
              </a:prstGeom>
              <a:gradFill flip="none" rotWithShape="1">
                <a:gsLst>
                  <a:gs pos="0">
                    <a:srgbClr val="00CC66">
                      <a:tint val="66000"/>
                      <a:satMod val="160000"/>
                    </a:srgbClr>
                  </a:gs>
                  <a:gs pos="50000">
                    <a:srgbClr val="00CC66">
                      <a:tint val="44500"/>
                      <a:satMod val="160000"/>
                    </a:srgbClr>
                  </a:gs>
                  <a:gs pos="100000">
                    <a:srgbClr val="00CC66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সাধারন গুণনীয়ক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লবের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সাধারন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গুণনীয়ক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হরের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সাধারন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গুনিতক</m:t>
                        </m:r>
                      </m:den>
                    </m:f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86" y="5489589"/>
                <a:ext cx="8142514" cy="91121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>
                <a:off x="3705920" y="582793"/>
                <a:ext cx="558165" cy="66024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bn-IN" sz="2000" b="1" i="0" smtClean="0">
                              <a:latin typeface="Cambria Math"/>
                            </a:rPr>
                            <m:t>৮</m:t>
                          </m:r>
                        </m:num>
                        <m:den>
                          <m:r>
                            <a:rPr lang="bn-IN" sz="2000" b="1" i="0" smtClean="0">
                              <a:latin typeface="Cambria Math"/>
                            </a:rPr>
                            <m:t>১৫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920" y="582793"/>
                <a:ext cx="558165" cy="66024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>
                <a:off x="3733749" y="1997931"/>
                <a:ext cx="420307" cy="66024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bn-IN" sz="2000" b="1" i="0" smtClean="0">
                              <a:latin typeface="Cambria Math"/>
                            </a:rPr>
                            <m:t>৪</m:t>
                          </m:r>
                        </m:num>
                        <m:den>
                          <m:r>
                            <a:rPr lang="bn-IN" sz="2000" b="1" i="0" smtClean="0">
                              <a:latin typeface="Cambria Math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749" y="1997931"/>
                <a:ext cx="420307" cy="66024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>
                <a:off x="2514600" y="2655181"/>
                <a:ext cx="455574" cy="65992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bn-IN" sz="2000" b="1" i="0" smtClean="0">
                              <a:latin typeface="Cambria Math"/>
                            </a:rPr>
                            <m:t>২</m:t>
                          </m:r>
                        </m:num>
                        <m:den>
                          <m:r>
                            <a:rPr lang="bn-IN" sz="2000" b="1" i="0" smtClean="0">
                              <a:latin typeface="Cambria Math"/>
                            </a:rPr>
                            <m:t>৩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2655181"/>
                <a:ext cx="455574" cy="65992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4928234" y="2654860"/>
                <a:ext cx="558165" cy="66024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bn-IN" sz="2000" b="1" i="0" smtClean="0">
                              <a:latin typeface="Cambria Math"/>
                            </a:rPr>
                            <m:t>১</m:t>
                          </m:r>
                        </m:num>
                        <m:den>
                          <m:r>
                            <a:rPr lang="bn-IN" sz="2000" b="1" i="0" smtClean="0">
                              <a:latin typeface="Cambria Math"/>
                            </a:rPr>
                            <m:t>১৫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8234" y="2654860"/>
                <a:ext cx="558165" cy="66024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4917348" y="4153304"/>
                <a:ext cx="558165" cy="65992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bn-IN" sz="2000" b="1" i="0" smtClean="0">
                              <a:latin typeface="Cambria Math"/>
                            </a:rPr>
                            <m:t>২</m:t>
                          </m:r>
                        </m:num>
                        <m:den>
                          <m:r>
                            <a:rPr lang="bn-IN" sz="2000" b="1" i="0" smtClean="0">
                              <a:latin typeface="Cambria Math"/>
                            </a:rPr>
                            <m:t>১৫</m:t>
                          </m:r>
                        </m:den>
                      </m:f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348" y="4153304"/>
                <a:ext cx="558165" cy="65992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" name="TextBox 142"/>
          <p:cNvSpPr txBox="1"/>
          <p:nvPr/>
        </p:nvSpPr>
        <p:spPr>
          <a:xfrm>
            <a:off x="5655129" y="4889438"/>
            <a:ext cx="3037114" cy="523220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লবের সাধারন গুণনীয়ক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5" name="Straight Arrow Connector 144"/>
          <p:cNvCxnSpPr/>
          <p:nvPr/>
        </p:nvCxnSpPr>
        <p:spPr>
          <a:xfrm>
            <a:off x="2971800" y="5151048"/>
            <a:ext cx="2661557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97404" y="533400"/>
            <a:ext cx="8013196" cy="1066800"/>
            <a:chOff x="2590800" y="457200"/>
            <a:chExt cx="3505200" cy="1066800"/>
          </a:xfrm>
        </p:grpSpPr>
        <p:sp>
          <p:nvSpPr>
            <p:cNvPr id="5" name="Rectangle 4"/>
            <p:cNvSpPr/>
            <p:nvPr/>
          </p:nvSpPr>
          <p:spPr>
            <a:xfrm>
              <a:off x="2590800" y="457200"/>
              <a:ext cx="3505200" cy="1066800"/>
            </a:xfrm>
            <a:prstGeom prst="rect">
              <a:avLst/>
            </a:prstGeom>
            <a:solidFill>
              <a:srgbClr val="CCFFC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3368819" y="533401"/>
                  <a:ext cx="643125" cy="91377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,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8819" y="533401"/>
                  <a:ext cx="643125" cy="913776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b="-15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4011946" y="533400"/>
                  <a:ext cx="611066" cy="9214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৪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৫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,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11946" y="533400"/>
                  <a:ext cx="611066" cy="921471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152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4628581" y="521119"/>
                  <a:ext cx="534121" cy="91198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৮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৯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8581" y="521119"/>
                  <a:ext cx="534121" cy="91198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4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" name="TextBox 5"/>
          <p:cNvSpPr txBox="1"/>
          <p:nvPr/>
        </p:nvSpPr>
        <p:spPr>
          <a:xfrm>
            <a:off x="597404" y="1774105"/>
            <a:ext cx="8006927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লবগুলোর সাধারন গুণনীয়ক  ১ এবং 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7404" y="2383705"/>
            <a:ext cx="8006927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হরগুলোর সাধারন গুণিতক  ৩,৫,৯ এর ল.সা.গু.= ৪৫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7404" y="2993305"/>
                <a:ext cx="8006927" cy="737125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দুইটি সাধারন গুণনীয়ক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এবং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এখানে,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800" i="1">
                            <a:latin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  <m:r>
                      <a:rPr lang="bn-IN" sz="2800" i="1">
                        <a:latin typeface="Cambria Math"/>
                        <a:ea typeface="Cambria Math"/>
                        <a:cs typeface="NikoshBAN" pitchFamily="2" charset="0"/>
                      </a:rPr>
                      <m:t>&gt;</m:t>
                    </m:r>
                    <m:f>
                      <m:fPr>
                        <m:ctrlPr>
                          <a:rPr lang="bn-IN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  <m:r>
                      <a:rPr lang="bn-IN" sz="2800" i="1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r>
                  <a:rPr lang="bn-IN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4" y="2993305"/>
                <a:ext cx="8006927" cy="737125"/>
              </a:xfrm>
              <a:prstGeom prst="rect">
                <a:avLst/>
              </a:prstGeom>
              <a:blipFill rotWithShape="1">
                <a:blip r:embed="rId6"/>
                <a:stretch>
                  <a:fillRect l="-1444" r="-1900" b="-1129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97404" y="3806493"/>
                <a:ext cx="8006928" cy="731162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সাধারন গুণনীয়কগুলোর মধ্যে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ভগ্নাংশটি সবচেয়ে বড়।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4" y="3806493"/>
                <a:ext cx="8006928" cy="731162"/>
              </a:xfrm>
              <a:prstGeom prst="rect">
                <a:avLst/>
              </a:prstGeom>
              <a:blipFill rotWithShape="1">
                <a:blip r:embed="rId7"/>
                <a:stretch>
                  <a:fillRect l="-1444" b="-11382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97404" y="4647581"/>
                <a:ext cx="8013196" cy="737125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cs typeface="NikoshBAN" pitchFamily="2" charset="0"/>
                    <a:sym typeface="Symbol"/>
                  </a:rPr>
                  <a:t></a:t>
                </a:r>
                <a:r>
                  <a:rPr lang="bn-IN" sz="2800" dirty="0" smtClean="0">
                    <a:cs typeface="NikoshBAN" pitchFamily="2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৮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গরিষ্ঠ সাধারন ভগ্নাংশ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৪৫</m:t>
                        </m:r>
                      </m:den>
                    </m:f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4" y="4647581"/>
                <a:ext cx="8013196" cy="737125"/>
              </a:xfrm>
              <a:prstGeom prst="rect">
                <a:avLst/>
              </a:prstGeom>
              <a:blipFill rotWithShape="1">
                <a:blip r:embed="rId8"/>
                <a:stretch>
                  <a:fillRect l="-1442" b="-1129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7403" y="5485781"/>
                <a:ext cx="8013197" cy="838819"/>
              </a:xfrm>
              <a:prstGeom prst="rect">
                <a:avLst/>
              </a:prstGeom>
              <a:solidFill>
                <a:schemeClr val="tx2">
                  <a:lumMod val="10000"/>
                  <a:lumOff val="9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প্রদত্ত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গ.সা.গু.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লবের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হরের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ল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den>
                    </m:f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403" y="5485781"/>
                <a:ext cx="8013197" cy="838819"/>
              </a:xfrm>
              <a:prstGeom prst="rect">
                <a:avLst/>
              </a:prstGeom>
              <a:blipFill rotWithShape="1">
                <a:blip r:embed="rId9"/>
                <a:stretch>
                  <a:fillRect l="-1442" b="-212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180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66800" y="4208700"/>
                <a:ext cx="7086599" cy="2115900"/>
              </a:xfrm>
              <a:prstGeom prst="rect">
                <a:avLst/>
              </a:prstGeom>
              <a:solidFill>
                <a:srgbClr val="C1FFE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bn-IN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১।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৭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এবং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১৫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২১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এর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সকল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সাধারন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গুণনীয়ক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বের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</m:oMath>
                </a14:m>
                <a:endParaRPr lang="bn-IN" sz="3200" b="0" i="1" dirty="0" smtClean="0">
                  <a:latin typeface="Cambria Math"/>
                  <a:cs typeface="NikoshBAN" pitchFamily="2" charset="0"/>
                </a:endParaRPr>
              </a:p>
              <a:p>
                <a:r>
                  <a:rPr lang="bn-IN" sz="3200" b="0" dirty="0" smtClean="0">
                    <a:cs typeface="NikoshBAN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২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১৬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২০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ভগ্নাশগুলোর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নির্ণয়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208700"/>
                <a:ext cx="7086599" cy="2115900"/>
              </a:xfrm>
              <a:prstGeom prst="rect">
                <a:avLst/>
              </a:prstGeom>
              <a:blipFill rotWithShape="1">
                <a:blip r:embed="rId3"/>
                <a:stretch>
                  <a:fillRect l="-2060" b="-2849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081251" y="533400"/>
            <a:ext cx="7086600" cy="3533775"/>
            <a:chOff x="1081251" y="533400"/>
            <a:chExt cx="7086600" cy="3533775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251" y="533400"/>
              <a:ext cx="7086600" cy="3533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230305" y="2300287"/>
              <a:ext cx="2788492" cy="1599897"/>
            </a:xfrm>
            <a:prstGeom prst="rect">
              <a:avLst/>
            </a:prstGeom>
            <a:solidFill>
              <a:srgbClr val="FFCCFF"/>
            </a:solidFill>
            <a:ln w="1905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bn-IN" sz="16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IN" sz="4000" dirty="0" smtClean="0">
                  <a:latin typeface="NikoshBAN" pitchFamily="2" charset="0"/>
                  <a:cs typeface="NikoshBAN" pitchFamily="2" charset="0"/>
                </a:rPr>
                <a:t>কাজ</a:t>
              </a:r>
            </a:p>
            <a:p>
              <a:pPr algn="ctr"/>
              <a:endParaRPr lang="bn-IN" sz="1200" dirty="0" smtClean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52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/>
          <p:cNvSpPr/>
          <p:nvPr/>
        </p:nvSpPr>
        <p:spPr>
          <a:xfrm>
            <a:off x="838200" y="695980"/>
            <a:ext cx="1676400" cy="1676400"/>
          </a:xfrm>
          <a:prstGeom prst="arc">
            <a:avLst>
              <a:gd name="adj1" fmla="val 16200000"/>
              <a:gd name="adj2" fmla="val 5481833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 rot="5400000">
            <a:off x="3502513" y="706104"/>
            <a:ext cx="1681774" cy="1676400"/>
          </a:xfrm>
          <a:prstGeom prst="arc">
            <a:avLst>
              <a:gd name="adj1" fmla="val 5514482"/>
              <a:gd name="adj2" fmla="val 10833230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851881" y="695980"/>
            <a:ext cx="1676400" cy="1676400"/>
          </a:xfrm>
          <a:prstGeom prst="arc">
            <a:avLst>
              <a:gd name="adj1" fmla="val 5434183"/>
              <a:gd name="adj2" fmla="val 16143556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c 15"/>
          <p:cNvSpPr/>
          <p:nvPr/>
        </p:nvSpPr>
        <p:spPr>
          <a:xfrm>
            <a:off x="6247838" y="706869"/>
            <a:ext cx="1753162" cy="1719950"/>
          </a:xfrm>
          <a:prstGeom prst="arc">
            <a:avLst>
              <a:gd name="adj1" fmla="val 16135827"/>
              <a:gd name="adj2" fmla="val 18972785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c 16"/>
          <p:cNvSpPr/>
          <p:nvPr/>
        </p:nvSpPr>
        <p:spPr>
          <a:xfrm>
            <a:off x="6246596" y="706869"/>
            <a:ext cx="1753162" cy="1719950"/>
          </a:xfrm>
          <a:prstGeom prst="arc">
            <a:avLst>
              <a:gd name="adj1" fmla="val 18954434"/>
              <a:gd name="adj2" fmla="val 21536215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/>
          <p:cNvSpPr/>
          <p:nvPr/>
        </p:nvSpPr>
        <p:spPr>
          <a:xfrm>
            <a:off x="6245332" y="695980"/>
            <a:ext cx="1753162" cy="1719950"/>
          </a:xfrm>
          <a:prstGeom prst="arc">
            <a:avLst>
              <a:gd name="adj1" fmla="val 8093052"/>
              <a:gd name="adj2" fmla="val 10788093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/>
          <p:cNvSpPr/>
          <p:nvPr/>
        </p:nvSpPr>
        <p:spPr>
          <a:xfrm>
            <a:off x="6246596" y="695980"/>
            <a:ext cx="1753162" cy="1719950"/>
          </a:xfrm>
          <a:prstGeom prst="arc">
            <a:avLst>
              <a:gd name="adj1" fmla="val 2699617"/>
              <a:gd name="adj2" fmla="val 5422640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>
            <a:off x="6245332" y="706869"/>
            <a:ext cx="1753162" cy="1719950"/>
          </a:xfrm>
          <a:prstGeom prst="arc">
            <a:avLst>
              <a:gd name="adj1" fmla="val 21541935"/>
              <a:gd name="adj2" fmla="val 2691621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/>
          <p:cNvSpPr/>
          <p:nvPr/>
        </p:nvSpPr>
        <p:spPr>
          <a:xfrm>
            <a:off x="6247838" y="706869"/>
            <a:ext cx="1753162" cy="1719950"/>
          </a:xfrm>
          <a:prstGeom prst="arc">
            <a:avLst>
              <a:gd name="adj1" fmla="val 10784891"/>
              <a:gd name="adj2" fmla="val 13671272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37"/>
          <p:cNvSpPr/>
          <p:nvPr/>
        </p:nvSpPr>
        <p:spPr>
          <a:xfrm>
            <a:off x="6246596" y="706869"/>
            <a:ext cx="1753162" cy="1719950"/>
          </a:xfrm>
          <a:prstGeom prst="arc">
            <a:avLst>
              <a:gd name="adj1" fmla="val 13489708"/>
              <a:gd name="adj2" fmla="val 16259736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c 38"/>
          <p:cNvSpPr/>
          <p:nvPr/>
        </p:nvSpPr>
        <p:spPr>
          <a:xfrm rot="10800000">
            <a:off x="6247838" y="695980"/>
            <a:ext cx="1753162" cy="1719950"/>
          </a:xfrm>
          <a:prstGeom prst="arc">
            <a:avLst>
              <a:gd name="adj1" fmla="val 16216555"/>
              <a:gd name="adj2" fmla="val 19016602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/>
          <p:cNvSpPr/>
          <p:nvPr/>
        </p:nvSpPr>
        <p:spPr>
          <a:xfrm rot="5400000">
            <a:off x="3502513" y="698667"/>
            <a:ext cx="1681774" cy="1676400"/>
          </a:xfrm>
          <a:prstGeom prst="arc">
            <a:avLst>
              <a:gd name="adj1" fmla="val 10762178"/>
              <a:gd name="adj2" fmla="val 16284062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c 61"/>
          <p:cNvSpPr/>
          <p:nvPr/>
        </p:nvSpPr>
        <p:spPr>
          <a:xfrm rot="5400000">
            <a:off x="3502513" y="698667"/>
            <a:ext cx="1681774" cy="1676400"/>
          </a:xfrm>
          <a:prstGeom prst="arc">
            <a:avLst>
              <a:gd name="adj1" fmla="val 16200201"/>
              <a:gd name="adj2" fmla="val 21594853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Arc 62"/>
          <p:cNvSpPr/>
          <p:nvPr/>
        </p:nvSpPr>
        <p:spPr>
          <a:xfrm rot="5400000">
            <a:off x="3502513" y="698667"/>
            <a:ext cx="1681774" cy="1676400"/>
          </a:xfrm>
          <a:prstGeom prst="arc">
            <a:avLst>
              <a:gd name="adj1" fmla="val 21566357"/>
              <a:gd name="adj2" fmla="val 5516209"/>
            </a:avLst>
          </a:prstGeom>
          <a:solidFill>
            <a:srgbClr val="FF00FF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2755553" y="1149183"/>
                <a:ext cx="570990" cy="8570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IN" sz="3200" b="1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32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553" y="1149183"/>
                <a:ext cx="570990" cy="857094"/>
              </a:xfrm>
              <a:prstGeom prst="rect">
                <a:avLst/>
              </a:prstGeom>
              <a:blipFill rotWithShape="1">
                <a:blip r:embed="rId3"/>
                <a:stretch>
                  <a:fillRect l="-26596" r="-2659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2810" y="1168594"/>
                <a:ext cx="596638" cy="8233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IN" sz="3200" b="1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num>
                      <m:den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bn-IN" sz="32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2810" y="1168594"/>
                <a:ext cx="596638" cy="823367"/>
              </a:xfrm>
              <a:prstGeom prst="rect">
                <a:avLst/>
              </a:prstGeom>
              <a:blipFill rotWithShape="1">
                <a:blip r:embed="rId4"/>
                <a:stretch>
                  <a:fillRect l="-25510" r="-25510" b="-1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5334000" y="1160069"/>
                <a:ext cx="607859" cy="7965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bn-IN" sz="3200" b="1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3200" b="1" i="0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bn-IN" sz="32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160069"/>
                <a:ext cx="607859" cy="796500"/>
              </a:xfrm>
              <a:prstGeom prst="rect">
                <a:avLst/>
              </a:prstGeom>
              <a:blipFill rotWithShape="1">
                <a:blip r:embed="rId5"/>
                <a:stretch>
                  <a:fillRect l="-25000" r="-25000" b="-14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TextBox 77"/>
          <p:cNvSpPr txBox="1"/>
          <p:nvPr/>
        </p:nvSpPr>
        <p:spPr>
          <a:xfrm>
            <a:off x="533400" y="2738735"/>
            <a:ext cx="8124277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ভগ্নাংশগুলোর হরের গ.সা.গু. ২ এবং লবের ল.সা.গু. ১৫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542957" y="3205031"/>
                <a:ext cx="8114720" cy="103515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ভগ্নাংশগুলোর হরের গ.সা.গু.কে হর এবং লবের ল.সা.গু.কে লব ধরে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১৫</m:t>
                        </m:r>
                      </m:num>
                      <m:den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ভগ্নাংশটি</a:t>
                </a:r>
              </a:p>
              <a:p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বিবেচনা করি এবং একে প্রদত্ত ভগ্নাংশগুলো দ্বারা ভাগ করি।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57" y="3205031"/>
                <a:ext cx="8114720" cy="1035155"/>
              </a:xfrm>
              <a:prstGeom prst="rect">
                <a:avLst/>
              </a:prstGeom>
              <a:blipFill rotWithShape="1">
                <a:blip r:embed="rId6"/>
                <a:stretch>
                  <a:fillRect l="-1049" b="-1098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533400" y="4240186"/>
                <a:ext cx="8114722" cy="6767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400" b="1" dirty="0" smtClean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bn-IN" sz="2400" b="1" i="0" smtClean="0">
                            <a:latin typeface="Cambria Math"/>
                          </a:rPr>
                          <m:t>১৫</m:t>
                        </m:r>
                      </m:num>
                      <m:den>
                        <m:r>
                          <a:rPr lang="bn-IN" sz="2400" b="1" i="0" smtClean="0">
                            <a:latin typeface="Cambria Math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4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  <m:f>
                      <m:fPr>
                        <m:ctrlP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১</m:t>
                        </m:r>
                      </m:den>
                    </m:f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=</m:t>
                    </m:r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১৫</m:t>
                    </m:r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,         </m:t>
                    </m:r>
                    <m:f>
                      <m:fPr>
                        <m:ctrlP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১৫</m:t>
                        </m:r>
                      </m:num>
                      <m:den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২</m:t>
                        </m:r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× </m:t>
                    </m:r>
                    <m:f>
                      <m:fPr>
                        <m:ctrlP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৪</m:t>
                        </m:r>
                      </m:num>
                      <m:den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৩</m:t>
                        </m:r>
                      </m:den>
                    </m:f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১০</m:t>
                    </m:r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,            </m:t>
                    </m:r>
                    <m:f>
                      <m:fPr>
                        <m:ctrlP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১৫</m:t>
                        </m:r>
                      </m:num>
                      <m:den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 × </m:t>
                    </m:r>
                    <m:f>
                      <m:fPr>
                        <m:ctrlP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৮</m:t>
                        </m:r>
                      </m:num>
                      <m:den>
                        <m:r>
                          <a:rPr lang="bn-IN" sz="2400" b="1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৫</m:t>
                        </m:r>
                      </m:den>
                    </m:f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=</m:t>
                    </m:r>
                    <m:r>
                      <a:rPr lang="bn-IN" sz="24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১২</m:t>
                    </m:r>
                  </m:oMath>
                </a14:m>
                <a:endParaRPr lang="en-US" sz="24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240186"/>
                <a:ext cx="8114722" cy="676788"/>
              </a:xfrm>
              <a:prstGeom prst="rect">
                <a:avLst/>
              </a:prstGeom>
              <a:blipFill rotWithShape="1">
                <a:blip r:embed="rId7"/>
                <a:stretch>
                  <a:fillRect l="-1124" b="-7895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Rectangle 80"/>
              <p:cNvSpPr/>
              <p:nvPr/>
            </p:nvSpPr>
            <p:spPr>
              <a:xfrm>
                <a:off x="533400" y="4916974"/>
                <a:ext cx="8114719" cy="66582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bn-IN" sz="24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cs typeface="NikoshBAN" pitchFamily="2" charset="0"/>
                        <a:sym typeface="Symbol"/>
                      </a:rPr>
                      <m:t></m:t>
                    </m:r>
                    <m:r>
                      <a:rPr lang="bn-IN" sz="2400" b="1" i="1" smtClean="0">
                        <a:latin typeface="Cambria Math"/>
                        <a:cs typeface="NikoshBAN" pitchFamily="2" charset="0"/>
                      </a:rPr>
                      <m:t> </m:t>
                    </m:r>
                    <m:f>
                      <m:fPr>
                        <m:ctrlPr>
                          <a:rPr lang="bn-IN" sz="2400" b="1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0">
                            <a:latin typeface="Cambria Math"/>
                            <a:cs typeface="NikoshBAN" pitchFamily="2" charset="0"/>
                          </a:rPr>
                          <m:t>১৫</m:t>
                        </m:r>
                      </m:num>
                      <m:den>
                        <m:r>
                          <a:rPr lang="bn-IN" sz="2400" b="1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bn-IN" sz="2400" b="1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হচ্ছে</a:t>
                </a:r>
                <a:r>
                  <a:rPr lang="bn-IN" sz="24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,  </m:t>
                    </m:r>
                    <m:f>
                      <m:fPr>
                        <m:ctrlPr>
                          <a:rPr lang="bn-IN" sz="24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,  </m:t>
                    </m:r>
                    <m:f>
                      <m:fPr>
                        <m:ctrlPr>
                          <a:rPr lang="bn-IN" sz="24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num>
                      <m:den>
                        <m:r>
                          <a:rPr lang="bn-IN" sz="2400" b="1" i="0" smtClean="0">
                            <a:latin typeface="Cambria Math"/>
                            <a:cs typeface="NikoshBAN" pitchFamily="2" charset="0"/>
                          </a:rPr>
                          <m:t>৮</m:t>
                        </m:r>
                      </m:den>
                    </m:f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এর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একটি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সাধারন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গুণিতক।</m:t>
                    </m:r>
                    <m:r>
                      <a:rPr lang="bn-IN" sz="24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4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916974"/>
                <a:ext cx="8114719" cy="665823"/>
              </a:xfrm>
              <a:prstGeom prst="rect">
                <a:avLst/>
              </a:prstGeom>
              <a:blipFill rotWithShape="1">
                <a:blip r:embed="rId8"/>
                <a:stretch>
                  <a:fillRect b="-714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33401" y="5582797"/>
                <a:ext cx="8114718" cy="79432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 </a:t>
                </a:r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ভগ্নাংশগুলোর  সাধারন গুণিতক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লবের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সাধারন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গুণিতক</m:t>
                        </m:r>
                      </m:num>
                      <m:den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হরের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সাধারন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b="0" i="1" smtClean="0">
                            <a:latin typeface="Cambria Math"/>
                            <a:cs typeface="NikoshBAN" pitchFamily="2" charset="0"/>
                          </a:rPr>
                          <m:t>গুণনীয়ক</m:t>
                        </m:r>
                      </m:den>
                    </m:f>
                  </m:oMath>
                </a14:m>
                <a:r>
                  <a:rPr lang="bn-IN" sz="2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1" y="5582797"/>
                <a:ext cx="8114718" cy="794320"/>
              </a:xfrm>
              <a:prstGeom prst="rect">
                <a:avLst/>
              </a:prstGeom>
              <a:blipFill rotWithShape="1">
                <a:blip r:embed="rId9"/>
                <a:stretch>
                  <a:fillRect l="-112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86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3489 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03333 3.33333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022E-16 L -0.01667 -0.0451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-226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03334 -0.0333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166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59259E-6 L 0.01667 0.033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169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03333 0.0333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3" presetClass="path" presetSubtype="0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5.55112E-17 L 0.02118 -0.05556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-2778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3.7037E-7 L 0.04601 -0.0206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-1042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11111E-6 L -0.03715 0.0143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8" y="718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11111E-6 L 0.00434 0.03658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829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03784 0.02384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1181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55112E-17 L -0.029 -0.03333 " pathEditMode="relative" rAng="0" ptsTypes="AA">
                                      <p:cBhvr>
                                        <p:cTn id="1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8" y="-166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63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48148E-6 L -0.00399 -0.05394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270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5.55112E-17 L -0.02083 0.03657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2" y="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0"/>
                                        <p:tgtEl>
                                          <p:spTgt spid="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2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0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2000"/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75" grpId="0"/>
      <p:bldP spid="76" grpId="0"/>
      <p:bldP spid="77" grpId="0"/>
      <p:bldP spid="78" grpId="0" animBg="1"/>
      <p:bldP spid="79" grpId="0" uiExpand="1" build="p" animBg="1"/>
      <p:bldP spid="80" grpId="0" animBg="1"/>
      <p:bldP spid="81" grpId="0" animBg="1"/>
      <p:bldP spid="8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09600" y="533400"/>
            <a:ext cx="8013196" cy="1002881"/>
            <a:chOff x="2596135" y="521118"/>
            <a:chExt cx="3505200" cy="1002881"/>
          </a:xfrm>
        </p:grpSpPr>
        <p:sp>
          <p:nvSpPr>
            <p:cNvPr id="4" name="Rectangle 3"/>
            <p:cNvSpPr/>
            <p:nvPr/>
          </p:nvSpPr>
          <p:spPr>
            <a:xfrm>
              <a:off x="2596135" y="521118"/>
              <a:ext cx="3505200" cy="1002881"/>
            </a:xfrm>
            <a:prstGeom prst="rect">
              <a:avLst/>
            </a:prstGeom>
            <a:solidFill>
              <a:srgbClr val="FFDD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3562342" y="533401"/>
                  <a:ext cx="256078" cy="9214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1" smtClean="0">
                              <a:latin typeface="Cambria Math"/>
                              <a:cs typeface="NikoshBAN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৪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,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2342" y="533401"/>
                  <a:ext cx="256078" cy="921471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r="-31250" b="-152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138604" y="533400"/>
                  <a:ext cx="357752" cy="88447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১৬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,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38604" y="533400"/>
                  <a:ext cx="357752" cy="884473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r="-21481" b="-158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4738854" y="521119"/>
                  <a:ext cx="313576" cy="95442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f>
                        <m:fPr>
                          <m:ctrlPr>
                            <a:rPr lang="en-US" sz="36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৯</m:t>
                          </m:r>
                        </m:num>
                        <m:den>
                          <m:r>
                            <a:rPr lang="bn-IN" sz="3600" b="1" i="0" smtClean="0">
                              <a:latin typeface="Cambria Math"/>
                              <a:cs typeface="NikoshBAN" pitchFamily="2" charset="0"/>
                            </a:rPr>
                            <m:t>২০</m:t>
                          </m:r>
                        </m:den>
                      </m:f>
                    </m:oMath>
                  </a14:m>
                  <a:r>
                    <a:rPr lang="bn-IN" sz="3600" b="1" dirty="0" smtClean="0">
                      <a:latin typeface="NikoshBAN" pitchFamily="2" charset="0"/>
                      <a:cs typeface="NikoshBAN" pitchFamily="2" charset="0"/>
                    </a:rPr>
                    <a:t> </a:t>
                  </a:r>
                  <a:endParaRPr lang="en-US" sz="3600" b="1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38854" y="521119"/>
                  <a:ext cx="313576" cy="954428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r="-25641" b="-10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TextBox 7"/>
          <p:cNvSpPr txBox="1"/>
          <p:nvPr/>
        </p:nvSpPr>
        <p:spPr>
          <a:xfrm>
            <a:off x="609601" y="1647537"/>
            <a:ext cx="8006927" cy="523220"/>
          </a:xfrm>
          <a:prstGeom prst="rect">
            <a:avLst/>
          </a:prstGeom>
          <a:solidFill>
            <a:srgbClr val="EBFFEB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হরগুলোর গ.সা.গু. = ৪ এবং লবগুলোর ল.সা.গু. = 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8713" y="3060282"/>
                <a:ext cx="8006927" cy="739754"/>
              </a:xfrm>
              <a:prstGeom prst="rect">
                <a:avLst/>
              </a:prstGeom>
              <a:solidFill>
                <a:srgbClr val="EBFFEB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এর</m:t>
                    </m:r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গুণিতকগুলো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১৮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২৭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৩৬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 ইত্যাদি।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3" y="3060282"/>
                <a:ext cx="8006927" cy="739754"/>
              </a:xfrm>
              <a:prstGeom prst="rect">
                <a:avLst/>
              </a:prstGeom>
              <a:blipFill rotWithShape="1">
                <a:blip r:embed="rId6"/>
                <a:stretch>
                  <a:fillRect l="-1443" b="-1209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8714" y="2246957"/>
                <a:ext cx="8006927" cy="737125"/>
              </a:xfrm>
              <a:prstGeom prst="rect">
                <a:avLst/>
              </a:prstGeom>
              <a:solidFill>
                <a:srgbClr val="EBFFEB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 প্রদত্ত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 সাধারন গুণিতক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4" y="2246957"/>
                <a:ext cx="8006927" cy="737125"/>
              </a:xfrm>
              <a:prstGeom prst="rect">
                <a:avLst/>
              </a:prstGeom>
              <a:blipFill rotWithShape="1">
                <a:blip r:embed="rId7"/>
                <a:stretch>
                  <a:fillRect l="-1443" b="-1209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" y="3898482"/>
                <a:ext cx="8006928" cy="739754"/>
              </a:xfrm>
              <a:prstGeom prst="rect">
                <a:avLst/>
              </a:prstGeom>
              <a:solidFill>
                <a:srgbClr val="EBFFEB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 কিন্তু</a:t>
                </a:r>
                <a:r>
                  <a:rPr lang="bn-IN" sz="2800" b="1" dirty="0" smtClean="0">
                    <a:latin typeface="NikoshBAN" pitchFamily="2" charset="0"/>
                    <a:cs typeface="NikoshBAN" pitchFamily="2" charset="0"/>
                  </a:rPr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bn-IN" sz="28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IN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&lt;</m:t>
                    </m:r>
                    <m:r>
                      <a:rPr lang="bn-IN" sz="2800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f>
                      <m:fPr>
                        <m:ctrlP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0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১৮</m:t>
                        </m:r>
                      </m:num>
                      <m:den>
                        <m: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&lt; </m:t>
                    </m:r>
                    <m:f>
                      <m:fPr>
                        <m:ctrlP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২৭</m:t>
                        </m:r>
                      </m:num>
                      <m:den>
                        <m: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&lt; </m:t>
                    </m:r>
                    <m:f>
                      <m:fPr>
                        <m:ctrlP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0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৩৬</m:t>
                        </m:r>
                      </m:num>
                      <m:den>
                        <m:r>
                          <a:rPr lang="bn-IN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IN" sz="2800" b="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ইত্যাদি।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898482"/>
                <a:ext cx="8006928" cy="739754"/>
              </a:xfrm>
              <a:prstGeom prst="rect">
                <a:avLst/>
              </a:prstGeom>
              <a:blipFill rotWithShape="1">
                <a:blip r:embed="rId8"/>
                <a:stretch>
                  <a:fillRect l="-1444" b="-1209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9601" y="4723691"/>
                <a:ext cx="8013196" cy="762709"/>
              </a:xfrm>
              <a:prstGeom prst="rect">
                <a:avLst/>
              </a:prstGeom>
              <a:solidFill>
                <a:srgbClr val="EBFFEB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cs typeface="NikoshBAN" pitchFamily="2" charset="0"/>
                    <a:sym typeface="Symbol"/>
                  </a:rPr>
                  <a:t></a:t>
                </a:r>
                <a:r>
                  <a:rPr lang="bn-IN" sz="2800" b="1" dirty="0" smtClean="0">
                    <a:cs typeface="NikoshBAN" pitchFamily="2" charset="0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১৬</m:t>
                        </m:r>
                      </m:den>
                    </m:f>
                    <m:r>
                      <a:rPr lang="bn-IN" sz="2800" b="0" i="1" smtClean="0">
                        <a:latin typeface="Cambria Math"/>
                        <a:cs typeface="NikoshBAN" pitchFamily="2" charset="0"/>
                      </a:rPr>
                      <m:t>, </m:t>
                    </m:r>
                    <m:f>
                      <m:fPr>
                        <m:ctrlP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২০</m:t>
                        </m:r>
                      </m:den>
                    </m:f>
                    <m:r>
                      <a:rPr lang="bn-IN" sz="28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 গুণিতকগুলোর মধ্যে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b="1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৯</m:t>
                        </m:r>
                      </m:num>
                      <m:den>
                        <m:r>
                          <a:rPr lang="bn-IN" sz="2800" b="1" i="0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2800" b="1" i="0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2800" b="1" i="0" smtClean="0">
                        <a:latin typeface="Cambria Math"/>
                        <a:cs typeface="NikoshBAN" pitchFamily="2" charset="0"/>
                      </a:rPr>
                      <m:t>সবচেয়ে</m:t>
                    </m:r>
                    <m:r>
                      <a:rPr lang="bn-IN" sz="2800" b="1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2800" b="1" i="0" smtClean="0">
                        <a:latin typeface="Cambria Math"/>
                        <a:cs typeface="NikoshBAN" pitchFamily="2" charset="0"/>
                      </a:rPr>
                      <m:t>ছোট।</m:t>
                    </m:r>
                  </m:oMath>
                </a14:m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" y="4723691"/>
                <a:ext cx="8013196" cy="762709"/>
              </a:xfrm>
              <a:prstGeom prst="rect">
                <a:avLst/>
              </a:prstGeom>
              <a:blipFill rotWithShape="1">
                <a:blip r:embed="rId9"/>
                <a:stretch>
                  <a:fillRect l="-1442" b="-859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601" y="5561981"/>
                <a:ext cx="8013197" cy="838819"/>
              </a:xfrm>
              <a:prstGeom prst="rect">
                <a:avLst/>
              </a:prstGeom>
              <a:solidFill>
                <a:srgbClr val="EBFFEB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প্রদত্ত </a:t>
                </a:r>
                <a:r>
                  <a:rPr lang="bn-IN" sz="2800" dirty="0" smtClean="0">
                    <a:latin typeface="NikoshBAN" pitchFamily="2" charset="0"/>
                    <a:cs typeface="NikoshBAN" pitchFamily="2" charset="0"/>
                  </a:rPr>
                  <a:t>ভগ্নাংশগুলোর ল.সা.গু.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লবের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ল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num>
                      <m:den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ভগ্নাংশগুলোর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হরের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সা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গু</m:t>
                        </m:r>
                        <m:r>
                          <a:rPr lang="bn-IN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den>
                    </m:f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1" y="5561981"/>
                <a:ext cx="8013197" cy="838819"/>
              </a:xfrm>
              <a:prstGeom prst="rect">
                <a:avLst/>
              </a:prstGeom>
              <a:blipFill rotWithShape="1">
                <a:blip r:embed="rId10"/>
                <a:stretch>
                  <a:fillRect l="-1442" b="-212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162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0" r="13012" b="5280"/>
          <a:stretch/>
        </p:blipFill>
        <p:spPr>
          <a:xfrm>
            <a:off x="3124200" y="685800"/>
            <a:ext cx="2601686" cy="304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9" r="78700" b="7633"/>
          <a:stretch/>
        </p:blipFill>
        <p:spPr>
          <a:xfrm>
            <a:off x="6019800" y="685800"/>
            <a:ext cx="2521106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4" r="41417"/>
          <a:stretch/>
        </p:blipFill>
        <p:spPr>
          <a:xfrm>
            <a:off x="609600" y="685800"/>
            <a:ext cx="2286000" cy="30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5801" y="3957663"/>
                <a:ext cx="2209800" cy="967637"/>
              </a:xfrm>
              <a:prstGeom prst="rect">
                <a:avLst/>
              </a:prstGeom>
              <a:solidFill>
                <a:srgbClr val="FFDDFF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৮০০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১০০০</m:t>
                          </m:r>
                        </m:den>
                      </m:f>
                      <m:r>
                        <a:rPr lang="bn-IN" sz="3200" b="1" i="0" smtClean="0">
                          <a:latin typeface="Cambria Math"/>
                          <a:cs typeface="NikoshBAN" pitchFamily="2" charset="0"/>
                        </a:rPr>
                        <m:t>=  </m:t>
                      </m:r>
                      <m:f>
                        <m:fPr>
                          <m:ctrlPr>
                            <a:rPr lang="bn-IN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৪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1" y="3957663"/>
                <a:ext cx="2209800" cy="96763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429000" y="3957663"/>
                <a:ext cx="2296886" cy="995337"/>
              </a:xfrm>
              <a:prstGeom prst="rect">
                <a:avLst/>
              </a:prstGeom>
              <a:solidFill>
                <a:srgbClr val="CCFF99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৫০০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১০০০</m:t>
                          </m:r>
                        </m:den>
                      </m:f>
                      <m:r>
                        <a:rPr lang="bn-IN" sz="3200" b="1" i="0" smtClean="0">
                          <a:latin typeface="Cambria Math"/>
                          <a:cs typeface="NikoshBAN" pitchFamily="2" charset="0"/>
                        </a:rPr>
                        <m:t>=  </m:t>
                      </m:r>
                      <m:f>
                        <m:fPr>
                          <m:ctrlPr>
                            <a:rPr lang="bn-IN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957663"/>
                <a:ext cx="2296886" cy="99533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019800" y="3957663"/>
                <a:ext cx="2438400" cy="967637"/>
              </a:xfrm>
              <a:prstGeom prst="rect">
                <a:avLst/>
              </a:prstGeom>
              <a:solidFill>
                <a:srgbClr val="66FFFF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১০০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১৫০</m:t>
                          </m:r>
                        </m:den>
                      </m:f>
                      <m:r>
                        <a:rPr lang="bn-IN" sz="3200" b="1" i="0" smtClean="0">
                          <a:latin typeface="Cambria Math"/>
                          <a:cs typeface="NikoshBAN" pitchFamily="2" charset="0"/>
                        </a:rPr>
                        <m:t>=  </m:t>
                      </m:r>
                      <m:f>
                        <m:fPr>
                          <m:ctrlPr>
                            <a:rPr lang="bn-IN" sz="32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num>
                        <m:den>
                          <m:r>
                            <a:rPr lang="bn-IN" sz="3200" b="1" i="0" smtClean="0"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den>
                      </m:f>
                    </m:oMath>
                  </m:oMathPara>
                </a14:m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3957663"/>
                <a:ext cx="2438400" cy="96763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85801" y="5452216"/>
            <a:ext cx="777239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ভগ্নাংশগুলোর গ.সা.গু. এবং ল.সা.গু. নির্ণয়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0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95325" y="4724400"/>
                <a:ext cx="7762875" cy="1569404"/>
              </a:xfrm>
              <a:prstGeom prst="rect">
                <a:avLst/>
              </a:prstGeom>
              <a:solidFill>
                <a:srgbClr val="FAF6F0"/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১।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 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৬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৭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১৫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ভগ্নাংশগুলোর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৫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টি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সাধারন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গুণিতক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বের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</m:oMath>
                </a14:m>
                <a:endParaRPr lang="bn-IN" sz="3200" b="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bn-IN" sz="3200" b="0" i="0" smtClean="0">
                        <a:latin typeface="Cambria Math"/>
                        <a:cs typeface="NikoshBAN" pitchFamily="2" charset="0"/>
                      </a:rPr>
                      <m:t>১</m:t>
                    </m:r>
                    <m:f>
                      <m:fPr>
                        <m:ctrlPr>
                          <a:rPr lang="bn-IN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১৪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৩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৭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১৭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৭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ভগ্নাংশগুলোর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ল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নির্ণয়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325" y="4724400"/>
                <a:ext cx="7762875" cy="1569404"/>
              </a:xfrm>
              <a:prstGeom prst="rect">
                <a:avLst/>
              </a:prstGeom>
              <a:blipFill rotWithShape="1">
                <a:blip r:embed="rId3"/>
                <a:stretch>
                  <a:fillRect l="-1879" b="-615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533400"/>
            <a:ext cx="7753350" cy="40481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470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 rot="19983934">
            <a:off x="549086" y="717684"/>
            <a:ext cx="2645309" cy="1669332"/>
          </a:xfrm>
          <a:prstGeom prst="doubleWave">
            <a:avLst>
              <a:gd name="adj1" fmla="val 12500"/>
              <a:gd name="adj2" fmla="val -10000"/>
            </a:avLst>
          </a:prstGeom>
          <a:solidFill>
            <a:srgbClr val="CCFF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ube 15"/>
              <p:cNvSpPr/>
              <p:nvPr/>
            </p:nvSpPr>
            <p:spPr>
              <a:xfrm>
                <a:off x="3352800" y="1001089"/>
                <a:ext cx="1295400" cy="1371600"/>
              </a:xfrm>
              <a:prstGeom prst="cube">
                <a:avLst/>
              </a:prstGeom>
              <a:solidFill>
                <a:srgbClr val="33FF99"/>
              </a:solidFill>
              <a:ln>
                <a:solidFill>
                  <a:srgbClr val="33FF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৪</m:t>
                          </m:r>
                        </m:num>
                        <m:den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৯</m:t>
                          </m:r>
                        </m:den>
                      </m:f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</m:oMath>
                  </m:oMathPara>
                </a14:m>
                <a:endPara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6" name="Cub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1001089"/>
                <a:ext cx="1295400" cy="1371600"/>
              </a:xfrm>
              <a:prstGeom prst="cube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rgbClr val="33FF99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ube 16"/>
              <p:cNvSpPr/>
              <p:nvPr/>
            </p:nvSpPr>
            <p:spPr>
              <a:xfrm>
                <a:off x="5078186" y="914400"/>
                <a:ext cx="1295400" cy="1371600"/>
              </a:xfrm>
              <a:prstGeom prst="cube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num>
                        <m:den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den>
                      </m:f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</m:oMath>
                  </m:oMathPara>
                </a14:m>
                <a:endPara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7" name="Cub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8186" y="914400"/>
                <a:ext cx="1295400" cy="1371600"/>
              </a:xfrm>
              <a:prstGeom prst="cube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rgbClr val="FFFF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be 17"/>
              <p:cNvSpPr/>
              <p:nvPr/>
            </p:nvSpPr>
            <p:spPr>
              <a:xfrm>
                <a:off x="6858000" y="914400"/>
                <a:ext cx="1295400" cy="1371600"/>
              </a:xfrm>
              <a:prstGeom prst="cube">
                <a:avLst/>
              </a:prstGeom>
              <a:solidFill>
                <a:srgbClr val="FFCCFF"/>
              </a:solidFill>
              <a:ln>
                <a:solidFill>
                  <a:srgbClr val="FFCC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৮</m:t>
                          </m:r>
                        </m:num>
                        <m:den>
                          <m:r>
                            <a:rPr lang="bn-IN" sz="3200" b="1" i="0" smtClean="0">
                              <a:solidFill>
                                <a:schemeClr val="tx1"/>
                              </a:solidFill>
                              <a:latin typeface="Cambria Math"/>
                              <a:cs typeface="NikoshBAN" pitchFamily="2" charset="0"/>
                            </a:rPr>
                            <m:t>১৫</m:t>
                          </m:r>
                        </m:den>
                      </m:f>
                      <m:r>
                        <a:rPr lang="bn-IN" sz="3200" b="1" i="0" smtClean="0">
                          <a:solidFill>
                            <a:schemeClr val="tx1"/>
                          </a:solidFill>
                          <a:latin typeface="Cambria Math"/>
                          <a:cs typeface="NikoshBAN" pitchFamily="2" charset="0"/>
                        </a:rPr>
                        <m:t>  </m:t>
                      </m:r>
                    </m:oMath>
                  </m:oMathPara>
                </a14:m>
                <a:endPara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8" name="Cub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914400"/>
                <a:ext cx="1295400" cy="1371600"/>
              </a:xfrm>
              <a:prstGeom prst="cube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rgbClr val="FFCCF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62001" y="2895600"/>
            <a:ext cx="5243743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ভগ্নাংশগুলোর সাধারন গুণনীয়ক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2000" y="3758625"/>
            <a:ext cx="5243743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 ভগ্নাংশগুলোর সাধারন গুণিতক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2000" y="4648200"/>
            <a:ext cx="5243743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ভগ্নাংশগুলোর গ.সা.গু.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1" y="5486400"/>
            <a:ext cx="5243742" cy="584775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 ভগ্নাংশগুলোর ল.সা.গু. কত?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973846" y="2671953"/>
                <a:ext cx="1179554" cy="85812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১</m:t>
                          </m:r>
                        </m:num>
                        <m:den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৪৫</m:t>
                          </m:r>
                        </m:den>
                      </m:f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,</m:t>
                      </m:r>
                      <m:f>
                        <m:fPr>
                          <m:ctrlPr>
                            <a:rPr lang="bn-IN" sz="28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num>
                        <m:den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৪৫</m:t>
                          </m:r>
                        </m:den>
                      </m:f>
                    </m:oMath>
                  </m:oMathPara>
                </a14:m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846" y="2671953"/>
                <a:ext cx="1179554" cy="85812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81284" y="3530073"/>
                <a:ext cx="1172116" cy="85074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 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৮</m:t>
                          </m:r>
                        </m:num>
                        <m:den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den>
                      </m:f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</m:t>
                      </m:r>
                    </m:oMath>
                  </m:oMathPara>
                </a14:m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284" y="3530073"/>
                <a:ext cx="1172116" cy="85074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957166" y="4391705"/>
                <a:ext cx="1218603" cy="85215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২</m:t>
                          </m:r>
                        </m:num>
                        <m:den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৪৫</m:t>
                          </m:r>
                        </m:den>
                      </m:f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</m:t>
                      </m:r>
                    </m:oMath>
                  </m:oMathPara>
                </a14:m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7166" y="4391705"/>
                <a:ext cx="1218603" cy="85215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981284" y="5243861"/>
                <a:ext cx="1172116" cy="850746"/>
              </a:xfrm>
              <a:prstGeom prst="rect">
                <a:avLst/>
              </a:prstGeom>
              <a:solidFill>
                <a:srgbClr val="FFCCFF"/>
              </a:solidFill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 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৮</m:t>
                          </m:r>
                        </m:num>
                        <m:den>
                          <m:r>
                            <a:rPr lang="bn-IN" sz="2800" b="1" i="0" smtClean="0">
                              <a:latin typeface="Cambria Math"/>
                              <a:cs typeface="NikoshBAN" pitchFamily="2" charset="0"/>
                            </a:rPr>
                            <m:t>৩</m:t>
                          </m:r>
                        </m:den>
                      </m:f>
                      <m:r>
                        <a:rPr lang="bn-IN" sz="2800" b="1" i="0" smtClean="0">
                          <a:latin typeface="Cambria Math"/>
                          <a:cs typeface="NikoshBAN" pitchFamily="2" charset="0"/>
                        </a:rPr>
                        <m:t>    </m:t>
                      </m:r>
                    </m:oMath>
                  </m:oMathPara>
                </a14:m>
                <a:endParaRPr lang="en-US" sz="28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284" y="5243861"/>
                <a:ext cx="1172116" cy="85074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08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2286000" y="685800"/>
            <a:ext cx="4114800" cy="1295400"/>
          </a:xfrm>
          <a:prstGeom prst="verticalScroll">
            <a:avLst/>
          </a:prstGeom>
          <a:solidFill>
            <a:srgbClr val="CC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78179" y="2676846"/>
                <a:ext cx="6489469" cy="8293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১। </a:t>
                </a:r>
                <a14:m>
                  <m:oMath xmlns:m="http://schemas.openxmlformats.org/officeDocument/2006/math">
                    <m:r>
                      <a:rPr lang="bn-IN" sz="3200" b="0" i="0" smtClean="0">
                        <a:latin typeface="Cambria Math"/>
                        <a:cs typeface="NikoshBAN" pitchFamily="2" charset="0"/>
                      </a:rPr>
                      <m:t>৯</m:t>
                    </m:r>
                    <m:f>
                      <m:fPr>
                        <m:ctrlPr>
                          <a:rPr lang="bn-IN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১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৫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১৫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৩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এর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নির্ণয়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8179" y="2676846"/>
                <a:ext cx="6489469" cy="829394"/>
              </a:xfrm>
              <a:prstGeom prst="rect">
                <a:avLst/>
              </a:prstGeom>
              <a:blipFill rotWithShape="1">
                <a:blip r:embed="rId3"/>
                <a:stretch>
                  <a:fillRect l="-2343" b="-1223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67293" y="4267200"/>
                <a:ext cx="6500355" cy="85709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200" dirty="0" smtClean="0">
                    <a:latin typeface="NikoshBAN" pitchFamily="2" charset="0"/>
                    <a:cs typeface="NikoshBAN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bn-IN" sz="3200">
                        <a:latin typeface="Cambria Math"/>
                        <a:cs typeface="NikoshBAN" pitchFamily="2" charset="0"/>
                      </a:rPr>
                      <m:t>২</m:t>
                    </m:r>
                    <m:f>
                      <m:fPr>
                        <m:ctrlPr>
                          <a:rPr lang="bn-IN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৭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৪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৫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, 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২</m:t>
                    </m:r>
                    <m:f>
                      <m:fPr>
                        <m:ctrlP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২২</m:t>
                        </m:r>
                      </m:num>
                      <m:den>
                        <m:r>
                          <a:rPr lang="bn-IN" sz="3200" b="0" i="1" smtClean="0">
                            <a:latin typeface="Cambria Math"/>
                            <a:cs typeface="NikoshBAN" pitchFamily="2" charset="0"/>
                          </a:rPr>
                          <m:t>২৫</m:t>
                        </m:r>
                      </m:den>
                    </m:f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এর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ল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সা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গু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. 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নির্ণয়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কর।</m:t>
                    </m:r>
                    <m:r>
                      <a:rPr lang="bn-IN" sz="3200" b="0" i="1" smtClean="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7293" y="4267200"/>
                <a:ext cx="6500355" cy="857094"/>
              </a:xfrm>
              <a:prstGeom prst="rect">
                <a:avLst/>
              </a:prstGeom>
              <a:blipFill rotWithShape="1">
                <a:blip r:embed="rId4"/>
                <a:stretch>
                  <a:fillRect l="-2339" b="-833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35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 rot="20639501">
            <a:off x="757533" y="1219200"/>
            <a:ext cx="7620000" cy="4419600"/>
          </a:xfrm>
          <a:prstGeom prst="irregularSeal2">
            <a:avLst/>
          </a:prstGeom>
          <a:solidFill>
            <a:srgbClr val="33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2">
              <a:avLst>
                <a:gd name="adj1" fmla="val 12500"/>
                <a:gd name="adj2" fmla="val -10000"/>
              </a:avLst>
            </a:prstTxWarp>
            <a:noAutofit/>
          </a:bodyPr>
          <a:lstStyle/>
          <a:p>
            <a:pPr algn="ctr"/>
            <a:r>
              <a:rPr lang="bn-IN" sz="96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9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1416</TotalTime>
  <Words>947</Words>
  <Application>Microsoft Office PowerPoint</Application>
  <PresentationFormat>On-screen Show (4:3)</PresentationFormat>
  <Paragraphs>118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154</cp:revision>
  <dcterms:created xsi:type="dcterms:W3CDTF">2006-08-16T00:00:00Z</dcterms:created>
  <dcterms:modified xsi:type="dcterms:W3CDTF">2019-10-21T01:31:48Z</dcterms:modified>
</cp:coreProperties>
</file>