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1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3" r:id="rId8"/>
    <p:sldId id="263" r:id="rId9"/>
    <p:sldId id="280" r:id="rId10"/>
    <p:sldId id="281" r:id="rId11"/>
    <p:sldId id="282" r:id="rId12"/>
    <p:sldId id="264" r:id="rId13"/>
    <p:sldId id="267" r:id="rId14"/>
    <p:sldId id="279" r:id="rId15"/>
    <p:sldId id="271" r:id="rId16"/>
    <p:sldId id="276" r:id="rId17"/>
    <p:sldId id="278" r:id="rId18"/>
    <p:sldId id="277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3217"/>
    <a:srgbClr val="C2290A"/>
    <a:srgbClr val="D6DA46"/>
    <a:srgbClr val="DFF12F"/>
    <a:srgbClr val="1DE35A"/>
    <a:srgbClr val="F33B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17DA3-78F1-444F-B1BF-53475BDD0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A78FB-CDA4-4763-968D-C89BD76D1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06E4C-21EE-42AA-8457-D73C20ED5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641B8-2560-47CD-9CD1-0C06D2C06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43FF0-3343-49C4-838B-561E96D7D7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31439-15EA-4722-ACCA-3D76A1E32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FE7BB-FDC1-4F61-9FAB-F132FB46F5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B7E75-2544-463F-8472-DF9F1C7B2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E6C7D-52AA-4816-8260-8CD7B9ACE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16A47-E6E4-44BB-8723-6A0E5B693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82398-C9B4-4BC4-964C-FD59C9337D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F3EDFA4-7B83-4E03-90ED-DFB792AEA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Rectangle 15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3316" name="Picture 4" descr="Slide Pict-1 (3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33400"/>
            <a:ext cx="8001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33400" y="5181600"/>
            <a:ext cx="8001000" cy="10985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 পাঠে </a:t>
            </a:r>
            <a:r>
              <a:rPr lang="bn-BD" sz="66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তোমাদের স্বাগতম</a:t>
            </a:r>
            <a:endParaRPr lang="en-US" sz="660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/>
          </p:cNvSpPr>
          <p:nvPr/>
        </p:nvSpPr>
        <p:spPr bwMode="auto">
          <a:xfrm>
            <a:off x="1905000" y="304800"/>
            <a:ext cx="5410200" cy="1295400"/>
          </a:xfrm>
          <a:prstGeom prst="horizontalScroll">
            <a:avLst>
              <a:gd name="adj" fmla="val 12500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295400" y="2133600"/>
            <a:ext cx="6705600" cy="2123658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রতন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ঘরামী</a:t>
            </a:r>
            <a:endParaRPr lang="bn-BD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সাপলেজা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D73217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38400" y="381000"/>
            <a:ext cx="4191000" cy="1241425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6385" name="Rectangle 5"/>
          <p:cNvSpPr>
            <a:spLocks noChangeArrowheads="1"/>
          </p:cNvSpPr>
          <p:nvPr/>
        </p:nvSpPr>
        <p:spPr bwMode="auto">
          <a:xfrm>
            <a:off x="1295400" y="2133600"/>
            <a:ext cx="67056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বিষয়ঃ বাংলা ১ম পত্র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অধিবেশনঃ দ্বিতীয়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প্রিয়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শ্রেণিঃ ৬ষ্ঠ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সময়ঃ ৫০মি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২৩-০৫-১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3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2" name="Title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04800"/>
            <a:ext cx="5310188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D:\My Pictures\pic-tae-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447800"/>
            <a:ext cx="3733800" cy="2355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D:\My Pictures\picoile 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7425" y="4233003"/>
            <a:ext cx="3606800" cy="208810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3" descr="D:\Shafiq\My Pictures\PIC-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5337" y="1591954"/>
            <a:ext cx="3431925" cy="21116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D:\My Pictures\PICTURE-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4038600"/>
            <a:ext cx="3733800" cy="2427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6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3762" y="633412"/>
            <a:ext cx="7467600" cy="2017574"/>
          </a:xfrm>
          <a:prstGeom prst="wav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dirty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6000" dirty="0">
              <a:ln w="18415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>
            <a:spLocks noChangeArrowheads="1"/>
          </p:cNvSpPr>
          <p:nvPr/>
        </p:nvSpPr>
        <p:spPr bwMode="auto">
          <a:xfrm>
            <a:off x="777875" y="3303588"/>
            <a:ext cx="7359650" cy="1227137"/>
          </a:xfrm>
          <a:prstGeom prst="verticalScroll">
            <a:avLst>
              <a:gd name="adj" fmla="val 12500"/>
            </a:avLst>
          </a:prstGeom>
          <a:solidFill>
            <a:srgbClr val="FF99CC"/>
          </a:solidFill>
          <a:ln w="9525" algn="ctr">
            <a:solidFill>
              <a:srgbClr val="FF99CC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>
                <a:latin typeface="NikoshBAN" pitchFamily="2" charset="0"/>
                <a:cs typeface="NikoshBAN" pitchFamily="2" charset="0"/>
              </a:rPr>
              <a:t>“আমাদের প্রিয় বাংলাদেশ</a:t>
            </a:r>
            <a:r>
              <a:rPr lang="en-US" sz="6000"/>
              <a:t>”</a:t>
            </a:r>
            <a:endParaRPr lang="en-US" sz="600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bn-BD" sz="3600">
                <a:latin typeface="NikoshBAN" pitchFamily="2" charset="0"/>
                <a:cs typeface="NikoshBAN" pitchFamily="2" charset="0"/>
              </a:rPr>
              <a:t>এই পাঠ শেষে শিক্ষার্থীরা -</a:t>
            </a:r>
          </a:p>
          <a:p>
            <a:pPr marL="342900" indent="-342900">
              <a:buFontTx/>
              <a:buChar char="•"/>
            </a:pPr>
            <a:endParaRPr lang="bn-BD" sz="360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Vrinda" pitchFamily="2" charset="0"/>
            </a:endParaRPr>
          </a:p>
        </p:txBody>
      </p:sp>
      <p:sp>
        <p:nvSpPr>
          <p:cNvPr id="6" name="Title 1"/>
          <p:cNvSpPr>
            <a:spLocks/>
          </p:cNvSpPr>
          <p:nvPr/>
        </p:nvSpPr>
        <p:spPr bwMode="auto">
          <a:xfrm>
            <a:off x="914400" y="762000"/>
            <a:ext cx="7315200" cy="838200"/>
          </a:xfrm>
          <a:prstGeom prst="ribbon">
            <a:avLst>
              <a:gd name="adj1" fmla="val 16667"/>
              <a:gd name="adj2" fmla="val 50000"/>
            </a:avLst>
          </a:prstGeom>
          <a:solidFill>
            <a:srgbClr val="33CCCC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শিখনফলঃ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nip Same Side Corner Rectangle 4"/>
          <p:cNvSpPr/>
          <p:nvPr/>
        </p:nvSpPr>
        <p:spPr>
          <a:xfrm>
            <a:off x="457200" y="3505200"/>
            <a:ext cx="7848600" cy="2519363"/>
          </a:xfrm>
          <a:prstGeom prst="snip2SameRect">
            <a:avLst>
              <a:gd name="adj1" fmla="val 0"/>
              <a:gd name="adj2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36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১। বাংলাদেশের চিত্র বর্ণনা করতে পারবে।</a:t>
            </a:r>
          </a:p>
          <a:p>
            <a:pPr>
              <a:defRPr/>
            </a:pPr>
            <a:r>
              <a:rPr lang="en-US" sz="36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২। ‘আমাদের প্রিয় বাংলাদেশ’ গল্পের মূল বক্তব্য</a:t>
            </a:r>
            <a:endParaRPr lang="bn-BD" sz="360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6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ব্যাখ্যা করতে পারবে।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872" name="Rounded Rectangle 1"/>
          <p:cNvSpPr>
            <a:spLocks noChangeArrowheads="1"/>
          </p:cNvSpPr>
          <p:nvPr/>
        </p:nvSpPr>
        <p:spPr bwMode="auto">
          <a:xfrm>
            <a:off x="1752600" y="762000"/>
            <a:ext cx="5562600" cy="566738"/>
          </a:xfrm>
          <a:prstGeom prst="roundRect">
            <a:avLst>
              <a:gd name="adj" fmla="val 50000"/>
            </a:avLst>
          </a:prstGeom>
          <a:noFill/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4000">
                <a:latin typeface="NikoshBAN" pitchFamily="2" charset="0"/>
                <a:cs typeface="NikoshBAN" pitchFamily="2" charset="0"/>
              </a:rPr>
              <a:t>গানটি মনোযোগ দিয়ে শুনোঃ</a:t>
            </a:r>
          </a:p>
        </p:txBody>
      </p:sp>
      <p:graphicFrame>
        <p:nvGraphicFramePr>
          <p:cNvPr id="36869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86000" y="2286000"/>
          <a:ext cx="41148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Packager Shell Object" showAsIcon="1" r:id="rId3" imgW="914400" imgH="792480" progId="Package">
                  <p:embed/>
                </p:oleObj>
              </mc:Choice>
              <mc:Fallback>
                <p:oleObj name="Packager Shell Object" showAsIcon="1" r:id="rId3" imgW="914400" imgH="792480" progId="Package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286000"/>
                        <a:ext cx="41148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43000" y="2590800"/>
            <a:ext cx="6629400" cy="320040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209800" y="2971800"/>
            <a:ext cx="3962400" cy="2362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660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>
              <a:solidFill>
                <a:srgbClr val="FFFF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554831" y="1106487"/>
            <a:ext cx="7848600" cy="1295401"/>
          </a:xfrm>
          <a:prstGeom prst="wedgeRectCallout">
            <a:avLst>
              <a:gd name="adj1" fmla="val -12651"/>
              <a:gd name="adj2" fmla="val -5030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200"/>
              </a:spcBef>
              <a:defRPr/>
            </a:pPr>
            <a:r>
              <a:rPr lang="en-US" sz="88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</a:t>
            </a: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আদর্শ পাঠ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026" name="Picture 2" descr="D:\Shafiq\My Pictures\pic--ka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786" y="1328731"/>
            <a:ext cx="3227212" cy="187619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2" descr="D:\My Pictures\PIC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1291" y="1313058"/>
            <a:ext cx="3196822" cy="189271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2" descr="D:\My Pictures\picoile 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101" y="4062519"/>
            <a:ext cx="3227211" cy="214963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D:\Shafiq\My Pictures\PIC-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252" y="4096395"/>
            <a:ext cx="3247177" cy="20398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1524000" y="481013"/>
            <a:ext cx="6196013" cy="4333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>
                <a:solidFill>
                  <a:srgbClr val="FF0000"/>
                </a:solidFill>
                <a:latin typeface="Calibri" pitchFamily="34" charset="0"/>
                <a:cs typeface="Vrinda" pitchFamily="2" charset="0"/>
              </a:rPr>
              <a:t> </a:t>
            </a:r>
            <a:r>
              <a:rPr lang="bn-BD" sz="400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রূপ বৈচিত্রে   ভরপুর-- বাংলাদেশ ?</a:t>
            </a:r>
            <a:endParaRPr lang="en-US" sz="40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38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5122" name="Picture 2" descr="D:\My Pictures\PIC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8" y="1187450"/>
            <a:ext cx="3795712" cy="2622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D:\ROHULAMIN (G)\Imigesh\CAEBR41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1238" y="1179513"/>
            <a:ext cx="3865562" cy="2554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D:\My Pictures\pic-boa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1638" y="4038600"/>
            <a:ext cx="3865562" cy="2416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 descr="D:\Shafiq\My Pictures\pic-tae-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73638" y="4038600"/>
            <a:ext cx="3657600" cy="2416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1524000" y="481013"/>
            <a:ext cx="6196013" cy="4333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>
                <a:solidFill>
                  <a:srgbClr val="FF0000"/>
                </a:solidFill>
                <a:latin typeface="Calibri" pitchFamily="34" charset="0"/>
                <a:cs typeface="Vrinda" pitchFamily="2" charset="0"/>
              </a:rPr>
              <a:t> </a:t>
            </a:r>
            <a:r>
              <a:rPr lang="bn-BD" sz="400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রূপ বৈচিত্রে   ভরপুর--- বাংলাদেশ ?</a:t>
            </a:r>
            <a:endParaRPr lang="en-US" sz="40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2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2051" name="Picture 3" descr="D:\My Pictures\pic-f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5430" y="1427701"/>
            <a:ext cx="3222004" cy="20988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2" name="Picture 4" descr="D:\My Pictures\PIC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2396" y="1452858"/>
            <a:ext cx="3231306" cy="19929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3" name="Picture 5" descr="D:\My Pictures\pic---ju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2455" y="4024929"/>
            <a:ext cx="3222171" cy="226260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4" name="Picture 6" descr="D:\My Pictures\PIC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63103" y="3980929"/>
            <a:ext cx="3087149" cy="22447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1524000" y="481013"/>
            <a:ext cx="6196013" cy="4333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>
                <a:solidFill>
                  <a:srgbClr val="FF0000"/>
                </a:solidFill>
                <a:latin typeface="Calibri" pitchFamily="34" charset="0"/>
                <a:cs typeface="Vrinda" pitchFamily="2" charset="0"/>
              </a:rPr>
              <a:t> </a:t>
            </a:r>
            <a:r>
              <a:rPr lang="bn-BD" sz="400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রূপ বৈচিত্রে   ভরপুর--- বাংলাদেশ ?</a:t>
            </a:r>
            <a:endParaRPr lang="en-US" sz="40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4BACC6"/>
              </a:solidFill>
              <a:cs typeface="Vrinda" pitchFamily="2" charset="0"/>
            </a:endParaRPr>
          </a:p>
        </p:txBody>
      </p:sp>
      <p:pic>
        <p:nvPicPr>
          <p:cNvPr id="1026" name="Picture 2" descr="D:\My Pictures\PIC-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122" y="1178533"/>
            <a:ext cx="3465920" cy="22251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8" name="Picture 4" descr="D:\My Pictures\PIC-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122" y="3912533"/>
            <a:ext cx="3465920" cy="235887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6" name="Picture 2" descr="D:\Shafiq\My Pictures\pifr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231" y="3928583"/>
            <a:ext cx="3334264" cy="235363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7" name="Picture 3" descr="D:\Shafiq\My Pictures\pic-nadi-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8381" y="1177616"/>
            <a:ext cx="3334264" cy="221427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1524000" y="381000"/>
            <a:ext cx="6196013" cy="433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4000">
                <a:solidFill>
                  <a:srgbClr val="FF0000"/>
                </a:solidFill>
                <a:latin typeface="Calibri" pitchFamily="34" charset="0"/>
                <a:cs typeface="Vrinda" pitchFamily="2" charset="0"/>
              </a:rPr>
              <a:t> </a:t>
            </a:r>
            <a:r>
              <a:rPr lang="bn-BD" sz="400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রূপ বৈচিত্রে   ভরপুর--- বাংলাদেশ ?</a:t>
            </a:r>
            <a:endParaRPr lang="en-US" sz="40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5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6637" name="TextBox 2"/>
          <p:cNvSpPr txBox="1">
            <a:spLocks noChangeArrowheads="1"/>
          </p:cNvSpPr>
          <p:nvPr/>
        </p:nvSpPr>
        <p:spPr bwMode="auto">
          <a:xfrm>
            <a:off x="2725738" y="1219200"/>
            <a:ext cx="3217862" cy="6699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NikoshBAN" pitchFamily="2" charset="0"/>
                <a:cs typeface="NikoshBAN" pitchFamily="2" charset="0"/>
              </a:rPr>
              <a:t>একটি ভিডিও দেখি</a:t>
            </a:r>
          </a:p>
        </p:txBody>
      </p:sp>
      <p:graphicFrame>
        <p:nvGraphicFramePr>
          <p:cNvPr id="4" name="Object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514600" y="2728913"/>
          <a:ext cx="3581400" cy="214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Packager Shell Object" showAsIcon="1" r:id="rId3" imgW="914400" imgH="792480" progId="Package">
                  <p:embed/>
                </p:oleObj>
              </mc:Choice>
              <mc:Fallback>
                <p:oleObj name="Packager Shell Object" showAsIcon="1" r:id="rId3" imgW="914400" imgH="792480" progId="Package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728913"/>
                        <a:ext cx="3581400" cy="2147887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27658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81000"/>
            <a:ext cx="3154363" cy="16764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27659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381000"/>
            <a:ext cx="3209925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4038600"/>
            <a:ext cx="3186113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2286000"/>
            <a:ext cx="3154363" cy="154781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7662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68888" y="2286000"/>
            <a:ext cx="3236912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3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9200" y="4038600"/>
            <a:ext cx="33528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914400" y="5645150"/>
            <a:ext cx="7494588" cy="8318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ষড়ঋতুর ফ্রেমে বাঁধা, প্রকৃতির অপূর্ব লীলাভূমি বাংলাদেশ।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1000"/>
            <a:ext cx="38100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381000"/>
            <a:ext cx="3352800" cy="2362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048000"/>
            <a:ext cx="3810000" cy="2514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3048000"/>
            <a:ext cx="3352800" cy="2514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990600" y="5776913"/>
            <a:ext cx="6867525" cy="62388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28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দেশের কোথাও পাহাড়, কোথাও বন, </a:t>
            </a:r>
            <a:endParaRPr lang="bn-BD" sz="280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8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কোথাও দিগন্ত বিস্তৃত বনভূমি, কোথাও সমুদ্র। 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2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2970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81000"/>
            <a:ext cx="3276600" cy="24384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29706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81000"/>
            <a:ext cx="3657600" cy="24384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29707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3048000"/>
            <a:ext cx="3276600" cy="260191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29708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036888"/>
            <a:ext cx="3733800" cy="26019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46087" name="Rectangle 3"/>
          <p:cNvSpPr>
            <a:spLocks noChangeArrowheads="1"/>
          </p:cNvSpPr>
          <p:nvPr/>
        </p:nvSpPr>
        <p:spPr bwMode="auto">
          <a:xfrm>
            <a:off x="762000" y="5715000"/>
            <a:ext cx="7696200" cy="7620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নদীমাতৃক দেশ এই বাংলাদেশে হাজারো নদী।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6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11266" name="Picture 1" descr="master 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09600"/>
            <a:ext cx="33528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 descr="asf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352800"/>
            <a:ext cx="3352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495800" y="685800"/>
            <a:ext cx="3505200" cy="25146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8" descr="sunset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3352800"/>
            <a:ext cx="3581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"/>
          <p:cNvSpPr/>
          <p:nvPr/>
        </p:nvSpPr>
        <p:spPr>
          <a:xfrm>
            <a:off x="914400" y="5645150"/>
            <a:ext cx="7494588" cy="8318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প্রকৃতির অপূর্ব লীলাভূমি বাংলাদেশ।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0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835150" y="566738"/>
            <a:ext cx="5473700" cy="1006475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60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47800" y="2971800"/>
            <a:ext cx="6330950" cy="762000"/>
          </a:xfrm>
          <a:prstGeom prst="rect">
            <a:avLst/>
          </a:prstGeom>
          <a:solidFill>
            <a:srgbClr val="CCFFCC"/>
          </a:solidFill>
          <a:ln w="57150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১। আমাদের প্রিয় জন্মভূমি কিরূপ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4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bn-BD">
                <a:solidFill>
                  <a:srgbClr val="FFFFFF"/>
                </a:solidFill>
                <a:cs typeface="Vrinda" pitchFamily="2" charset="0"/>
              </a:rPr>
              <a:t>আসক্তি থেকে মুক্ত থাকার উপায় </a:t>
            </a:r>
            <a:endParaRPr lang="en-US">
              <a:solidFill>
                <a:srgbClr val="FFFFFF"/>
              </a:solidFill>
              <a:cs typeface="Vrinda" pitchFamily="2" charset="0"/>
            </a:endParaRPr>
          </a:p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 bwMode="auto">
          <a:xfrm>
            <a:off x="2057400" y="762000"/>
            <a:ext cx="4800600" cy="936625"/>
          </a:xfrm>
          <a:prstGeom prst="rect">
            <a:avLst/>
          </a:prstGeom>
          <a:solidFill>
            <a:srgbClr val="800080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bn-BD" sz="440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4400">
              <a:solidFill>
                <a:srgbClr val="FFFF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hlinkClick r:id="" action="ppaction://noaction">
              <a:snd r:embed="rId2" name="applause.wav"/>
            </a:hlinkClick>
          </p:cNvPr>
          <p:cNvSpPr txBox="1">
            <a:spLocks noChangeArrowheads="1"/>
          </p:cNvSpPr>
          <p:nvPr/>
        </p:nvSpPr>
        <p:spPr bwMode="auto">
          <a:xfrm>
            <a:off x="2209800" y="4953000"/>
            <a:ext cx="5257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NikoshBAN" pitchFamily="2" charset="0"/>
                <a:cs typeface="NikoshBAN" pitchFamily="2" charset="0"/>
              </a:rPr>
              <a:t>উত্তরটি জানার জন্য এখানে ক্লিক করি।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00200" y="2035175"/>
            <a:ext cx="563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latin typeface="NikoshBAN" pitchFamily="2" charset="0"/>
                <a:cs typeface="NikoshBAN" pitchFamily="2" charset="0"/>
              </a:rPr>
              <a:t>১। সমতলের নদীগুলোর নাম কি ?</a:t>
            </a:r>
            <a:endParaRPr lang="en-US" sz="400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3505200"/>
            <a:ext cx="6789738" cy="7699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err="1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পদ্মা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মেঘনা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যমুনা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কর্ণফুলী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3" grpId="0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78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>
            <a:spLocks noChangeArrowheads="1"/>
          </p:cNvSpPr>
          <p:nvPr/>
        </p:nvSpPr>
        <p:spPr bwMode="auto">
          <a:xfrm>
            <a:off x="2667000" y="457200"/>
            <a:ext cx="3810000" cy="762000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9525" algn="ctr">
            <a:solidFill>
              <a:srgbClr val="F9F9F9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796" name="Rounded Rectangle 5"/>
          <p:cNvSpPr>
            <a:spLocks noChangeArrowheads="1"/>
          </p:cNvSpPr>
          <p:nvPr/>
        </p:nvSpPr>
        <p:spPr bwMode="auto">
          <a:xfrm>
            <a:off x="457200" y="2971800"/>
            <a:ext cx="8351838" cy="1196975"/>
          </a:xfrm>
          <a:prstGeom prst="roundRect">
            <a:avLst>
              <a:gd name="adj" fmla="val 0"/>
            </a:avLst>
          </a:prstGeom>
          <a:solidFill>
            <a:srgbClr val="00CCFF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4000">
                <a:latin typeface="NikoshBAN" pitchFamily="2" charset="0"/>
                <a:cs typeface="NikoshBAN" pitchFamily="2" charset="0"/>
              </a:rPr>
              <a:t>১। আমাদের জন্মভূমির জন্য আমরা গর্বিত কেন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379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2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" name="TextBox 1"/>
          <p:cNvSpPr>
            <a:spLocks noChangeArrowheads="1"/>
          </p:cNvSpPr>
          <p:nvPr/>
        </p:nvSpPr>
        <p:spPr bwMode="auto">
          <a:xfrm>
            <a:off x="1820863" y="449263"/>
            <a:ext cx="5122862" cy="10128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 algn="ctr">
            <a:solidFill>
              <a:srgbClr val="B6DCDF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 err="1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1" name="Picture 10" descr="9478dd77ccb0aa9bd4dc638337f70d44-retro-different-home-styles-for-home-by-aman-bans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011" y="1605338"/>
            <a:ext cx="3723865" cy="2506605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 rot="10800000" flipV="1">
            <a:off x="457200" y="4572000"/>
            <a:ext cx="8299450" cy="579438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১। বাংলাদেশের বিভিন্ন দিকের মাটি ও প্রকৃতির বর্ণনা দাও ?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28600">
            <a:solidFill>
              <a:srgbClr val="C2290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26" name="Rectangl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rgbClr val="FFFFFF"/>
          </a:solidFill>
          <a:ln w="152400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2" name="Title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10650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7" descr="Pictur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905000"/>
            <a:ext cx="7259638" cy="416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214</Words>
  <Application>Microsoft Office PowerPoint</Application>
  <PresentationFormat>On-screen Show (4:3)</PresentationFormat>
  <Paragraphs>43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Default Design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HARUNSIR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HARUNSIR</dc:creator>
  <cp:lastModifiedBy>Windows User</cp:lastModifiedBy>
  <cp:revision>49</cp:revision>
  <dcterms:created xsi:type="dcterms:W3CDTF">2015-05-05T06:43:27Z</dcterms:created>
  <dcterms:modified xsi:type="dcterms:W3CDTF">2019-10-21T02:22:22Z</dcterms:modified>
</cp:coreProperties>
</file>