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7" r:id="rId2"/>
    <p:sldId id="265" r:id="rId3"/>
    <p:sldId id="283" r:id="rId4"/>
    <p:sldId id="284" r:id="rId5"/>
    <p:sldId id="285" r:id="rId6"/>
    <p:sldId id="286" r:id="rId7"/>
    <p:sldId id="298" r:id="rId8"/>
    <p:sldId id="288" r:id="rId9"/>
    <p:sldId id="302" r:id="rId10"/>
    <p:sldId id="303" r:id="rId11"/>
    <p:sldId id="307" r:id="rId12"/>
    <p:sldId id="289" r:id="rId13"/>
    <p:sldId id="300" r:id="rId14"/>
    <p:sldId id="304" r:id="rId15"/>
    <p:sldId id="306" r:id="rId16"/>
    <p:sldId id="301" r:id="rId17"/>
    <p:sldId id="299" r:id="rId18"/>
    <p:sldId id="290" r:id="rId19"/>
    <p:sldId id="291" r:id="rId20"/>
    <p:sldId id="293" r:id="rId21"/>
    <p:sldId id="294" r:id="rId22"/>
    <p:sldId id="295" r:id="rId23"/>
    <p:sldId id="296" r:id="rId24"/>
    <p:sldId id="297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FF0066"/>
    <a:srgbClr val="5ED074"/>
    <a:srgbClr val="61337D"/>
    <a:srgbClr val="66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A5E8751-C913-4F60-A13A-1CE42F030455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2C079F1-33DE-4957-9545-C3B0355F6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551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3BDAB-B631-4AFA-BD67-FB400769D5EA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2D417-B056-48EE-9636-08F433AE9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71366-12E5-4123-A0FD-8DD3852D56E4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C37F2-FDDE-4CE7-BFDF-C0BDD57D44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0AAF6-9D4C-4506-83B8-6DD206173F9E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DDDB0-6867-497C-B367-A4AA1AD368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42CB6-70EB-4E70-9E79-B69903A303C9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186CD-54F3-407C-A2A5-33147A444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CF182-8DFC-4683-89F4-3F9278DA7A95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B9C45-ED34-4C64-AE92-1D3434316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7E9C3-E8DA-43BA-81AE-5E5C211782B4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0B62B-F0A1-4A13-B020-78D5C712C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6CBFE-2A9D-4727-BED3-02EA3FA01AA7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D0BBA-99E2-495A-91D9-6E6CF65E85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B6FE6-C735-4298-BAC2-5F2FC2ED40D6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6B2B2-4AA4-4AB4-AB02-DDBA44529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EF480-984D-4510-AF2D-847993704766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E35C8-19E5-4CDE-A4B1-7902314E66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64EC-9ADB-4E84-8248-B9A0E948F64D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767EA-931E-47E8-BE91-65BFFB8E7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7EC69-0992-4724-A9DE-8910D9B292FD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E7820-926D-41F1-9755-40CE58480B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CB7CE8-AC12-47C0-9204-326C0A84DE17}" type="datetimeFigureOut">
              <a:rPr lang="en-US"/>
              <a:pPr>
                <a:defRPr/>
              </a:pPr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590ACC-FA73-4F3A-8210-9F49269A3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8001000" cy="584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33400" y="5105400"/>
            <a:ext cx="8001000" cy="10985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4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 পাঠে </a:t>
            </a:r>
            <a:r>
              <a:rPr lang="bn-BD" sz="66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তোমাদের স্বাগতম</a:t>
            </a:r>
            <a:endParaRPr lang="en-US" sz="660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81200" y="533400"/>
            <a:ext cx="5029200" cy="12192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hangingPunct="1">
              <a:defRPr/>
            </a:pPr>
            <a:r>
              <a:rPr lang="bn-BD" sz="600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720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smtClean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75555"/>
            <a:ext cx="7194550" cy="470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lowchart: Sequential Access Storage 8"/>
          <p:cNvSpPr/>
          <p:nvPr/>
        </p:nvSpPr>
        <p:spPr>
          <a:xfrm>
            <a:off x="1219200" y="990600"/>
            <a:ext cx="6172200" cy="990600"/>
          </a:xfrm>
          <a:prstGeom prst="flowChartMagneticTap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69938" y="2251075"/>
            <a:ext cx="6992937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     শ্রেণি             :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৬ষ্ঠ</a:t>
            </a:r>
            <a:endParaRPr lang="bn-BD" sz="4000" dirty="0">
              <a:solidFill>
                <a:srgbClr val="F0F8F9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     বিষয়            : বাংলা ১ম পত্র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     পাঠ শিরোনা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ম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: অমর একুশে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সময়             :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৫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০ মিনিট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     তারিখ         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২৬/০৫/২০১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৯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ইং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Title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81000"/>
            <a:ext cx="5310188" cy="13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524000"/>
            <a:ext cx="3733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447800"/>
            <a:ext cx="3733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"/>
          <p:cNvSpPr/>
          <p:nvPr/>
        </p:nvSpPr>
        <p:spPr>
          <a:xfrm>
            <a:off x="533400" y="4191000"/>
            <a:ext cx="3657600" cy="2133600"/>
          </a:xfrm>
          <a:prstGeom prst="rect">
            <a:avLst/>
          </a:prstGeom>
          <a:blipFill dpi="0" rotWithShape="1">
            <a:blip r:embed="rId5">
              <a:extLst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"/>
          <p:cNvSpPr/>
          <p:nvPr/>
        </p:nvSpPr>
        <p:spPr>
          <a:xfrm>
            <a:off x="4724400" y="4038600"/>
            <a:ext cx="3581400" cy="2286000"/>
          </a:xfrm>
          <a:prstGeom prst="rect">
            <a:avLst/>
          </a:prstGeom>
          <a:blipFill dpi="0" rotWithShape="1">
            <a:blip r:embed="rId6">
              <a:extLst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14400" y="609600"/>
            <a:ext cx="7467600" cy="2017574"/>
          </a:xfrm>
          <a:prstGeom prst="wav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dirty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6000" dirty="0">
              <a:ln w="18415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436" name="Rectangle 6"/>
          <p:cNvSpPr>
            <a:spLocks noChangeArrowheads="1"/>
          </p:cNvSpPr>
          <p:nvPr/>
        </p:nvSpPr>
        <p:spPr bwMode="auto">
          <a:xfrm>
            <a:off x="1447800" y="3276600"/>
            <a:ext cx="6629400" cy="1555750"/>
          </a:xfrm>
          <a:prstGeom prst="rect">
            <a:avLst/>
          </a:prstGeom>
          <a:solidFill>
            <a:srgbClr val="6600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9600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“অমর একুশে”</a:t>
            </a:r>
            <a:endParaRPr lang="en-US" sz="9600" b="1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819400" y="685800"/>
            <a:ext cx="3352800" cy="823913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800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শিখনফল  </a:t>
            </a:r>
            <a:endParaRPr lang="en-US" sz="4800" u="sng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01688" y="1795463"/>
            <a:ext cx="7315200" cy="509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bn-BD" sz="4400" b="1" u="sng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endParaRPr lang="en-US" sz="4400" b="1" u="sng">
              <a:latin typeface="NikoshBAN" pitchFamily="2" charset="0"/>
              <a:cs typeface="NikoshBAN" pitchFamily="2" charset="0"/>
            </a:endParaRPr>
          </a:p>
          <a:p>
            <a:pPr marL="342900" indent="-342900"/>
            <a:endParaRPr lang="bn-BD" sz="320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Tx/>
              <a:buAutoNum type="arabicPeriod"/>
            </a:pPr>
            <a:r>
              <a:rPr lang="bn-BD" sz="3600" b="1">
                <a:latin typeface="NikoshBAN" pitchFamily="2" charset="0"/>
                <a:cs typeface="NikoshBAN" pitchFamily="2" charset="0"/>
              </a:rPr>
              <a:t>লেখক পরিচিতি বলতে পারবে।</a:t>
            </a:r>
          </a:p>
          <a:p>
            <a:pPr marL="342900" indent="-342900">
              <a:buFontTx/>
              <a:buAutoNum type="arabicPeriod"/>
            </a:pPr>
            <a:r>
              <a:rPr lang="bn-BD" sz="3600" b="1">
                <a:latin typeface="NikoshBAN" pitchFamily="2" charset="0"/>
                <a:cs typeface="NikoshBAN" pitchFamily="2" charset="0"/>
              </a:rPr>
              <a:t>কঠিন শব্দের অর্থ করতে পারবে।</a:t>
            </a:r>
          </a:p>
          <a:p>
            <a:pPr marL="342900" indent="-342900">
              <a:buFontTx/>
              <a:buAutoNum type="arabicPeriod"/>
            </a:pPr>
            <a:r>
              <a:rPr lang="bn-BD" sz="3600" b="1">
                <a:latin typeface="NikoshBAN" pitchFamily="2" charset="0"/>
                <a:cs typeface="NikoshBAN" pitchFamily="2" charset="0"/>
              </a:rPr>
              <a:t>বাংলা ভাষা ও উর্দু ভাষার পার্থক্য নির্নয় করতে পারবে।</a:t>
            </a:r>
          </a:p>
          <a:p>
            <a:pPr marL="342900" indent="-342900">
              <a:buFontTx/>
              <a:buAutoNum type="arabicPeriod"/>
            </a:pPr>
            <a:r>
              <a:rPr lang="bn-BD" sz="3600" b="1">
                <a:latin typeface="NikoshBAN" pitchFamily="2" charset="0"/>
                <a:cs typeface="NikoshBAN" pitchFamily="2" charset="0"/>
              </a:rPr>
              <a:t>ভাষা আন্দোলনের তাতপর্য বিশ্লেষন করতে পারবে।</a:t>
            </a:r>
            <a:endParaRPr lang="en-US" sz="3600" b="1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Tx/>
              <a:buAutoNum type="arabicPeriod"/>
            </a:pPr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590800" y="533400"/>
            <a:ext cx="3657600" cy="7620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4400">
                <a:latin typeface="NikoshBAN" pitchFamily="2" charset="0"/>
                <a:cs typeface="NikoshBAN" pitchFamily="2" charset="0"/>
              </a:rPr>
              <a:t>লেখক</a:t>
            </a:r>
            <a:r>
              <a:rPr lang="bn-IN" sz="4400">
                <a:latin typeface="NikoshBAN" pitchFamily="2" charset="0"/>
                <a:cs typeface="NikoshBAN" pitchFamily="2" charset="0"/>
              </a:rPr>
              <a:t> পরিচিতি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 flipH="1">
            <a:off x="3276600" y="2362200"/>
            <a:ext cx="2667000" cy="28956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25400" algn="ctr">
            <a:solidFill>
              <a:srgbClr val="6B766F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6" name="Rounded Rectangle 5"/>
          <p:cNvSpPr>
            <a:spLocks noChangeArrowheads="1"/>
          </p:cNvSpPr>
          <p:nvPr/>
        </p:nvSpPr>
        <p:spPr bwMode="auto">
          <a:xfrm>
            <a:off x="3276600" y="5486400"/>
            <a:ext cx="2736850" cy="914400"/>
          </a:xfrm>
          <a:prstGeom prst="roundRect">
            <a:avLst>
              <a:gd name="adj" fmla="val 16667"/>
            </a:avLst>
          </a:prstGeom>
          <a:solidFill>
            <a:srgbClr val="5ED074"/>
          </a:solidFill>
          <a:ln w="25400" algn="ctr">
            <a:solidFill>
              <a:srgbClr val="6B766F"/>
            </a:solidFill>
            <a:round/>
            <a:headEnd/>
            <a:tailEnd/>
          </a:ln>
        </p:spPr>
        <p:txBody>
          <a:bodyPr anchor="ctr"/>
          <a:lstStyle/>
          <a:p>
            <a:r>
              <a:rPr lang="bn-BD" sz="4000" b="1">
                <a:latin typeface="NikoshBAN" pitchFamily="2" charset="0"/>
                <a:cs typeface="NikoshBAN" pitchFamily="2" charset="0"/>
              </a:rPr>
              <a:t>জন্ম ১৯৩৪ইং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533400" y="2971800"/>
            <a:ext cx="2286000" cy="190500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25400" algn="ctr">
            <a:solidFill>
              <a:srgbClr val="6B766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2000" b="1">
                <a:latin typeface="NikoshBAN" pitchFamily="2" charset="0"/>
                <a:cs typeface="NikoshBAN" pitchFamily="2" charset="0"/>
              </a:rPr>
              <a:t>পুরুস্কার প্রাপ্ত</a:t>
            </a:r>
          </a:p>
          <a:p>
            <a:pPr algn="ctr"/>
            <a:r>
              <a:rPr lang="bn-BD" sz="2000" b="1">
                <a:latin typeface="NikoshBAN" pitchFamily="2" charset="0"/>
                <a:cs typeface="NikoshBAN" pitchFamily="2" charset="0"/>
              </a:rPr>
              <a:t>বাংলা একাডেমী,</a:t>
            </a:r>
          </a:p>
          <a:p>
            <a:pPr algn="ctr"/>
            <a:r>
              <a:rPr lang="bn-BD" sz="2000" b="1">
                <a:latin typeface="NikoshBAN" pitchFamily="2" charset="0"/>
                <a:cs typeface="NikoshBAN" pitchFamily="2" charset="0"/>
              </a:rPr>
              <a:t>নজরুল একাডেমী,</a:t>
            </a:r>
          </a:p>
          <a:p>
            <a:pPr algn="ctr"/>
            <a:r>
              <a:rPr lang="bn-BD" sz="2000" b="1">
                <a:latin typeface="NikoshBAN" pitchFamily="2" charset="0"/>
                <a:cs typeface="NikoshBAN" pitchFamily="2" charset="0"/>
              </a:rPr>
              <a:t>একুশে পদক</a:t>
            </a:r>
            <a:endParaRPr lang="en-US" sz="2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>
            <a:spLocks noChangeArrowheads="1"/>
          </p:cNvSpPr>
          <p:nvPr/>
        </p:nvSpPr>
        <p:spPr bwMode="auto">
          <a:xfrm>
            <a:off x="6172200" y="3048000"/>
            <a:ext cx="2514600" cy="160020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bn-BD" sz="2000" b="1">
                <a:latin typeface="NikoshBAN" pitchFamily="2" charset="0"/>
                <a:cs typeface="NikoshBAN" pitchFamily="2" charset="0"/>
              </a:rPr>
              <a:t>উল্লেখযোগ্য গ্রন্থ</a:t>
            </a:r>
          </a:p>
          <a:p>
            <a:r>
              <a:rPr lang="bn-BD" sz="2000" b="1">
                <a:latin typeface="NikoshBAN" pitchFamily="2" charset="0"/>
                <a:cs typeface="NikoshBAN" pitchFamily="2" charset="0"/>
              </a:rPr>
              <a:t>নজরুল নির্দেশিকা,</a:t>
            </a:r>
          </a:p>
          <a:p>
            <a:r>
              <a:rPr lang="bn-BD" sz="2000" b="1">
                <a:latin typeface="NikoshBAN" pitchFamily="2" charset="0"/>
                <a:cs typeface="NikoshBAN" pitchFamily="2" charset="0"/>
              </a:rPr>
              <a:t>নজরুল জীবনী,</a:t>
            </a:r>
          </a:p>
          <a:p>
            <a:r>
              <a:rPr lang="bn-BD" sz="2000" b="1">
                <a:latin typeface="NikoshBAN" pitchFamily="2" charset="0"/>
                <a:cs typeface="NikoshBAN" pitchFamily="2" charset="0"/>
              </a:rPr>
              <a:t>বাংলা ভাষা আন্দোলন,</a:t>
            </a:r>
          </a:p>
          <a:p>
            <a:r>
              <a:rPr lang="bn-BD" sz="2000" b="1">
                <a:latin typeface="NikoshBAN" pitchFamily="2" charset="0"/>
                <a:cs typeface="NikoshBAN" pitchFamily="2" charset="0"/>
              </a:rPr>
              <a:t>শহীদ মিনার।</a:t>
            </a:r>
            <a:endParaRPr lang="en-US" sz="2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0" y="1600200"/>
            <a:ext cx="2895600" cy="457200"/>
          </a:xfrm>
          <a:prstGeom prst="roundRect">
            <a:avLst>
              <a:gd name="adj" fmla="val 16667"/>
            </a:avLst>
          </a:prstGeom>
          <a:solidFill>
            <a:srgbClr val="808080"/>
          </a:solidFill>
          <a:ln w="25400" algn="ctr">
            <a:solidFill>
              <a:srgbClr val="6B766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2800" b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রফিকুক ইসলাম</a:t>
            </a:r>
            <a:endParaRPr lang="en-US" sz="2800" b="1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1511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3352800" y="1676400"/>
          <a:ext cx="2057400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676400"/>
                        <a:ext cx="2057400" cy="173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2209800" y="3048000"/>
            <a:ext cx="495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NikoshBAN" pitchFamily="2" charset="0"/>
                <a:cs typeface="NikoshBAN" pitchFamily="2" charset="0"/>
              </a:rPr>
              <a:t>আ</a:t>
            </a:r>
            <a:r>
              <a:rPr lang="bn-BD" sz="2800" b="1">
                <a:latin typeface="NikoshBAN" pitchFamily="2" charset="0"/>
                <a:cs typeface="NikoshBAN" pitchFamily="2" charset="0"/>
              </a:rPr>
              <a:t>মরা একটি ভিডিও দেখি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513" name="TextBox 2"/>
          <p:cNvSpPr txBox="1">
            <a:spLocks noChangeArrowheads="1"/>
          </p:cNvSpPr>
          <p:nvPr/>
        </p:nvSpPr>
        <p:spPr bwMode="auto">
          <a:xfrm>
            <a:off x="2895600" y="762000"/>
            <a:ext cx="3217863" cy="669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NikoshBAN" pitchFamily="2" charset="0"/>
                <a:cs typeface="NikoshBAN" pitchFamily="2" charset="0"/>
              </a:rPr>
              <a:t> ভিডিও দেখি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0" y="3886200"/>
            <a:ext cx="3733800" cy="2362200"/>
          </a:xfrm>
          <a:prstGeom prst="rect">
            <a:avLst/>
          </a:prstGeom>
          <a:blipFill dpi="0" rotWithShape="1">
            <a:blip r:embed="rId5">
              <a:extLst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1515" name="Picture 9" descr="index1234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800" y="3886200"/>
            <a:ext cx="3505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2531" name="Picture 4" descr="index2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66800"/>
            <a:ext cx="3429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5" descr="index2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066800"/>
            <a:ext cx="3581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index1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3810000"/>
            <a:ext cx="3429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7" descr="index2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3962400"/>
            <a:ext cx="3352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2057400" y="457200"/>
            <a:ext cx="495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NikoshBAN" pitchFamily="2" charset="0"/>
                <a:cs typeface="NikoshBAN" pitchFamily="2" charset="0"/>
              </a:rPr>
              <a:t>আ</a:t>
            </a:r>
            <a:r>
              <a:rPr lang="bn-BD" sz="2800" b="1">
                <a:latin typeface="NikoshBAN" pitchFamily="2" charset="0"/>
                <a:cs typeface="NikoshBAN" pitchFamily="2" charset="0"/>
              </a:rPr>
              <a:t>মরা নিচের চিত্রগুলো দেখি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3555" name="Picture 4" descr="index2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90600"/>
            <a:ext cx="3657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index2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990600"/>
            <a:ext cx="3657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index2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3886200"/>
            <a:ext cx="3657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7" descr="index2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886200"/>
            <a:ext cx="3581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2057400" y="457200"/>
            <a:ext cx="495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NikoshBAN" pitchFamily="2" charset="0"/>
                <a:cs typeface="NikoshBAN" pitchFamily="2" charset="0"/>
              </a:rPr>
              <a:t>আ</a:t>
            </a:r>
            <a:r>
              <a:rPr lang="bn-BD" sz="2800" b="1">
                <a:latin typeface="NikoshBAN" pitchFamily="2" charset="0"/>
                <a:cs typeface="NikoshBAN" pitchFamily="2" charset="0"/>
              </a:rPr>
              <a:t>মরা নিচের চিত্রগুলো দেখি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1524000" y="533400"/>
            <a:ext cx="61737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bn-IN" sz="4000">
                <a:latin typeface="NikoshBAN" pitchFamily="2" charset="0"/>
                <a:cs typeface="NikoshBAN" pitchFamily="2" charset="0"/>
              </a:rPr>
              <a:t>অমর একুশে ১৯৫২ সম্পর্কিত কিছু চিত্র</a:t>
            </a:r>
            <a:r>
              <a:rPr lang="bn-IN"/>
              <a:t> </a:t>
            </a:r>
            <a:endParaRPr lang="en-US"/>
          </a:p>
        </p:txBody>
      </p:sp>
      <p:pic>
        <p:nvPicPr>
          <p:cNvPr id="24580" name="Picture 5" descr="index 2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3581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762000" y="5318125"/>
            <a:ext cx="7772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800" b="1">
                <a:latin typeface="NikoshBAN" pitchFamily="2" charset="0"/>
                <a:cs typeface="NikoshBAN" pitchFamily="2" charset="0"/>
              </a:rPr>
              <a:t> </a:t>
            </a:r>
            <a:r>
              <a:rPr lang="bn-IN" sz="2800" b="1">
                <a:latin typeface="NikoshBAN" pitchFamily="2" charset="0"/>
                <a:cs typeface="NikoshBAN" pitchFamily="2" charset="0"/>
              </a:rPr>
              <a:t>১৯৫২ এর ৪ঠা ফেব্রুয়ারীতে বাংলাকে রাষ্ট্র ভাষা করার দাবীতে আন্দোলনরত ছাত্র জনতার মিছিল</a:t>
            </a:r>
            <a:r>
              <a:rPr lang="en-US" sz="2800" b="1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>
                <a:latin typeface="NikoshBAN" pitchFamily="2" charset="0"/>
                <a:cs typeface="NikoshBAN" pitchFamily="2" charset="0"/>
              </a:rPr>
              <a:t>।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582" name="Picture 7" descr="elius_1298213033_5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447800"/>
            <a:ext cx="3733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5603" name="Picture 5" descr="elius_1297766343_1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200"/>
            <a:ext cx="1524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6" descr="elius_1297332992_1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600200"/>
            <a:ext cx="1600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7" descr="elius_1297505298_1-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1600200"/>
            <a:ext cx="18446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8" descr="elius_1297594073_1-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0" y="1600200"/>
            <a:ext cx="1524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2057400" y="685800"/>
            <a:ext cx="495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2800" b="1">
                <a:latin typeface="NikoshBAN" pitchFamily="2" charset="0"/>
                <a:cs typeface="NikoshBAN" pitchFamily="2" charset="0"/>
              </a:rPr>
              <a:t>অমর একুশে ১৯৫২ এর ভাষা শহীদেরা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33400" y="472440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533400" y="4800600"/>
            <a:ext cx="1828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ভাষা শহীদ </a:t>
            </a:r>
          </a:p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আবদুস সালাম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0" y="4724400"/>
            <a:ext cx="2209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ভাষা শহীদ </a:t>
            </a:r>
          </a:p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রফিক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886200" y="4724400"/>
            <a:ext cx="2209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ভাষা শহীদ </a:t>
            </a:r>
          </a:p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আবুল বরকত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562600" y="4724400"/>
            <a:ext cx="2209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ভাষা শহীদ </a:t>
            </a:r>
          </a:p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আবদুল জব্বার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613" name="Picture 15" descr="elius_1298103145_1-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34200" y="1600200"/>
            <a:ext cx="182403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7162800" y="4724400"/>
            <a:ext cx="2209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ভাষা শহীদ </a:t>
            </a:r>
          </a:p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শফিউর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2771" name="Picture 6" descr="elius_1298212492_2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09600"/>
            <a:ext cx="3733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ectangle 8"/>
          <p:cNvSpPr>
            <a:spLocks noChangeArrowheads="1"/>
          </p:cNvSpPr>
          <p:nvPr/>
        </p:nvSpPr>
        <p:spPr bwMode="auto">
          <a:xfrm>
            <a:off x="457200" y="4648200"/>
            <a:ext cx="43434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/>
              <a:t> </a:t>
            </a:r>
            <a:r>
              <a:rPr lang="bn-IN" sz="3200" b="1">
                <a:latin typeface="NikoshBAN" pitchFamily="2" charset="0"/>
                <a:cs typeface="NikoshBAN" pitchFamily="2" charset="0"/>
              </a:rPr>
              <a:t>১৯৫২এর ২১শে ফেব্রুয়ারীতে ১৪৪ ধারা ভাঙ্গার আগ মুহুর্তে আমতলায় গণজমায়েত</a:t>
            </a:r>
            <a:r>
              <a:rPr lang="en-US" sz="3200" b="1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>
                <a:latin typeface="NikoshBAN" pitchFamily="2" charset="0"/>
                <a:cs typeface="NikoshBAN" pitchFamily="2" charset="0"/>
              </a:rPr>
              <a:t>।</a:t>
            </a:r>
            <a:endParaRPr lang="en-US" sz="32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773" name="Rectangle 9"/>
          <p:cNvSpPr>
            <a:spLocks noChangeArrowheads="1"/>
          </p:cNvSpPr>
          <p:nvPr/>
        </p:nvSpPr>
        <p:spPr bwMode="auto">
          <a:xfrm>
            <a:off x="4876800" y="4876800"/>
            <a:ext cx="38322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bn-IN" sz="2800" b="1">
                <a:latin typeface="NikoshBAN" pitchFamily="2" charset="0"/>
                <a:cs typeface="NikoshBAN" pitchFamily="2" charset="0"/>
              </a:rPr>
              <a:t>১৯৫২ এর ২১শে ফেব্রুয়ারীতে ছাত্র </a:t>
            </a:r>
            <a:endParaRPr lang="bn-BD" sz="2800" b="1">
              <a:latin typeface="NikoshBAN" pitchFamily="2" charset="0"/>
              <a:cs typeface="NikoshBAN" pitchFamily="2" charset="0"/>
            </a:endParaRPr>
          </a:p>
          <a:p>
            <a:r>
              <a:rPr lang="bn-IN" sz="2800" b="1">
                <a:latin typeface="NikoshBAN" pitchFamily="2" charset="0"/>
                <a:cs typeface="NikoshBAN" pitchFamily="2" charset="0"/>
              </a:rPr>
              <a:t>জনতার সমাবেশ</a:t>
            </a:r>
            <a:r>
              <a:rPr lang="en-US" sz="2800" b="1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2774" name="Picture 10" descr="elius_1298212687_3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609600"/>
            <a:ext cx="38100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4818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4819" name="Picture 5" descr="elius_1298212911_4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762000"/>
            <a:ext cx="35052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7"/>
          <p:cNvSpPr>
            <a:spLocks noChangeArrowheads="1"/>
          </p:cNvSpPr>
          <p:nvPr/>
        </p:nvSpPr>
        <p:spPr bwMode="auto">
          <a:xfrm>
            <a:off x="4724400" y="4800600"/>
            <a:ext cx="388143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bn-IN" sz="2800" b="1">
                <a:latin typeface="NikoshBAN" pitchFamily="2" charset="0"/>
                <a:cs typeface="NikoshBAN" pitchFamily="2" charset="0"/>
              </a:rPr>
              <a:t>১৯৫২ এর ২২শে ফেব্রুয়ারী ঢাকা </a:t>
            </a:r>
            <a:endParaRPr lang="bn-BD" sz="2800" b="1">
              <a:latin typeface="NikoshBAN" pitchFamily="2" charset="0"/>
              <a:cs typeface="NikoshBAN" pitchFamily="2" charset="0"/>
            </a:endParaRPr>
          </a:p>
          <a:p>
            <a:r>
              <a:rPr lang="bn-IN" sz="2800" b="1">
                <a:latin typeface="NikoshBAN" pitchFamily="2" charset="0"/>
                <a:cs typeface="NikoshBAN" pitchFamily="2" charset="0"/>
              </a:rPr>
              <a:t>বিশ্ববিদ্যালয়ের কলা ভবনে কালো </a:t>
            </a:r>
            <a:endParaRPr lang="bn-BD" sz="2800" b="1">
              <a:latin typeface="NikoshBAN" pitchFamily="2" charset="0"/>
              <a:cs typeface="NikoshBAN" pitchFamily="2" charset="0"/>
            </a:endParaRPr>
          </a:p>
          <a:p>
            <a:r>
              <a:rPr lang="bn-IN" sz="2800" b="1">
                <a:latin typeface="NikoshBAN" pitchFamily="2" charset="0"/>
                <a:cs typeface="NikoshBAN" pitchFamily="2" charset="0"/>
              </a:rPr>
              <a:t>পতাকা উত্তোলনরত ছাত্ররা</a:t>
            </a:r>
            <a:r>
              <a:rPr lang="en-US" sz="2800" b="1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>
                <a:latin typeface="NikoshBAN" pitchFamily="2" charset="0"/>
                <a:cs typeface="NikoshBAN" pitchFamily="2" charset="0"/>
              </a:rPr>
              <a:t>।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821" name="Rectangle 8"/>
          <p:cNvSpPr>
            <a:spLocks noChangeArrowheads="1"/>
          </p:cNvSpPr>
          <p:nvPr/>
        </p:nvSpPr>
        <p:spPr bwMode="auto">
          <a:xfrm>
            <a:off x="533400" y="4800600"/>
            <a:ext cx="3378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bn-IN" sz="2800" b="1">
                <a:latin typeface="NikoshBAN" pitchFamily="2" charset="0"/>
                <a:cs typeface="NikoshBAN" pitchFamily="2" charset="0"/>
              </a:rPr>
              <a:t>১৯৫২ এর ২২শে ফেব্রুয়ারী </a:t>
            </a:r>
            <a:endParaRPr lang="bn-BD" sz="2800" b="1">
              <a:latin typeface="NikoshBAN" pitchFamily="2" charset="0"/>
              <a:cs typeface="NikoshBAN" pitchFamily="2" charset="0"/>
            </a:endParaRPr>
          </a:p>
          <a:p>
            <a:r>
              <a:rPr lang="bn-IN" sz="2800" b="1">
                <a:latin typeface="NikoshBAN" pitchFamily="2" charset="0"/>
                <a:cs typeface="NikoshBAN" pitchFamily="2" charset="0"/>
              </a:rPr>
              <a:t>শহীদদের জন্য জানাযা রালি</a:t>
            </a:r>
            <a:r>
              <a:rPr lang="hi-IN" sz="2800" b="1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b="1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4822" name="Picture 9" descr="elius_1298213541_8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838200"/>
            <a:ext cx="38100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5486400" y="4648200"/>
            <a:ext cx="28860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bn-IN" sz="2400">
                <a:latin typeface="NikoshBAN" pitchFamily="2" charset="0"/>
                <a:cs typeface="NikoshBAN" pitchFamily="2" charset="0"/>
              </a:rPr>
              <a:t>আমার ভাইয়ের রক্তে রাঙানো</a:t>
            </a:r>
            <a:endParaRPr lang="bn-BD" sz="2400">
              <a:latin typeface="NikoshBAN" pitchFamily="2" charset="0"/>
              <a:cs typeface="NikoshBAN" pitchFamily="2" charset="0"/>
            </a:endParaRPr>
          </a:p>
          <a:p>
            <a:r>
              <a:rPr lang="bn-IN" sz="2400">
                <a:latin typeface="NikoshBAN" pitchFamily="2" charset="0"/>
                <a:cs typeface="NikoshBAN" pitchFamily="2" charset="0"/>
              </a:rPr>
              <a:t> একুশে ফেব্রুয়ারি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, </a:t>
            </a:r>
            <a:endParaRPr lang="bn-BD" sz="2400">
              <a:latin typeface="NikoshBAN" pitchFamily="2" charset="0"/>
              <a:cs typeface="NikoshBAN" pitchFamily="2" charset="0"/>
            </a:endParaRPr>
          </a:p>
          <a:p>
            <a:r>
              <a:rPr lang="bn-IN" sz="2400">
                <a:latin typeface="NikoshBAN" pitchFamily="2" charset="0"/>
                <a:cs typeface="NikoshBAN" pitchFamily="2" charset="0"/>
              </a:rPr>
              <a:t>আমি কি ভুলিতে পারি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?</a:t>
            </a:r>
            <a:br>
              <a:rPr lang="en-US" sz="2400">
                <a:latin typeface="NikoshBAN" pitchFamily="2" charset="0"/>
                <a:cs typeface="NikoshBAN" pitchFamily="2" charset="0"/>
              </a:rPr>
            </a:br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914400" y="4648200"/>
            <a:ext cx="43164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</a:t>
            </a:r>
            <a:r>
              <a:rPr lang="bn-IN" sz="2400">
                <a:latin typeface="NikoshBAN" pitchFamily="2" charset="0"/>
                <a:cs typeface="NikoshBAN" pitchFamily="2" charset="0"/>
              </a:rPr>
              <a:t>১৯৫২ এর ২১শে ফেব্রুয়ারীতে নিহত শহীদের </a:t>
            </a:r>
            <a:endParaRPr lang="bn-BD" sz="2400">
              <a:latin typeface="NikoshBAN" pitchFamily="2" charset="0"/>
              <a:cs typeface="NikoshBAN" pitchFamily="2" charset="0"/>
            </a:endParaRPr>
          </a:p>
          <a:p>
            <a:r>
              <a:rPr lang="bn-IN" sz="2400">
                <a:latin typeface="NikoshBAN" pitchFamily="2" charset="0"/>
                <a:cs typeface="NikoshBAN" pitchFamily="2" charset="0"/>
              </a:rPr>
              <a:t>জন্য নির্মিত প্রথম শহীদ মিনার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, </a:t>
            </a:r>
            <a:r>
              <a:rPr lang="bn-IN" sz="2400">
                <a:latin typeface="NikoshBAN" pitchFamily="2" charset="0"/>
                <a:cs typeface="NikoshBAN" pitchFamily="2" charset="0"/>
              </a:rPr>
              <a:t>যা রাতের </a:t>
            </a:r>
            <a:endParaRPr lang="bn-BD" sz="2400">
              <a:latin typeface="NikoshBAN" pitchFamily="2" charset="0"/>
              <a:cs typeface="NikoshBAN" pitchFamily="2" charset="0"/>
            </a:endParaRPr>
          </a:p>
          <a:p>
            <a:r>
              <a:rPr lang="bn-IN" sz="2400">
                <a:latin typeface="NikoshBAN" pitchFamily="2" charset="0"/>
                <a:cs typeface="NikoshBAN" pitchFamily="2" charset="0"/>
              </a:rPr>
              <a:t>আঁধারে পাকিস্তানী শাসক গোষ্ঠি ভেঙ্গে ফেলে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28677" name="Picture 6" descr="elius_1298212227_1-0_shohid_min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838200"/>
            <a:ext cx="3810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7" descr="elius_1298213168_6-1-The_first_Shaheed_Min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838200"/>
            <a:ext cx="3505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ounded Rectangle 2"/>
          <p:cNvSpPr>
            <a:spLocks noChangeArrowheads="1"/>
          </p:cNvSpPr>
          <p:nvPr/>
        </p:nvSpPr>
        <p:spPr bwMode="auto">
          <a:xfrm>
            <a:off x="1371600" y="685800"/>
            <a:ext cx="63246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algn="ctr">
            <a:solidFill>
              <a:srgbClr val="6B766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200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 ভাষা ও উর্দু ভাষার পার্থক্য নির্নয়</a:t>
            </a:r>
            <a:endParaRPr lang="en-US" sz="3200" b="1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762000" y="1752600"/>
            <a:ext cx="7391400" cy="3927475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marL="571500" indent="-571500">
              <a:buFont typeface="Wingdings" pitchFamily="2" charset="2"/>
              <a:buAutoNum type="arabicPeriod"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বাংলা ভাষা আমাদের মাতৃভাষা, মায়ের ভাষা। জন্মের পর থেকে আমরা মায়ের মুখ থেকে যে ভাষা শুনতে পাই তাই আমাদের মাতৃভাষা বাংলা।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bn-BD" sz="2800" b="1">
                <a:latin typeface="NikoshBAN" pitchFamily="2" charset="0"/>
                <a:cs typeface="NikoshBAN" pitchFamily="2" charset="0"/>
              </a:rPr>
              <a:t>আর উর্দু ভাষা পশ্চিম পাকিস্থানের একমাত্র রাষ্ট্রভাষা যা আমরা জন্মের পর থেকে কখনও শুনতে পাই নাই,যে ভাষা পাকিস্থানিরা জোর করে আমাদের উপর চাপিয়ে দিতে চেয়েছিল তাই উর্দু ভাষা।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0722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1981200"/>
            <a:ext cx="21463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505200"/>
            <a:ext cx="2146300" cy="11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4876800"/>
            <a:ext cx="2144713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52450" y="2087563"/>
            <a:ext cx="2249488" cy="641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3600">
                <a:solidFill>
                  <a:srgbClr val="7030A0"/>
                </a:solidFill>
                <a:latin typeface="NikoshBAN" pitchFamily="2" charset="0"/>
              </a:rPr>
              <a:t> </a:t>
            </a:r>
            <a:r>
              <a:rPr lang="bn-BD" sz="2800" b="1">
                <a:latin typeface="NikoshBAN" pitchFamily="2" charset="0"/>
                <a:cs typeface="NikoshBAN" pitchFamily="2" charset="0"/>
              </a:rPr>
              <a:t>দাবান</a:t>
            </a:r>
            <a:r>
              <a:rPr lang="bn-BD" sz="3200" b="1">
                <a:latin typeface="NikoshBAN" pitchFamily="2" charset="0"/>
                <a:cs typeface="NikoshBAN" pitchFamily="2" charset="0"/>
              </a:rPr>
              <a:t>ল</a:t>
            </a:r>
            <a:endParaRPr lang="en-US" sz="32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562600" y="2193925"/>
            <a:ext cx="3048000" cy="9461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b="1">
                <a:latin typeface="NikoshBAN" pitchFamily="2" charset="0"/>
                <a:cs typeface="NikoshBAN" pitchFamily="2" charset="0"/>
              </a:rPr>
              <a:t>আগুনের প্রবাহ,ছড়িয়ে পড়া আগুন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47688" y="3468688"/>
            <a:ext cx="2249487" cy="6413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3600">
                <a:solidFill>
                  <a:srgbClr val="7030A0"/>
                </a:solidFill>
                <a:latin typeface="NikoshBAN" pitchFamily="2" charset="0"/>
              </a:rPr>
              <a:t> </a:t>
            </a:r>
            <a:r>
              <a:rPr lang="bn-BD" sz="2800" b="1">
                <a:latin typeface="NikoshBAN" pitchFamily="2" charset="0"/>
                <a:cs typeface="NikoshBAN" pitchFamily="2" charset="0"/>
              </a:rPr>
              <a:t>খন্ডযুদ্ধ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562600" y="3505200"/>
            <a:ext cx="3200400" cy="5191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2800" b="1">
                <a:latin typeface="NikoshBAN" pitchFamily="2" charset="0"/>
                <a:cs typeface="NikoshBAN" pitchFamily="2" charset="0"/>
              </a:rPr>
              <a:t>ছোট ছোট সংঘর্ষ বা যুদ্ধ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33400" y="4937125"/>
            <a:ext cx="2560638" cy="5191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2800" b="1">
                <a:latin typeface="NikoshBAN" pitchFamily="2" charset="0"/>
                <a:cs typeface="NikoshBAN" pitchFamily="2" charset="0"/>
              </a:rPr>
              <a:t>সিংহদ্বার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638800" y="5089525"/>
            <a:ext cx="3048000" cy="5191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2800" b="1">
                <a:latin typeface="NikoshBAN" pitchFamily="2" charset="0"/>
                <a:cs typeface="NikoshBAN" pitchFamily="2" charset="0"/>
              </a:rPr>
              <a:t>মূল দরোজা বা প্রবেশপথ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 bwMode="auto">
          <a:xfrm>
            <a:off x="3048000" y="685800"/>
            <a:ext cx="3352800" cy="631825"/>
          </a:xfrm>
          <a:prstGeom prst="rect">
            <a:avLst/>
          </a:prstGeom>
          <a:solidFill>
            <a:srgbClr val="800080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bn-BD" sz="360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3600">
              <a:solidFill>
                <a:srgbClr val="FFFF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4" grpId="0" animBg="1"/>
      <p:bldP spid="18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9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6640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981200" y="838200"/>
            <a:ext cx="4953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4800">
                <a:latin typeface="NikoshBAN" pitchFamily="2" charset="0"/>
                <a:cs typeface="NikoshBAN" pitchFamily="2" charset="0"/>
              </a:rPr>
              <a:t>শিক্ষকের </a:t>
            </a:r>
            <a:r>
              <a:rPr lang="en-US" sz="4800">
                <a:latin typeface="NikoshBAN" pitchFamily="2" charset="0"/>
                <a:cs typeface="NikoshBAN" pitchFamily="2" charset="0"/>
              </a:rPr>
              <a:t>আদর্শ  পাঠ</a:t>
            </a:r>
          </a:p>
        </p:txBody>
      </p:sp>
      <p:pic>
        <p:nvPicPr>
          <p:cNvPr id="26642" name="Picture 15" descr="IMG_07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52600"/>
            <a:ext cx="6553200" cy="351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5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7656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752600"/>
            <a:ext cx="601980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057400" y="7620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4400" b="1">
                <a:latin typeface="NikoshBAN" pitchFamily="2" charset="0"/>
                <a:cs typeface="NikoshBAN" pitchFamily="2" charset="0"/>
              </a:rPr>
              <a:t>শিক্ষার্থীর আবৃতি</a:t>
            </a:r>
            <a:endParaRPr lang="en-US" sz="44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5842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 bwMode="auto">
          <a:xfrm>
            <a:off x="2057400" y="762000"/>
            <a:ext cx="4800600" cy="936625"/>
          </a:xfrm>
          <a:prstGeom prst="rect">
            <a:avLst/>
          </a:prstGeom>
          <a:solidFill>
            <a:srgbClr val="800080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bn-BD" sz="440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4400">
              <a:solidFill>
                <a:srgbClr val="FFFF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1295400" y="4343400"/>
            <a:ext cx="6781800" cy="1066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algn="ctr">
            <a:solidFill>
              <a:srgbClr val="6B766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200" b="1">
                <a:latin typeface="NikoshBAN" pitchFamily="2" charset="0"/>
                <a:cs typeface="NikoshBAN" pitchFamily="2" charset="0"/>
              </a:rPr>
              <a:t>ভাষা আন্দোলন হয়েছিল কোন সালের কত তারিখে ?</a:t>
            </a:r>
            <a:endParaRPr lang="en-US" sz="3200" b="1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5845" name="Picture 6" descr="Picture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1981200"/>
            <a:ext cx="335280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835150" y="566738"/>
            <a:ext cx="5473700" cy="1006475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60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19200" y="4343400"/>
            <a:ext cx="7239000" cy="838200"/>
          </a:xfrm>
          <a:prstGeom prst="rect">
            <a:avLst/>
          </a:prstGeom>
          <a:solidFill>
            <a:schemeClr val="accent1"/>
          </a:solidFill>
          <a:ln w="25400" algn="ctr">
            <a:solidFill>
              <a:srgbClr val="6B766F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bn-BD" sz="3200" b="1">
                <a:latin typeface="NikoshBAN" pitchFamily="2" charset="0"/>
                <a:cs typeface="NikoshBAN" pitchFamily="2" charset="0"/>
              </a:rPr>
              <a:t>তোমার জানামতে কয়েক জন ভাষা সৈনিকের নাম লিখ।</a:t>
            </a:r>
            <a:endParaRPr lang="en-US" sz="3200" b="1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6869" name="Picture 6" descr="Pictur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676400"/>
            <a:ext cx="3657600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1"/>
          <p:cNvSpPr>
            <a:spLocks noChangeArrowheads="1"/>
          </p:cNvSpPr>
          <p:nvPr/>
        </p:nvSpPr>
        <p:spPr bwMode="auto">
          <a:xfrm>
            <a:off x="1905000" y="685800"/>
            <a:ext cx="5122863" cy="1012825"/>
          </a:xfrm>
          <a:prstGeom prst="roundRect">
            <a:avLst>
              <a:gd name="adj" fmla="val 16667"/>
            </a:avLst>
          </a:prstGeom>
          <a:solidFill>
            <a:srgbClr val="6600FF"/>
          </a:solidFill>
          <a:ln w="9525" algn="ctr">
            <a:solidFill>
              <a:srgbClr val="B6DCDF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54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r>
              <a:rPr lang="en-US" sz="54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7892" name="Picture 8" descr="Picture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981200"/>
            <a:ext cx="2209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90600" y="4495800"/>
            <a:ext cx="7239000" cy="1143000"/>
          </a:xfrm>
          <a:prstGeom prst="rect">
            <a:avLst/>
          </a:prstGeom>
          <a:solidFill>
            <a:schemeClr val="accent1"/>
          </a:solidFill>
          <a:ln w="25400" algn="ctr">
            <a:solidFill>
              <a:srgbClr val="6B766F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bn-BD" sz="3200" b="1">
                <a:latin typeface="NikoshBAN" pitchFamily="2" charset="0"/>
                <a:cs typeface="NikoshBAN" pitchFamily="2" charset="0"/>
              </a:rPr>
              <a:t>সর্বদলীয় কর্মপরিষদ ও বিশ্ববিদ্যালয় সংগ্রাম পরিষদের সদস্য কারা ছিলেন ?</a:t>
            </a:r>
            <a:endParaRPr lang="en-US" sz="32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1"/>
          <p:cNvSpPr>
            <a:spLocks noChangeArrowheads="1"/>
          </p:cNvSpPr>
          <p:nvPr/>
        </p:nvSpPr>
        <p:spPr bwMode="auto">
          <a:xfrm>
            <a:off x="1828800" y="457200"/>
            <a:ext cx="5122863" cy="101282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 algn="ctr">
            <a:solidFill>
              <a:srgbClr val="B6DCDF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>
                <a:latin typeface="NikoshBAN" pitchFamily="2" charset="0"/>
                <a:cs typeface="NikoshBAN" pitchFamily="2" charset="0"/>
              </a:rPr>
              <a:t>বাড়ির কাজ </a:t>
            </a:r>
          </a:p>
        </p:txBody>
      </p:sp>
      <p:pic>
        <p:nvPicPr>
          <p:cNvPr id="11" name="Picture 10" descr="9478dd77ccb0aa9bd4dc638337f70d44-retro-different-home-styles-for-home-by-aman-bans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011" y="1751388"/>
            <a:ext cx="3723865" cy="2506605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1066800" y="4419600"/>
            <a:ext cx="7315200" cy="1066800"/>
          </a:xfrm>
          <a:prstGeom prst="roundRect">
            <a:avLst>
              <a:gd name="adj" fmla="val 16667"/>
            </a:avLst>
          </a:prstGeom>
          <a:solidFill>
            <a:srgbClr val="5ED074"/>
          </a:solidFill>
          <a:ln w="25400" algn="ctr">
            <a:solidFill>
              <a:srgbClr val="6B766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2800" b="1">
                <a:latin typeface="NikoshBAN" pitchFamily="2" charset="0"/>
                <a:cs typeface="NikoshBAN" pitchFamily="2" charset="0"/>
              </a:rPr>
              <a:t>এই</a:t>
            </a:r>
            <a:r>
              <a:rPr lang="bn-BD" sz="2800">
                <a:latin typeface="Calibri" pitchFamily="34" charset="0"/>
                <a:cs typeface="Vrinda" pitchFamily="2" charset="0"/>
              </a:rPr>
              <a:t> </a:t>
            </a:r>
            <a:r>
              <a:rPr lang="bn-BD" sz="2800" b="1">
                <a:latin typeface="NikoshBAN" pitchFamily="2" charset="0"/>
                <a:cs typeface="NikoshBAN" pitchFamily="2" charset="0"/>
              </a:rPr>
              <a:t>বর্বর হত্যাকান্ডের প্রতিবাদে তোমার  প্রতিক্রিয়া ব্যক্ত কর।</a:t>
            </a:r>
            <a:endParaRPr lang="en-US" sz="28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Frame 3"/>
          <p:cNvSpPr>
            <a:spLocks/>
          </p:cNvSpPr>
          <p:nvPr/>
        </p:nvSpPr>
        <p:spPr bwMode="auto">
          <a:xfrm>
            <a:off x="0" y="-41275"/>
            <a:ext cx="9240838" cy="6899275"/>
          </a:xfrm>
          <a:custGeom>
            <a:avLst/>
            <a:gdLst>
              <a:gd name="T0" fmla="*/ 4620419 w 9240838"/>
              <a:gd name="T1" fmla="*/ 0 h 6899275"/>
              <a:gd name="T2" fmla="*/ 0 w 9240838"/>
              <a:gd name="T3" fmla="*/ 3449690 h 6899275"/>
              <a:gd name="T4" fmla="*/ 4620419 w 9240838"/>
              <a:gd name="T5" fmla="*/ 6899275 h 6899275"/>
              <a:gd name="T6" fmla="*/ 9240838 w 9240838"/>
              <a:gd name="T7" fmla="*/ 3449690 h 6899275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35196 w 9240838"/>
              <a:gd name="T13" fmla="*/ 235196 h 6899275"/>
              <a:gd name="T14" fmla="*/ 9005646 w 9240838"/>
              <a:gd name="T15" fmla="*/ 6664079 h 68992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40838" h="6899275">
                <a:moveTo>
                  <a:pt x="0" y="0"/>
                </a:moveTo>
                <a:lnTo>
                  <a:pt x="9240838" y="0"/>
                </a:lnTo>
                <a:lnTo>
                  <a:pt x="9240838" y="6899275"/>
                </a:lnTo>
                <a:lnTo>
                  <a:pt x="0" y="6899275"/>
                </a:lnTo>
                <a:close/>
                <a:moveTo>
                  <a:pt x="235196" y="235196"/>
                </a:moveTo>
                <a:lnTo>
                  <a:pt x="235196" y="6664079"/>
                </a:lnTo>
                <a:lnTo>
                  <a:pt x="9005642" y="6664079"/>
                </a:lnTo>
                <a:lnTo>
                  <a:pt x="9005642" y="235196"/>
                </a:lnTo>
                <a:close/>
              </a:path>
            </a:pathLst>
          </a:custGeom>
          <a:solidFill>
            <a:srgbClr val="0000FF"/>
          </a:solidFill>
          <a:ln w="38100" cap="flat" cmpd="sng" algn="ctr">
            <a:solidFill>
              <a:srgbClr val="FF00FF"/>
            </a:solidFill>
            <a:prstDash val="lgDash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9938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noFill/>
          <a:ln w="1778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Title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010650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 descr="Pictur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905000"/>
            <a:ext cx="7259638" cy="416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324</Words>
  <Application>Microsoft Office PowerPoint</Application>
  <PresentationFormat>On-screen Show (4:3)</PresentationFormat>
  <Paragraphs>80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Packager Shell Object</vt:lpstr>
      <vt:lpstr>PowerPoint Presentation</vt:lpstr>
      <vt:lpstr>শিক্ষক পরিচিতি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Windows User</cp:lastModifiedBy>
  <cp:revision>160</cp:revision>
  <dcterms:created xsi:type="dcterms:W3CDTF">2015-03-29T01:14:49Z</dcterms:created>
  <dcterms:modified xsi:type="dcterms:W3CDTF">2019-10-21T02:24:09Z</dcterms:modified>
</cp:coreProperties>
</file>