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81" r:id="rId2"/>
    <p:sldId id="282" r:id="rId3"/>
    <p:sldId id="283" r:id="rId4"/>
    <p:sldId id="258" r:id="rId5"/>
    <p:sldId id="259" r:id="rId6"/>
    <p:sldId id="260" r:id="rId7"/>
    <p:sldId id="261" r:id="rId8"/>
    <p:sldId id="272" r:id="rId9"/>
    <p:sldId id="263" r:id="rId10"/>
    <p:sldId id="264" r:id="rId11"/>
    <p:sldId id="265" r:id="rId12"/>
    <p:sldId id="266" r:id="rId13"/>
    <p:sldId id="268" r:id="rId14"/>
    <p:sldId id="269" r:id="rId15"/>
    <p:sldId id="267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E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44" d="100"/>
          <a:sy n="44" d="100"/>
        </p:scale>
        <p:origin x="-7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232EF-F312-4C59-B543-C607DC2CF9BF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216A9-9918-42A6-9C43-83E2F1D56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4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53B98-5253-477C-887A-BDDC2392EA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6277" y="4410515"/>
            <a:ext cx="4526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স্বাগতম</a:t>
            </a:r>
            <a:endParaRPr lang="en-US" sz="88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7" y="841319"/>
            <a:ext cx="6103947" cy="53957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7774" y="128789"/>
            <a:ext cx="522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বিসমিল্লাহির রহমানির রাহিম</a:t>
            </a:r>
            <a:endParaRPr lang="en-US" sz="2800" b="1" dirty="0">
              <a:solidFill>
                <a:srgbClr val="0070C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619" y="4410515"/>
            <a:ext cx="1303114" cy="1303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587" y="497808"/>
            <a:ext cx="3935574" cy="344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96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218" y="1775013"/>
            <a:ext cx="11661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গুলোতে কি কি বিষয় লক্ষ্য করলাম?</a:t>
            </a:r>
            <a:endParaRPr lang="en-US" sz="48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80" y="1039507"/>
            <a:ext cx="11704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মাধ্যমের কণাগুলি স্থানান্তর হয় না, শক্তি স্থানান্তরিত হয়।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0485" y="2566294"/>
            <a:ext cx="11704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যান্ত্রিক তরংগ সঞ্চালনের জন্য মাধ্যমের প্রয়োজন হয়।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" y="4257908"/>
            <a:ext cx="11704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তরংগের বেগ মাধ্যমের প্রকৃতির উপর নির্ভর করে।</a:t>
            </a:r>
          </a:p>
        </p:txBody>
      </p:sp>
    </p:spTree>
    <p:extLst>
      <p:ext uri="{BB962C8B-B14F-4D97-AF65-F5344CB8AC3E}">
        <p14:creationId xmlns:p14="http://schemas.microsoft.com/office/powerpoint/2010/main" val="104654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8570" y="1281069"/>
            <a:ext cx="6841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এবারে একটি ভিডিও চিত্র দেখি।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360379"/>
              </p:ext>
            </p:extLst>
          </p:nvPr>
        </p:nvGraphicFramePr>
        <p:xfrm>
          <a:off x="4643717" y="3001309"/>
          <a:ext cx="1797424" cy="1516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3717" y="3001309"/>
                        <a:ext cx="1797424" cy="1516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257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1545792" y="2841674"/>
            <a:ext cx="8681420" cy="415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553654" y="1549407"/>
            <a:ext cx="8581292" cy="2375496"/>
          </a:xfrm>
          <a:custGeom>
            <a:avLst/>
            <a:gdLst>
              <a:gd name="connsiteX0" fmla="*/ 0 w 8314006"/>
              <a:gd name="connsiteY0" fmla="*/ 1334471 h 2375496"/>
              <a:gd name="connsiteX1" fmla="*/ 689317 w 8314006"/>
              <a:gd name="connsiteY1" fmla="*/ 68379 h 2375496"/>
              <a:gd name="connsiteX2" fmla="*/ 2321169 w 8314006"/>
              <a:gd name="connsiteY2" fmla="*/ 2375480 h 2375496"/>
              <a:gd name="connsiteX3" fmla="*/ 3938954 w 8314006"/>
              <a:gd name="connsiteY3" fmla="*/ 110582 h 2375496"/>
              <a:gd name="connsiteX4" fmla="*/ 5697416 w 8314006"/>
              <a:gd name="connsiteY4" fmla="*/ 2277006 h 2375496"/>
              <a:gd name="connsiteX5" fmla="*/ 7061982 w 8314006"/>
              <a:gd name="connsiteY5" fmla="*/ 12108 h 2375496"/>
              <a:gd name="connsiteX6" fmla="*/ 8314006 w 8314006"/>
              <a:gd name="connsiteY6" fmla="*/ 1320403 h 2375496"/>
              <a:gd name="connsiteX7" fmla="*/ 8314006 w 8314006"/>
              <a:gd name="connsiteY7" fmla="*/ 1320403 h 2375496"/>
              <a:gd name="connsiteX8" fmla="*/ 8314006 w 8314006"/>
              <a:gd name="connsiteY8" fmla="*/ 1320403 h 2375496"/>
              <a:gd name="connsiteX9" fmla="*/ 8314006 w 8314006"/>
              <a:gd name="connsiteY9" fmla="*/ 1320403 h 237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14006" h="2375496">
                <a:moveTo>
                  <a:pt x="0" y="1334471"/>
                </a:moveTo>
                <a:cubicBezTo>
                  <a:pt x="151228" y="614674"/>
                  <a:pt x="302456" y="-105122"/>
                  <a:pt x="689317" y="68379"/>
                </a:cubicBezTo>
                <a:cubicBezTo>
                  <a:pt x="1076178" y="241880"/>
                  <a:pt x="1779563" y="2368446"/>
                  <a:pt x="2321169" y="2375480"/>
                </a:cubicBezTo>
                <a:cubicBezTo>
                  <a:pt x="2862775" y="2382514"/>
                  <a:pt x="3376246" y="126994"/>
                  <a:pt x="3938954" y="110582"/>
                </a:cubicBezTo>
                <a:cubicBezTo>
                  <a:pt x="4501662" y="94170"/>
                  <a:pt x="5176911" y="2293418"/>
                  <a:pt x="5697416" y="2277006"/>
                </a:cubicBezTo>
                <a:cubicBezTo>
                  <a:pt x="6217921" y="2260594"/>
                  <a:pt x="6625884" y="171542"/>
                  <a:pt x="7061982" y="12108"/>
                </a:cubicBezTo>
                <a:cubicBezTo>
                  <a:pt x="7498080" y="-147326"/>
                  <a:pt x="8314006" y="1320403"/>
                  <a:pt x="8314006" y="1320403"/>
                </a:cubicBezTo>
                <a:lnTo>
                  <a:pt x="8314006" y="1320403"/>
                </a:lnTo>
                <a:lnTo>
                  <a:pt x="8314006" y="1320403"/>
                </a:lnTo>
                <a:lnTo>
                  <a:pt x="8314006" y="1320403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553654" y="361658"/>
            <a:ext cx="0" cy="35632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2708" y="4136970"/>
            <a:ext cx="102834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তরংগ মাধ্যমের দিকের সাথে লম্বভাবে অগ্রসর হয়।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অনুপ্রস্থ তরংগ নামে অভিহিত।</a:t>
            </a:r>
          </a:p>
          <a:p>
            <a:endParaRPr lang="bn-BD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1322363" y="2548213"/>
            <a:ext cx="548640" cy="51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1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93 C 0.00312 -0.01505 0.00221 -0.05995 0.00964 -0.08958 C 0.01706 -0.11968 0.03164 -0.1794 0.04479 -0.17986 C 0.05781 -0.18079 0.07539 -0.125 0.08815 -0.09398 C 0.10039 -0.06273 0.11055 -0.02616 0.11992 0.00694 C 0.12721 0.03333 0.12812 0.04236 0.13281 0.0581 C 0.13828 0.07338 0.13841 0.08403 0.15013 0.0993 C 0.16341 0.1243 0.20391 0.21042 0.20937 0.14768 C 0.22083 0.15694 0.21901 0.13611 0.22357 0.12384 C 0.22917 0.11157 0.23099 0.09699 0.2487 0.04352 C 0.25977 0.01481 0.27083 -0.02917 0.28086 -0.05995 C 0.29036 -0.09074 0.30052 -0.12454 0.30859 -0.14213 C 0.31719 -0.16181 0.32891 -0.16366 0.33385 -0.16667 C 0.33906 -0.17014 0.33568 -0.16852 0.33932 -0.16181 C 0.34492 -0.1588 0.34674 -0.14907 0.35325 -0.13773 C 0.36042 -0.12662 0.36901 -0.11921 0.36992 -0.09861 C 0.37422 -0.08495 0.37904 -0.075 0.38359 -0.06829 C 0.38815 -0.06134 0.40234 -0.04282 0.40521 -0.01597 C 0.41042 0.04792 0.41719 0.03426 0.4237 0.04352 C 0.43008 0.06435 0.4401 0.09097 0.44479 0.10139 C 0.44935 0.11157 0.44505 0.10718 0.45143 0.10648 C 0.45977 0.16921 0.4737 0.15417 0.4875 0.13866 C 0.50052 0.12292 0.5237 0.07268 0.53203 0.00903 C 0.54479 -0.02662 0.54779 -0.04514 0.55612 -0.07407 C 0.56536 -0.10301 0.57747 -0.14745 0.58398 -0.16435 C 0.5901 -0.18102 0.5901 -0.17083 0.59323 -0.17454 C 0.59596 -0.18056 0.59974 -0.18403 0.60169 -0.18588 C 0.60365 -0.18773 0.60234 -0.1912 0.60521 -0.18588 C 0.60885 -0.18426 0.61341 -0.175 0.61784 -0.16759 C 0.622 -0.16019 0.62526 -0.15093 0.63138 -0.1412 C 0.63776 -0.13125 0.64232 -0.12986 0.65534 -0.10857 C 0.67474 -0.10857 0.69414 0.0625 0.70026 -0.00093 " pathEditMode="relative" rAng="0" ptsTypes="AAAAAAAAAAAAAAAAAAAAAAAAAAAAAAAA">
                                      <p:cBhvr>
                                        <p:cTn id="6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13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2708" y="4136970"/>
            <a:ext cx="10283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তরংগ মাধ্যমের দিকের সাথে সমান্তরালে অগ্রসর হয়।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4617" y="4798689"/>
            <a:ext cx="7076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 অনুপ্রস্থ তরংগ নামে অভিহিত।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brightnessContrast brigh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7" t="20266" r="13919" b="25272"/>
          <a:stretch/>
        </p:blipFill>
        <p:spPr>
          <a:xfrm>
            <a:off x="288388" y="47490"/>
            <a:ext cx="10569112" cy="382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2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9286">
              <a:srgbClr val="D8EFA9"/>
            </a:gs>
            <a:gs pos="24790">
              <a:srgbClr val="ECF7D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" y="0"/>
            <a:ext cx="11561530" cy="6696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21" name="Straight Arrow Connector 20"/>
          <p:cNvCxnSpPr/>
          <p:nvPr/>
        </p:nvCxnSpPr>
        <p:spPr>
          <a:xfrm>
            <a:off x="5194766" y="2348256"/>
            <a:ext cx="0" cy="1398930"/>
          </a:xfrm>
          <a:prstGeom prst="straightConnector1">
            <a:avLst/>
          </a:prstGeom>
          <a:ln w="1174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28026" y="3726692"/>
            <a:ext cx="0" cy="1398930"/>
          </a:xfrm>
          <a:prstGeom prst="straightConnector1">
            <a:avLst/>
          </a:prstGeom>
          <a:ln w="1174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8026" y="3733118"/>
            <a:ext cx="5570806" cy="14068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198832" y="3747186"/>
            <a:ext cx="0" cy="1398930"/>
          </a:xfrm>
          <a:prstGeom prst="straightConnector1">
            <a:avLst/>
          </a:prstGeom>
          <a:ln w="1174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09129" y="4879492"/>
            <a:ext cx="4034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অনুদৈর্ঘ তরঙ্গ</a:t>
            </a:r>
            <a:endParaRPr lang="en-US" sz="4800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27903" y="1427339"/>
            <a:ext cx="173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endParaRPr lang="en-US" sz="5400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54542" y="673148"/>
            <a:ext cx="6909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আমরা দেখলাম</a:t>
            </a:r>
            <a:endParaRPr lang="en-US" sz="4000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1688" y="4953250"/>
            <a:ext cx="4034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অনুপ্রস্থ তরঙ্গ</a:t>
            </a:r>
            <a:endParaRPr lang="en-US" sz="4800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44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45792" y="286070"/>
            <a:ext cx="8673558" cy="4682581"/>
          </a:xfrm>
          <a:custGeom>
            <a:avLst/>
            <a:gdLst>
              <a:gd name="connsiteX0" fmla="*/ 0 w 8314006"/>
              <a:gd name="connsiteY0" fmla="*/ 1334471 h 2375496"/>
              <a:gd name="connsiteX1" fmla="*/ 689317 w 8314006"/>
              <a:gd name="connsiteY1" fmla="*/ 68379 h 2375496"/>
              <a:gd name="connsiteX2" fmla="*/ 2321169 w 8314006"/>
              <a:gd name="connsiteY2" fmla="*/ 2375480 h 2375496"/>
              <a:gd name="connsiteX3" fmla="*/ 3938954 w 8314006"/>
              <a:gd name="connsiteY3" fmla="*/ 110582 h 2375496"/>
              <a:gd name="connsiteX4" fmla="*/ 5697416 w 8314006"/>
              <a:gd name="connsiteY4" fmla="*/ 2277006 h 2375496"/>
              <a:gd name="connsiteX5" fmla="*/ 7061982 w 8314006"/>
              <a:gd name="connsiteY5" fmla="*/ 12108 h 2375496"/>
              <a:gd name="connsiteX6" fmla="*/ 8314006 w 8314006"/>
              <a:gd name="connsiteY6" fmla="*/ 1320403 h 2375496"/>
              <a:gd name="connsiteX7" fmla="*/ 8314006 w 8314006"/>
              <a:gd name="connsiteY7" fmla="*/ 1320403 h 2375496"/>
              <a:gd name="connsiteX8" fmla="*/ 8314006 w 8314006"/>
              <a:gd name="connsiteY8" fmla="*/ 1320403 h 2375496"/>
              <a:gd name="connsiteX9" fmla="*/ 8314006 w 8314006"/>
              <a:gd name="connsiteY9" fmla="*/ 1320403 h 237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14006" h="2375496">
                <a:moveTo>
                  <a:pt x="0" y="1334471"/>
                </a:moveTo>
                <a:cubicBezTo>
                  <a:pt x="151228" y="614674"/>
                  <a:pt x="302456" y="-105122"/>
                  <a:pt x="689317" y="68379"/>
                </a:cubicBezTo>
                <a:cubicBezTo>
                  <a:pt x="1076178" y="241880"/>
                  <a:pt x="1779563" y="2368446"/>
                  <a:pt x="2321169" y="2375480"/>
                </a:cubicBezTo>
                <a:cubicBezTo>
                  <a:pt x="2862775" y="2382514"/>
                  <a:pt x="3376246" y="126994"/>
                  <a:pt x="3938954" y="110582"/>
                </a:cubicBezTo>
                <a:cubicBezTo>
                  <a:pt x="4501662" y="94170"/>
                  <a:pt x="5176911" y="2293418"/>
                  <a:pt x="5697416" y="2277006"/>
                </a:cubicBezTo>
                <a:cubicBezTo>
                  <a:pt x="6217921" y="2260594"/>
                  <a:pt x="6625884" y="171542"/>
                  <a:pt x="7061982" y="12108"/>
                </a:cubicBezTo>
                <a:cubicBezTo>
                  <a:pt x="7498080" y="-147326"/>
                  <a:pt x="8314006" y="1320403"/>
                  <a:pt x="8314006" y="1320403"/>
                </a:cubicBezTo>
                <a:lnTo>
                  <a:pt x="8314006" y="1320403"/>
                </a:lnTo>
                <a:lnTo>
                  <a:pt x="8314006" y="1320403"/>
                </a:lnTo>
                <a:lnTo>
                  <a:pt x="8314006" y="1320403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545792" y="2841674"/>
            <a:ext cx="8681420" cy="415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567722" y="729397"/>
            <a:ext cx="0" cy="35632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/>
          <p:cNvSpPr/>
          <p:nvPr/>
        </p:nvSpPr>
        <p:spPr>
          <a:xfrm>
            <a:off x="1293402" y="2623984"/>
            <a:ext cx="548640" cy="51854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545792" y="5292476"/>
            <a:ext cx="3097646" cy="57043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89653" y="4278384"/>
            <a:ext cx="2583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তরঙ্গদৈর্ঘ্য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137296" y="400049"/>
            <a:ext cx="105843" cy="24338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Callout 15"/>
          <p:cNvSpPr/>
          <p:nvPr/>
        </p:nvSpPr>
        <p:spPr>
          <a:xfrm>
            <a:off x="2713698" y="149158"/>
            <a:ext cx="2263546" cy="1160477"/>
          </a:xfrm>
          <a:prstGeom prst="wedgeEllipseCallout">
            <a:avLst>
              <a:gd name="adj1" fmla="val -73223"/>
              <a:gd name="adj2" fmla="val 735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03994" y="481883"/>
            <a:ext cx="1634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1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31" y="1787183"/>
            <a:ext cx="4928647" cy="3896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14" y="1787183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 সেকেন্ডে যত গুলো পূর্ণ কম্পন সম্পন্ন হয় তাই কম্পাংক।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3934" y="3735265"/>
                <a:ext cx="87782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T</a:t>
                </a:r>
                <a:r>
                  <a:rPr lang="bn-BD" sz="4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সেকেন্ডে স্পন্দন সংখ্যা=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bn-BD" sz="44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টি।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34" y="3735265"/>
                <a:ext cx="8778240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2847" t="-17460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13934" y="4860357"/>
                <a:ext cx="9284676" cy="1135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bn-BD" sz="4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সেকেন্ডে স্পন্দন সংখ্যা</a:t>
                </a:r>
                <a:r>
                  <a:rPr lang="en-US" sz="4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f</a:t>
                </a:r>
                <a:r>
                  <a:rPr lang="bn-BD" sz="4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80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𝑇</m:t>
                        </m:r>
                      </m:den>
                    </m:f>
                  </m:oMath>
                </a14:m>
                <a:endParaRPr lang="bn-BD" sz="4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34" y="4860357"/>
                <a:ext cx="9284676" cy="1135311"/>
              </a:xfrm>
              <a:prstGeom prst="rect">
                <a:avLst/>
              </a:prstGeom>
              <a:blipFill rotWithShape="0">
                <a:blip r:embed="rId5"/>
                <a:stretch>
                  <a:fillRect t="-535" b="-1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30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696" y="166213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গতিশীল কণার গতি নির্দিষ্ট সময় পর পর </a:t>
            </a:r>
            <a:r>
              <a:rPr lang="bn-BD" sz="32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বিন্দুকে অতিক্রম করে তা পর্যাবৃত্ত গতি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8982" y="2790272"/>
                <a:ext cx="1197160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r>
                  <a:rPr lang="bn-BD" sz="44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টি পূর্ণ কম্পনের সময়ে তরঙ্গের অতিক্রান্ত দুরত্ব</a:t>
                </a:r>
                <a:r>
                  <a:rPr lang="en-US" sz="44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l-GR" sz="4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endParaRPr lang="bn-BD" sz="44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82" y="2790272"/>
                <a:ext cx="11971606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2037" t="-9283" b="-19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48982" y="4203090"/>
            <a:ext cx="107381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টি পূর্ণ কম্পনের সময়ে তরঙ্গের অতিক্রান্ত দুরত্ব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=f</a:t>
            </a:r>
            <a:r>
              <a:rPr lang="el-GR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bn-BD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6859" y="5126129"/>
            <a:ext cx="4997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এটিই বেগ 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=f</a:t>
            </a:r>
            <a:r>
              <a:rPr lang="el-GR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bn-BD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63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9286">
              <a:srgbClr val="D8EFA9"/>
            </a:gs>
            <a:gs pos="24790">
              <a:srgbClr val="ECF7D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5" y="0"/>
            <a:ext cx="12169808" cy="684027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435122" y="83720"/>
            <a:ext cx="3736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u="sng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39491" y="84161"/>
            <a:ext cx="663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গঠন রোল অনুযায়ী</a:t>
            </a:r>
            <a:endParaRPr lang="en-US" sz="4000" b="1" u="sng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2084" y="683885"/>
            <a:ext cx="11380277" cy="5984198"/>
            <a:chOff x="282084" y="683885"/>
            <a:chExt cx="11380277" cy="5984198"/>
          </a:xfrm>
        </p:grpSpPr>
        <p:sp>
          <p:nvSpPr>
            <p:cNvPr id="31" name="Oval 30"/>
            <p:cNvSpPr/>
            <p:nvPr/>
          </p:nvSpPr>
          <p:spPr>
            <a:xfrm>
              <a:off x="10065679" y="782964"/>
              <a:ext cx="1596682" cy="5795889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898683" y="683885"/>
              <a:ext cx="1596682" cy="5795889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778552" y="791607"/>
              <a:ext cx="1596682" cy="5795889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012340" y="793219"/>
              <a:ext cx="1596682" cy="5795889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105913" y="815922"/>
              <a:ext cx="1596682" cy="5795889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82084" y="872194"/>
              <a:ext cx="1654298" cy="5795889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96246" y="1184816"/>
            <a:ext cx="10928530" cy="4247317"/>
            <a:chOff x="596246" y="1184816"/>
            <a:chExt cx="10928530" cy="4247317"/>
          </a:xfrm>
        </p:grpSpPr>
        <p:sp>
          <p:nvSpPr>
            <p:cNvPr id="32" name="TextBox 31"/>
            <p:cNvSpPr txBox="1"/>
            <p:nvPr/>
          </p:nvSpPr>
          <p:spPr>
            <a:xfrm>
              <a:off x="10521732" y="1279499"/>
              <a:ext cx="1003044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</a:p>
            <a:p>
              <a:r>
                <a:rPr lang="bn-BD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১২</a:t>
              </a:r>
            </a:p>
            <a:p>
              <a:r>
                <a:rPr lang="bn-BD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১৮</a:t>
              </a:r>
            </a:p>
            <a:p>
              <a:r>
                <a:rPr lang="bn-BD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২৪</a:t>
              </a:r>
            </a:p>
            <a:p>
              <a:r>
                <a:rPr lang="bn-BD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৩০</a:t>
              </a:r>
              <a:endParaRPr lang="en-US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333087" y="1415649"/>
              <a:ext cx="1003044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  <a:p>
              <a:r>
                <a:rPr lang="bn-BD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১১</a:t>
              </a:r>
            </a:p>
            <a:p>
              <a:r>
                <a:rPr lang="bn-BD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১৭</a:t>
              </a:r>
            </a:p>
            <a:p>
              <a:r>
                <a:rPr lang="bn-BD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২৩</a:t>
              </a:r>
            </a:p>
            <a:p>
              <a:r>
                <a:rPr lang="bn-BD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২৯</a:t>
              </a:r>
              <a:endParaRPr lang="en-US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25936" y="1415649"/>
              <a:ext cx="1003044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</a:p>
            <a:p>
              <a:r>
                <a:rPr lang="bn-BD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</a:t>
              </a:r>
            </a:p>
            <a:p>
              <a:r>
                <a:rPr lang="bn-BD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১৬</a:t>
              </a:r>
            </a:p>
            <a:p>
              <a:r>
                <a:rPr lang="bn-BD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২২</a:t>
              </a:r>
            </a:p>
            <a:p>
              <a:r>
                <a:rPr lang="bn-BD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২৮</a:t>
              </a:r>
              <a:endParaRPr lang="en-US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15266" y="1227338"/>
              <a:ext cx="924225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</a:p>
            <a:p>
              <a:r>
                <a:rPr lang="bn-BD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</a:p>
            <a:p>
              <a:r>
                <a:rPr lang="bn-BD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১৫</a:t>
              </a:r>
            </a:p>
            <a:p>
              <a:r>
                <a:rPr lang="bn-BD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২১</a:t>
              </a:r>
            </a:p>
            <a:p>
              <a:r>
                <a:rPr lang="bn-BD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২৭</a:t>
              </a:r>
              <a:endParaRPr lang="en-US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16899" y="1252319"/>
              <a:ext cx="117404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  <a:p>
              <a:r>
                <a:rPr lang="bn-BD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</a:p>
            <a:p>
              <a:r>
                <a:rPr lang="bn-BD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১৪</a:t>
              </a:r>
            </a:p>
            <a:p>
              <a:r>
                <a:rPr lang="bn-BD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২০</a:t>
              </a:r>
            </a:p>
            <a:p>
              <a:r>
                <a:rPr lang="bn-BD" sz="4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২৬</a:t>
              </a:r>
              <a:endParaRPr lang="en-US" sz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6246" y="1184816"/>
              <a:ext cx="1174046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  <a:p>
              <a:r>
                <a:rPr lang="bn-BD" sz="5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</a:p>
            <a:p>
              <a:r>
                <a:rPr lang="bn-BD" sz="5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১৩</a:t>
              </a:r>
            </a:p>
            <a:p>
              <a:r>
                <a:rPr lang="bn-BD" sz="5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১৯</a:t>
              </a:r>
            </a:p>
            <a:p>
              <a:r>
                <a:rPr lang="bn-BD" sz="5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২৫</a:t>
              </a:r>
              <a:endParaRPr lang="en-US" sz="1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157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56866" y="1056069"/>
            <a:ext cx="5922499" cy="5181600"/>
          </a:xfrm>
        </p:spPr>
        <p:txBody>
          <a:bodyPr/>
          <a:lstStyle/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US" sz="37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ea typeface="+mj-ea"/>
                <a:cs typeface="Nikosh" pitchFamily="2" charset="0"/>
              </a:rPr>
              <a:t>পাঠ</a:t>
            </a:r>
            <a:r>
              <a:rPr lang="en-US" sz="3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37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ea typeface="+mj-ea"/>
                <a:cs typeface="Nikosh" pitchFamily="2" charset="0"/>
              </a:rPr>
              <a:t>পরিচিতি</a:t>
            </a:r>
            <a:endParaRPr lang="en-US" sz="3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ea typeface="+mj-ea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4000" dirty="0" err="1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4000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বিজ্ঞান</a:t>
            </a:r>
            <a:endParaRPr lang="en-US" sz="4000" kern="1200" dirty="0">
              <a:solidFill>
                <a:schemeClr val="tx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4000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4000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4000" dirty="0" err="1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নবম</a:t>
            </a:r>
            <a:endParaRPr lang="en-US" sz="4000" dirty="0">
              <a:solidFill>
                <a:schemeClr val="tx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4000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4000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ঃ </a:t>
            </a:r>
            <a:r>
              <a:rPr lang="en-US" sz="4000" dirty="0" err="1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সপ্তম</a:t>
            </a:r>
            <a:endParaRPr lang="en-US" sz="4000" dirty="0">
              <a:solidFill>
                <a:schemeClr val="tx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4000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4000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: </a:t>
            </a:r>
            <a:endParaRPr lang="en-US" sz="4000" dirty="0" smtClean="0">
              <a:solidFill>
                <a:schemeClr val="tx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4000" b="1" u="sng" dirty="0" err="1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তরঙ্গ</a:t>
            </a:r>
            <a:r>
              <a:rPr lang="en-US" sz="4000" b="1" u="sng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b="1" u="sng" dirty="0" err="1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শব্দ</a:t>
            </a:r>
            <a:endParaRPr lang="bn-BD" sz="4000" b="1" u="sng" dirty="0">
              <a:solidFill>
                <a:schemeClr val="tx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64865" y="1063398"/>
            <a:ext cx="5581934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7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ea typeface="+mj-ea"/>
                <a:cs typeface="Nikosh" pitchFamily="2" charset="0"/>
              </a:rPr>
              <a:t>শিক্ষক</a:t>
            </a:r>
            <a:r>
              <a:rPr lang="en-US" sz="3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37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ea typeface="+mj-ea"/>
                <a:cs typeface="Nikosh" pitchFamily="2" charset="0"/>
              </a:rPr>
              <a:t>পরিচিতি</a:t>
            </a:r>
            <a:endParaRPr lang="en-US" sz="3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ea typeface="+mj-ea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36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মোহাম্মদ</a:t>
            </a:r>
            <a:r>
              <a:rPr lang="bn-BD" sz="36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সিদ্দিকুর রহমান</a:t>
            </a:r>
            <a:endParaRPr lang="en-US" sz="36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6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সহকারী </a:t>
            </a:r>
            <a:r>
              <a:rPr lang="en-US" sz="36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sz="36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শিক্ষক</a:t>
            </a:r>
            <a:endParaRPr lang="en-US" sz="3600" dirty="0" smtClean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6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আলাদিপুর </a:t>
            </a:r>
            <a:r>
              <a:rPr lang="en-US" sz="36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উচ্চ</a:t>
            </a:r>
            <a:r>
              <a:rPr lang="en-US" sz="36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বিদ্যালয়</a:t>
            </a:r>
            <a:endParaRPr lang="en-US" sz="3600" dirty="0" smtClean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6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রাজবাড়ী সদর</a:t>
            </a:r>
            <a:r>
              <a:rPr lang="en-US" sz="36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BD" sz="36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রাজবাড়ী ।</a:t>
            </a:r>
            <a:endParaRPr lang="en-US" sz="36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301" y="4633912"/>
            <a:ext cx="220147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00138" y="2113475"/>
                <a:ext cx="116919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বাতাসে শব্দের বেগ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340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𝑚𝑠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কম্পাংক পর্যায়কাল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138" y="2113475"/>
                <a:ext cx="11691938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043" t="-1395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00138" y="1359423"/>
                <a:ext cx="99050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বস্তু বাতাসে যে শব্দ সৃষ্টি করে তার তরঙ্গদৈর্ঘ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20</m:t>
                    </m:r>
                    <m:r>
                      <a:rPr lang="en-US" sz="28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𝑐𝑚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138" y="1359423"/>
                <a:ext cx="9905019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231" t="-12791" r="-30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100138" y="2948991"/>
            <a:ext cx="3874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কত হবে তা বের কর।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150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81" y="2639848"/>
            <a:ext cx="7498938" cy="42181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4647" y="221319"/>
            <a:ext cx="353334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600" dirty="0"/>
          </a:p>
        </p:txBody>
      </p:sp>
      <p:sp>
        <p:nvSpPr>
          <p:cNvPr id="8" name="Rectangle 7"/>
          <p:cNvSpPr/>
          <p:nvPr/>
        </p:nvSpPr>
        <p:spPr>
          <a:xfrm>
            <a:off x="334647" y="2280662"/>
            <a:ext cx="10730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অনুদৈর্ঘ্য তরঙ্গ ও অনুপ্রস্থ তরঙ্গের মধ্যে পার্থক্য কি কি তা খুঁজে বের কর।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0119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2" r="29686" b="3548"/>
          <a:stretch/>
        </p:blipFill>
        <p:spPr>
          <a:xfrm>
            <a:off x="5866409" y="3565154"/>
            <a:ext cx="2959776" cy="32928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84082" y="0"/>
            <a:ext cx="30476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048" y="2490426"/>
            <a:ext cx="96487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 বেগ ও কম্পাংকের মধ্যে সম্পর্ক স্থাপন কর।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4338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36704" y="265585"/>
            <a:ext cx="2952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636" y="1350498"/>
            <a:ext cx="42611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তরঙ্গ কাকে বলে?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314949" y="2252615"/>
            <a:ext cx="67746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তরঙ্গের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দুটি প্রধান বৈশিষ্ট্য কি কি?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247714" y="3017713"/>
            <a:ext cx="78678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কম্পাংক কাকে বলে? এর একক কি?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353636" y="3984391"/>
            <a:ext cx="48830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তরঙ্গ দৈর্ঘ্য কাকে বলে?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6174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876" y="4252601"/>
            <a:ext cx="3610124" cy="25506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0382" y="104159"/>
            <a:ext cx="26260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286" y="1011488"/>
            <a:ext cx="9967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ফার্নান্দেজ স্যার বার্ষিক ক্রীড়া অনুষ্ঠানে লক্ষ্য করলেন 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 থেকে ভেসে আসা 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1286" y="1630109"/>
                <a:ext cx="65741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শব্দের বেগ ওকম্পাংক যথাক্রমে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332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𝑚𝑠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 smtClean="0"/>
                  <a:t>     </a:t>
                </a:r>
                <a:r>
                  <a:rPr lang="bn-BD" sz="2000" dirty="0" smtClean="0"/>
                  <a:t>ও</a:t>
                </a:r>
                <a:r>
                  <a:rPr lang="en-US" sz="2000" dirty="0" smtClean="0"/>
                  <a:t>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300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𝐻𝑧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86" y="1630109"/>
                <a:ext cx="6574107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020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94415" y="2531861"/>
            <a:ext cx="5392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তরঙ্গের বিস্তার কাকে বলে?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59202" y="3215528"/>
            <a:ext cx="7386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তরঙ্গ কত প্রকার ও কি কি ব্যাখ্যা কর?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32309" y="3929436"/>
            <a:ext cx="6930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উদ্দীপকের তরঙ্গের তরঙ্গ দৈর্ঘ্য কত?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654758" y="4667687"/>
            <a:ext cx="74494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উদ্দীপকের তরঙ্গের তরঙ্গ দৈর্ঘ্য, তরঙ্গ বেগ ও 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কম্পাঙ্কের মধ্যে সম্পর্কটির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410382" y="5067602"/>
            <a:ext cx="3358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 বিশ্লেষণ দাও।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105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443425"/>
            <a:ext cx="2408687" cy="23043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4900" y="872703"/>
            <a:ext cx="31644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ধন্যবাদ</a:t>
            </a:r>
            <a:endParaRPr lang="en-US" sz="6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0624" y="894454"/>
            <a:ext cx="3507377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সবাইকে</a:t>
            </a:r>
            <a:endParaRPr lang="en-US" sz="6600" b="1" dirty="0">
              <a:ln>
                <a:solidFill>
                  <a:srgbClr val="FF0000"/>
                </a:solidFill>
              </a:ln>
              <a:solidFill>
                <a:srgbClr val="00B0F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endParaRPr lang="en-US" sz="12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6641" y="4823506"/>
            <a:ext cx="5657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33CC">
                        <a:shade val="30000"/>
                        <a:satMod val="115000"/>
                      </a:srgbClr>
                    </a:gs>
                    <a:gs pos="50000">
                      <a:srgbClr val="FF33CC">
                        <a:shade val="67500"/>
                        <a:satMod val="115000"/>
                      </a:srgbClr>
                    </a:gs>
                    <a:gs pos="100000">
                      <a:srgbClr val="FF33CC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আল্লাহ হাফেজ</a:t>
            </a:r>
            <a:endParaRPr lang="en-US" sz="6000" b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FF33CC">
                      <a:shade val="30000"/>
                      <a:satMod val="115000"/>
                    </a:srgbClr>
                  </a:gs>
                  <a:gs pos="50000">
                    <a:srgbClr val="FF33CC">
                      <a:shade val="67500"/>
                      <a:satMod val="115000"/>
                    </a:srgbClr>
                  </a:gs>
                  <a:gs pos="100000">
                    <a:srgbClr val="FF33CC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818" y="1848104"/>
            <a:ext cx="1958806" cy="2975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4492" y="4271515"/>
            <a:ext cx="2606532" cy="230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75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1065" y="2412238"/>
            <a:ext cx="11126481" cy="3416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bn-BD" sz="3600" b="1" dirty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এই পাঠ শেষে শিক্ষার্থীরা-</a:t>
            </a:r>
          </a:p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তরঙ্গ কি তা বলতে পারবে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তরঙ্গের বৈশিষ্ট্য ব্যাখ্যা করতে পারবে।</a:t>
            </a:r>
            <a:endParaRPr lang="en-US" sz="3600" dirty="0"/>
          </a:p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তরঙ্গের প্রকারভেদ ব্যাখ্যা করতে পারবে।</a:t>
            </a:r>
            <a:endParaRPr lang="en-US" sz="3600" dirty="0"/>
          </a:p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তরঙ্গ সংশ্লিষ্ট্য রাশি সমূহের মধ্যে সরল গাণিতিক 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 করতে পারবে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35" y="180050"/>
            <a:ext cx="1876514" cy="1621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867" y="180050"/>
            <a:ext cx="1903506" cy="1806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8669" y="914400"/>
            <a:ext cx="4094328" cy="101566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শিখন ফল</a:t>
            </a:r>
            <a:endParaRPr lang="en-US" sz="6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21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8852" y="335665"/>
            <a:ext cx="5861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এবারে আমরা কিছু চিত্র দেখি</a:t>
            </a:r>
            <a:endParaRPr lang="en-US" sz="3200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32"/>
          <a:stretch/>
        </p:blipFill>
        <p:spPr>
          <a:xfrm>
            <a:off x="4076913" y="1339216"/>
            <a:ext cx="3899469" cy="2935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86" y="1339216"/>
            <a:ext cx="3822880" cy="2935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2" y="1339216"/>
            <a:ext cx="3934020" cy="29353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2353" y="5096435"/>
            <a:ext cx="1651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সমুদ্রের ঢেউ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4698" y="5248835"/>
            <a:ext cx="1244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রঙ্গ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7917" y="5248835"/>
            <a:ext cx="3825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 গাছে বাতাসের ঢেউ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3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6" y="625869"/>
            <a:ext cx="3751570" cy="2810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06" y="625869"/>
            <a:ext cx="4665517" cy="28100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0500" y="4141698"/>
            <a:ext cx="1183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স্পিকার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5886" y="4397191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ঘন্টার শব্দ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74258" y="1775013"/>
            <a:ext cx="80816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গুলোতে কি দেখলাম?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49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3443" y="2298476"/>
            <a:ext cx="941636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 ও শব্দ</a:t>
            </a:r>
            <a:endParaRPr lang="en-US" sz="115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015" y="0"/>
            <a:ext cx="7791363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1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55" y="308316"/>
            <a:ext cx="3279452" cy="32648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8675" y="4505914"/>
            <a:ext cx="10329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2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গতিশীল কণার গতি নির্দিষ্ট সময় পর পর </a:t>
            </a:r>
            <a:r>
              <a:rPr lang="bn-BD" sz="2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বিন্দুকে অতিক্রম করে তা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 গতি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674" y="5380852"/>
            <a:ext cx="1032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2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পর্যায়কালের অর্ধেক সময় যে দিকে চলে বাঁকী অর্ধেক সময় বিপরীত দিকে চলে তা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স্পন্দন গতি</a:t>
            </a:r>
            <a:r>
              <a:rPr lang="bn-BD" sz="2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84" y="99460"/>
            <a:ext cx="4764741" cy="35854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7476" y="3573193"/>
            <a:ext cx="1680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 গতি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1874" y="3846616"/>
            <a:ext cx="1627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smtClean="0">
                <a:latin typeface="NikoshBAN" panose="02000000000000000000" pitchFamily="2" charset="0"/>
                <a:cs typeface="NikoshBAN" panose="02000000000000000000" pitchFamily="2" charset="0"/>
              </a:rPr>
              <a:t>স্পন্দন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11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8852" y="335665"/>
            <a:ext cx="6886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এবারে আমরা আরও কিছু চিত্র দেখি</a:t>
            </a:r>
            <a:endParaRPr lang="en-US" sz="32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8" y="1530521"/>
            <a:ext cx="4735667" cy="3139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328" y="1530521"/>
            <a:ext cx="4506572" cy="3139953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3186545" y="5095889"/>
            <a:ext cx="2549237" cy="1690254"/>
          </a:xfrm>
          <a:prstGeom prst="wedgeEllipseCallout">
            <a:avLst>
              <a:gd name="adj1" fmla="val -49638"/>
              <a:gd name="adj2" fmla="val -14241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6655" y="5470191"/>
            <a:ext cx="2369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স্থানান্তর             হয়</a:t>
            </a:r>
            <a:endParaRPr lang="en-US" sz="28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8273614" y="5167746"/>
            <a:ext cx="2549237" cy="1690254"/>
          </a:xfrm>
          <a:prstGeom prst="wedgeEllipseCallout">
            <a:avLst>
              <a:gd name="adj1" fmla="val -49638"/>
              <a:gd name="adj2" fmla="val -14241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3724" y="5470191"/>
            <a:ext cx="2369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 স্থানান্তর             হয় না</a:t>
            </a:r>
            <a:endParaRPr lang="en-US" sz="28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8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588</TotalTime>
  <Words>511</Words>
  <Application>Microsoft Office PowerPoint</Application>
  <PresentationFormat>Custom</PresentationFormat>
  <Paragraphs>117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IT World</cp:lastModifiedBy>
  <cp:revision>116</cp:revision>
  <dcterms:created xsi:type="dcterms:W3CDTF">2014-05-30T06:09:22Z</dcterms:created>
  <dcterms:modified xsi:type="dcterms:W3CDTF">2019-10-20T15:58:38Z</dcterms:modified>
</cp:coreProperties>
</file>