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74" r:id="rId12"/>
    <p:sldId id="270" r:id="rId13"/>
    <p:sldId id="268" r:id="rId14"/>
    <p:sldId id="269" r:id="rId15"/>
    <p:sldId id="275" r:id="rId16"/>
    <p:sldId id="267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dyRingedAnt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09600"/>
            <a:ext cx="8077200" cy="5867400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5663"/>
                <a:gd name="adj2" fmla="val 1534"/>
              </a:avLst>
            </a:prstTxWarp>
            <a:spAutoFit/>
          </a:bodyPr>
          <a:lstStyle/>
          <a:p>
            <a:r>
              <a:rPr lang="en-US" sz="13800" dirty="0" smtClean="0">
                <a:ln w="38100">
                  <a:solidFill>
                    <a:srgbClr val="C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3800" dirty="0">
              <a:ln w="38100">
                <a:solidFill>
                  <a:srgbClr val="C00000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57200" y="228600"/>
            <a:ext cx="3962400" cy="838200"/>
          </a:xfrm>
          <a:prstGeom prst="cube">
            <a:avLst>
              <a:gd name="adj" fmla="val 13352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4800" b="1" baseline="0" dirty="0" smtClean="0">
                <a:latin typeface="NikoshBAN" pitchFamily="2" charset="0"/>
                <a:cs typeface="NikoshBAN" pitchFamily="2" charset="0"/>
              </a:rPr>
              <a:t> বই পড়ি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ef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43" y="1066800"/>
            <a:ext cx="7297057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667000" y="4572000"/>
            <a:ext cx="6248400" cy="1447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বাংলা বই এর ৭৮ পৃষ্ঠা খোল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“জানুয়ারির মাঝামাঝি...... একটু গেলেই সোনারগাঁও।”  </a:t>
            </a:r>
          </a:p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phy (2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6705600" cy="4648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7200" baseline="0" dirty="0" smtClean="0">
                <a:latin typeface="NikoshBAN" pitchFamily="2" charset="0"/>
                <a:cs typeface="NikoshBAN" pitchFamily="2" charset="0"/>
              </a:rPr>
              <a:t> পাঠ...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152400"/>
            <a:ext cx="4267200" cy="914400"/>
          </a:xfrm>
          <a:prstGeom prst="roundRect">
            <a:avLst>
              <a:gd name="adj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000" baseline="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6-163613_student-reading-clipart-kisspng-student-reading-clip-transparent.png.jpg"/>
          <p:cNvPicPr>
            <a:picLocks noChangeAspect="1"/>
          </p:cNvPicPr>
          <p:nvPr/>
        </p:nvPicPr>
        <p:blipFill>
          <a:blip r:embed="rId2" cstate="print"/>
          <a:srcRect r="15871" b="13333"/>
          <a:stretch>
            <a:fillRect/>
          </a:stretch>
        </p:blipFill>
        <p:spPr>
          <a:xfrm>
            <a:off x="1066800" y="1295400"/>
            <a:ext cx="6858000" cy="3505200"/>
          </a:xfrm>
          <a:prstGeom prst="roundRect">
            <a:avLst>
              <a:gd name="adj" fmla="val 243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2514600" y="5181600"/>
            <a:ext cx="4191000" cy="685800"/>
          </a:xfrm>
          <a:prstGeom prst="roundRect">
            <a:avLst>
              <a:gd name="adj" fmla="val 354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bn-IN" sz="2800" baseline="0" dirty="0" smtClean="0">
                <a:latin typeface="NikoshBAN" pitchFamily="2" charset="0"/>
                <a:cs typeface="NikoshBAN" pitchFamily="2" charset="0"/>
              </a:rPr>
              <a:t> মনযোগ সহকারে পড়।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371600"/>
            <a:ext cx="6172200" cy="4495800"/>
            <a:chOff x="381000" y="1295400"/>
            <a:chExt cx="4724400" cy="2590800"/>
          </a:xfrm>
        </p:grpSpPr>
        <p:pic>
          <p:nvPicPr>
            <p:cNvPr id="8" name="Picture 7" descr="classroom-png-7.png"/>
            <p:cNvPicPr>
              <a:picLocks noChangeAspect="1"/>
            </p:cNvPicPr>
            <p:nvPr/>
          </p:nvPicPr>
          <p:blipFill>
            <a:blip r:embed="rId2"/>
            <a:srcRect r="28347"/>
            <a:stretch>
              <a:fillRect/>
            </a:stretch>
          </p:blipFill>
          <p:spPr>
            <a:xfrm>
              <a:off x="381000" y="1295400"/>
              <a:ext cx="4724400" cy="2590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09800" y="1524000"/>
              <a:ext cx="2478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যুক্তবর্ণ</a:t>
              </a:r>
              <a:r>
                <a:rPr lang="bn-IN" sz="2800" b="1" baseline="0" dirty="0" smtClean="0">
                  <a:latin typeface="NikoshBAN" pitchFamily="2" charset="0"/>
                  <a:cs typeface="NikoshBAN" pitchFamily="2" charset="0"/>
                </a:rPr>
                <a:t> ভেঙ্গে লেখ...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066800" y="228600"/>
            <a:ext cx="5791200" cy="76200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aseline="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04800"/>
            <a:ext cx="36576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যুক্তবর্ণ শিখি...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1676400"/>
            <a:ext cx="4495800" cy="838200"/>
          </a:xfrm>
          <a:prstGeom prst="roundRect">
            <a:avLst>
              <a:gd name="adj" fmla="val 472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স্কু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ল=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স+ক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3581400"/>
            <a:ext cx="4724400" cy="990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ল্লা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স=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ল+ল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5486400"/>
            <a:ext cx="5105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ন্তা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ন+ত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76800"/>
            <a:ext cx="2057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90800"/>
            <a:ext cx="2286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download (3).jpg"/>
          <p:cNvPicPr>
            <a:picLocks noChangeAspect="1"/>
          </p:cNvPicPr>
          <p:nvPr/>
        </p:nvPicPr>
        <p:blipFill>
          <a:blip r:embed="rId4"/>
          <a:srcRect t="14286"/>
          <a:stretch>
            <a:fillRect/>
          </a:stretch>
        </p:blipFill>
        <p:spPr>
          <a:xfrm>
            <a:off x="5867400" y="914400"/>
            <a:ext cx="2590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3733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5" descr="images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05000"/>
            <a:ext cx="4114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4419600" y="1447800"/>
            <a:ext cx="457200" cy="5257800"/>
            <a:chOff x="4419600" y="1447800"/>
            <a:chExt cx="457200" cy="5257800"/>
          </a:xfrm>
        </p:grpSpPr>
        <p:sp>
          <p:nvSpPr>
            <p:cNvPr id="8" name="Rounded Rectangle 7"/>
            <p:cNvSpPr/>
            <p:nvPr/>
          </p:nvSpPr>
          <p:spPr>
            <a:xfrm>
              <a:off x="4419600" y="1447800"/>
              <a:ext cx="152400" cy="5105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572000" y="1524000"/>
              <a:ext cx="152400" cy="5105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24400" y="1600200"/>
              <a:ext cx="152400" cy="5105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28600" y="5638800"/>
            <a:ext cx="39624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শাপলা দলের কাজঃ নতুন শব্দ খোঁজে বের করো।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5638800"/>
            <a:ext cx="36576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জবা দলের কাজঃ নতুন শব্দের অর্থ লেখো।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6858000"/>
            <a:chOff x="228600" y="152400"/>
            <a:chExt cx="5029200" cy="4191000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228600" y="152400"/>
              <a:ext cx="5029200" cy="419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1000" y="304800"/>
              <a:ext cx="4724400" cy="3810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86000" y="381000"/>
            <a:ext cx="3810000" cy="6858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খুঁ</a:t>
            </a:r>
            <a:r>
              <a:rPr lang="bn-IN" sz="3200" b="1" baseline="0" dirty="0" smtClean="0">
                <a:latin typeface="NikoshBAN" pitchFamily="2" charset="0"/>
                <a:cs typeface="NikoshBAN" pitchFamily="2" charset="0"/>
              </a:rPr>
              <a:t>জে বের কর...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2057400"/>
            <a:ext cx="198120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bn-IN" sz="3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581400"/>
            <a:ext cx="198120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ম্যাপ</a:t>
            </a:r>
            <a:r>
              <a:rPr lang="bn-IN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5181600"/>
            <a:ext cx="220980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কাচপুর ব্রিজ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4600" y="1981200"/>
            <a:ext cx="1905000" cy="1066800"/>
          </a:xfrm>
          <a:prstGeom prst="roundRect">
            <a:avLst>
              <a:gd name="adj" fmla="val 479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সুনিয়ন্ত্রিত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4600" y="3657600"/>
            <a:ext cx="1981200" cy="762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00800" y="5181600"/>
            <a:ext cx="2133600" cy="838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কাচপুর সেতু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narayanganj-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352800"/>
            <a:ext cx="21336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discipline.png"/>
          <p:cNvPicPr>
            <a:picLocks noChangeAspect="1"/>
          </p:cNvPicPr>
          <p:nvPr/>
        </p:nvPicPr>
        <p:blipFill>
          <a:blip r:embed="rId3"/>
          <a:srcRect l="12800" t="20000" b="38000"/>
          <a:stretch>
            <a:fillRect/>
          </a:stretch>
        </p:blipFill>
        <p:spPr>
          <a:xfrm>
            <a:off x="3429000" y="2133600"/>
            <a:ext cx="2057400" cy="83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hqdefault.jpg"/>
          <p:cNvPicPr>
            <a:picLocks noChangeAspect="1"/>
          </p:cNvPicPr>
          <p:nvPr/>
        </p:nvPicPr>
        <p:blipFill>
          <a:blip r:embed="rId4"/>
          <a:srcRect l="16667" t="32222" b="30000"/>
          <a:stretch>
            <a:fillRect/>
          </a:stretch>
        </p:blipFill>
        <p:spPr>
          <a:xfrm>
            <a:off x="3657600" y="5181600"/>
            <a:ext cx="1828800" cy="106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narayanganj-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52800"/>
            <a:ext cx="21336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0" y="0"/>
            <a:ext cx="5791200" cy="1600200"/>
          </a:xfrm>
          <a:prstGeom prst="flowChartMultidocument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0"/>
                <a:gd name="adj2" fmla="val -409"/>
              </a:avLst>
            </a:prstTxWarp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905000"/>
            <a:ext cx="5867400" cy="2971800"/>
          </a:xfrm>
          <a:prstGeom prst="roundRect">
            <a:avLst>
              <a:gd name="adj" fmla="val 313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>
                <a:srgbClr val="C00000"/>
              </a:buClr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গল্পটির নাম কি ছিল?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গল্পটি</a:t>
            </a:r>
            <a:r>
              <a:rPr lang="bn-IN" sz="40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নিয়ে লেখা? </a:t>
            </a:r>
          </a:p>
          <a:p>
            <a:pPr lvl="0" algn="l">
              <a:buClr>
                <a:srgbClr val="C00000"/>
              </a:buClr>
              <a:buFont typeface="Wingdings" pitchFamily="2" charset="2"/>
              <a:buChar char="v"/>
            </a:pPr>
            <a:r>
              <a:rPr lang="bn-IN" sz="40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 অংশটুকু রিডিং পড়?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457200" y="152400"/>
            <a:ext cx="5562600" cy="914400"/>
          </a:xfrm>
          <a:prstGeom prst="flowChartInternalStorag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400" y="1295400"/>
            <a:ext cx="4953000" cy="5257800"/>
            <a:chOff x="3962400" y="1295400"/>
            <a:chExt cx="4953000" cy="5257800"/>
          </a:xfrm>
        </p:grpSpPr>
        <p:sp>
          <p:nvSpPr>
            <p:cNvPr id="6" name="Cube 5"/>
            <p:cNvSpPr/>
            <p:nvPr/>
          </p:nvSpPr>
          <p:spPr>
            <a:xfrm>
              <a:off x="3962400" y="1295400"/>
              <a:ext cx="4495800" cy="4800600"/>
            </a:xfrm>
            <a:prstGeom prst="cube">
              <a:avLst>
                <a:gd name="adj" fmla="val 8280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4114800" y="1447800"/>
              <a:ext cx="4495800" cy="4800600"/>
            </a:xfrm>
            <a:prstGeom prst="cube">
              <a:avLst>
                <a:gd name="adj" fmla="val 828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4267200" y="1600200"/>
              <a:ext cx="4495800" cy="4800600"/>
            </a:xfrm>
            <a:prstGeom prst="cube">
              <a:avLst>
                <a:gd name="adj" fmla="val 8280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419600" y="1752600"/>
              <a:ext cx="4495800" cy="4800600"/>
            </a:xfrm>
            <a:prstGeom prst="cube">
              <a:avLst>
                <a:gd name="adj" fmla="val 828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এই পাঠের যে অংশটুকু পড়ালাম তা বাড়িতে গিয়ে মনযোগ সহকারে পড়বে।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3581400" cy="5181600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5344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6255" y="304799"/>
            <a:ext cx="8017163" cy="55418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13800" b="1" dirty="0" smtClean="0">
                <a:ln w="38100">
                  <a:solidFill>
                    <a:srgbClr val="C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8100">
                <a:solidFill>
                  <a:srgbClr val="C0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055" y="609599"/>
            <a:ext cx="8017163" cy="55418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13800" b="1" dirty="0" smtClean="0">
                <a:ln w="38100">
                  <a:solidFill>
                    <a:srgbClr val="C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8100">
                <a:solidFill>
                  <a:srgbClr val="C0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455" y="761999"/>
            <a:ext cx="8017163" cy="55418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13800" b="1" dirty="0" smtClean="0">
                <a:ln w="38100">
                  <a:solidFill>
                    <a:srgbClr val="C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8100">
                <a:solidFill>
                  <a:srgbClr val="C0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685800"/>
            <a:ext cx="8017163" cy="55418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13800" b="1" dirty="0" smtClean="0">
                <a:ln w="38100">
                  <a:solidFill>
                    <a:srgbClr val="C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8100">
                <a:solidFill>
                  <a:srgbClr val="C00000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">
        <p14:glitter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2400" y="228600"/>
            <a:ext cx="8839200" cy="6477000"/>
          </a:xfrm>
          <a:prstGeom prst="bevel">
            <a:avLst>
              <a:gd name="adj" fmla="val 3878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810000"/>
            <a:ext cx="3429000" cy="24003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রোকসানা ইয়াসমিন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800" b="1" baseline="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IN" sz="2400" baseline="0" dirty="0" smtClean="0">
                <a:latin typeface="NikoshBAN" pitchFamily="2" charset="0"/>
                <a:cs typeface="NikoshBAN" pitchFamily="2" charset="0"/>
              </a:rPr>
              <a:t>মল্লিকপুর মডেল সরকারি প্রাথমিক বিদ্যালয়,</a:t>
            </a:r>
          </a:p>
          <a:p>
            <a:pPr algn="ctr"/>
            <a:r>
              <a:rPr lang="bn-IN" sz="2400" baseline="0" dirty="0" smtClean="0">
                <a:latin typeface="NikoshBAN" pitchFamily="2" charset="0"/>
                <a:cs typeface="NikoshBAN" pitchFamily="2" charset="0"/>
              </a:rPr>
              <a:t>সুনামগঞ্জ সদর, সুনামগঞ্জ।</a:t>
            </a:r>
            <a:endParaRPr lang="en-US" sz="2400" baseline="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ID: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rukshanayasmin</a:t>
            </a:r>
            <a:r>
              <a:rPr lang="bn-IN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3810000"/>
            <a:ext cx="3048000" cy="24003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baseline="0" dirty="0" smtClean="0">
                <a:latin typeface="NikoshBAN" pitchFamily="2" charset="0"/>
                <a:cs typeface="NikoshBAN" pitchFamily="2" charset="0"/>
              </a:rPr>
              <a:t> চতুর্থ</a:t>
            </a:r>
          </a:p>
          <a:p>
            <a:pPr algn="ctr"/>
            <a:r>
              <a:rPr lang="bn-IN" sz="3200" b="1" baseline="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2800" b="1" baseline="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 ঘুরে আসি সোনারগাঁও </a:t>
            </a:r>
          </a:p>
          <a:p>
            <a:pPr algn="ctr"/>
            <a:r>
              <a:rPr lang="bn-IN" sz="3200" b="1" baseline="0" dirty="0" smtClean="0">
                <a:latin typeface="NikoshBAN" pitchFamily="2" charset="0"/>
                <a:cs typeface="NikoshBAN" pitchFamily="2" charset="0"/>
              </a:rPr>
              <a:t>শিক্ষার্থীঃ ৫৫ জন</a:t>
            </a: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9600" y="762000"/>
            <a:ext cx="508000" cy="4800600"/>
            <a:chOff x="2743200" y="1067594"/>
            <a:chExt cx="153194" cy="2666206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1753394" y="2057400"/>
              <a:ext cx="19804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1829594" y="2362200"/>
              <a:ext cx="19804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1829594" y="2667000"/>
              <a:ext cx="2132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8" descr="20171009_120241.jpg"/>
          <p:cNvPicPr>
            <a:picLocks noChangeAspect="1"/>
          </p:cNvPicPr>
          <p:nvPr/>
        </p:nvPicPr>
        <p:blipFill>
          <a:blip r:embed="rId2" cstate="print"/>
          <a:srcRect l="20833" t="8025" r="40278" b="20370"/>
          <a:stretch>
            <a:fillRect/>
          </a:stretch>
        </p:blipFill>
        <p:spPr>
          <a:xfrm>
            <a:off x="860966" y="762000"/>
            <a:ext cx="3076033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3"/>
          <a:srcRect l="76389" t="3086" r="1389" b="40123"/>
          <a:stretch>
            <a:fillRect/>
          </a:stretch>
        </p:blipFill>
        <p:spPr>
          <a:xfrm>
            <a:off x="5715000" y="533400"/>
            <a:ext cx="248919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59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 নজরে জেনে নেই সোনারগাঁও এর ভৌগলিক অবস্থান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narayanganj-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543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94360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সোনারগাঁও ম্যাপ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014_155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0"/>
            <a:ext cx="40386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rcRect l="9273" r="6364" b="15027"/>
          <a:stretch>
            <a:fillRect/>
          </a:stretch>
        </p:blipFill>
        <p:spPr>
          <a:xfrm>
            <a:off x="457200" y="381000"/>
            <a:ext cx="41910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524000" y="5410200"/>
            <a:ext cx="5410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সোনারগাঁও এর কিছু</a:t>
            </a:r>
            <a:r>
              <a:rPr lang="bn-IN" sz="2800" baseline="0" dirty="0" smtClean="0">
                <a:latin typeface="NikoshBAN" pitchFamily="2" charset="0"/>
                <a:cs typeface="NikoshBAN" pitchFamily="2" charset="0"/>
              </a:rPr>
              <a:t> চিত্র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1014_154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0"/>
            <a:ext cx="3657600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04800" y="5562600"/>
            <a:ext cx="85344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57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ctr" defTabSz="574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সোনারগাঁও এর কিছু</a:t>
            </a:r>
            <a:r>
              <a:rPr lang="bn-IN" sz="3600" baseline="0" dirty="0" smtClean="0">
                <a:latin typeface="NikoshBAN" pitchFamily="2" charset="0"/>
                <a:cs typeface="NikoshBAN" pitchFamily="2" charset="0"/>
              </a:rPr>
              <a:t> চিত্র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3743325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ractur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52400"/>
            <a:ext cx="8001000" cy="117087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2500"/>
                <a:gd name="adj2" fmla="val -1764"/>
              </a:avLst>
            </a:prstTxWarp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ঘোষণা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52600"/>
            <a:ext cx="2667000" cy="4166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52600"/>
            <a:ext cx="2819400" cy="4166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" y="1722696"/>
            <a:ext cx="2819400" cy="4196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67000" y="6025805"/>
            <a:ext cx="4038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এগুলো কিসের ছবি?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599"/>
            <a:ext cx="2667000" cy="445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609599"/>
            <a:ext cx="2959100" cy="4467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0" y="609599"/>
            <a:ext cx="2806700" cy="4419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667000" y="5410200"/>
            <a:ext cx="4648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সোনারগাঁও এর বিভিন্ন চিত্র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457200"/>
            <a:ext cx="3962400" cy="685800"/>
          </a:xfrm>
          <a:prstGeom prst="roundRect">
            <a:avLst>
              <a:gd name="adj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আমাদের আজকের পাঠঃ</a:t>
            </a:r>
            <a:r>
              <a:rPr lang="bn-IN" sz="3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1371600"/>
            <a:ext cx="4267200" cy="685800"/>
          </a:xfrm>
          <a:prstGeom prst="roundRect">
            <a:avLst>
              <a:gd name="adj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u="sng" baseline="0" dirty="0" smtClean="0">
                <a:latin typeface="NikoshBAN" pitchFamily="2" charset="0"/>
                <a:cs typeface="NikoshBAN" pitchFamily="2" charset="0"/>
              </a:rPr>
              <a:t>ঘুরে আসি সোনারগাঁও </a:t>
            </a:r>
            <a:endParaRPr lang="en-US" sz="3200" b="1" u="sng" dirty="0"/>
          </a:p>
        </p:txBody>
      </p:sp>
      <p:pic>
        <p:nvPicPr>
          <p:cNvPr id="4" name="Picture 3" descr="16118878305_c8bf121625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81534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04800"/>
            <a:ext cx="8686800" cy="6858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b="1" baseline="0" dirty="0" smtClean="0">
                <a:latin typeface="NikoshBAN" pitchFamily="2" charset="0"/>
                <a:cs typeface="NikoshBAN" pitchFamily="2" charset="0"/>
              </a:rPr>
              <a:t>ফলঃ  এই পাঠ শেষে শিক্ষার্থীরা শিখবে…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219200"/>
            <a:ext cx="8763000" cy="5410200"/>
          </a:xfrm>
          <a:prstGeom prst="roundRect">
            <a:avLst>
              <a:gd name="adj" fmla="val 1237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GB" sz="36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IN" sz="36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১.১.১। যুক্তব্যঞ্জন সহযোগে গঠিত </a:t>
            </a:r>
            <a:r>
              <a:rPr lang="en-US" sz="3200" baseline="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ব্দ শুনে বুঝতে পারবে।  </a:t>
            </a:r>
            <a:r>
              <a:rPr lang="en-US" sz="3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baseline="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১.৩.১। নির্দেশনা শুনে বুঝতে পারবে।</a:t>
            </a:r>
          </a:p>
          <a:p>
            <a:pPr algn="l"/>
            <a:r>
              <a:rPr lang="bn-IN" sz="4000" b="1" baseline="0" dirty="0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১.২.১। যুক্তব্যঞ্জন সহযোগে তৈরি শব্দযুক্ত বাক্য স্পষ্ট ও শুদ্ধভাবে বলতে পারবে। </a:t>
            </a:r>
          </a:p>
          <a:p>
            <a:pPr algn="l"/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১.৩.২। শুদ্ধ উচ্চারণে প্রশ্ন করতে ও উত্তর দিতে পারবে। </a:t>
            </a:r>
          </a:p>
          <a:p>
            <a:pPr algn="l"/>
            <a:r>
              <a:rPr lang="bn-IN" sz="4000" b="1" baseline="0" dirty="0" smtClean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40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১.৩.১। যুক্তব্যঞ্জন  সংবলিত শব্দ পড়তে পারবে। </a:t>
            </a:r>
          </a:p>
          <a:p>
            <a:pPr algn="l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১.৫.২। বিরামচিহ্ন দেখে সাবলীলভাবে অনুচ্ছেদ পড়তে পারবে। </a:t>
            </a:r>
          </a:p>
          <a:p>
            <a:pPr algn="l"/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aseline="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২.৪.১। গল্প পড়তে পারবে। </a:t>
            </a:r>
            <a:endParaRPr lang="bn-IN" sz="2400" baseline="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bn-IN" sz="2400" baseline="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2400" baseline="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baseline="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">
        <p14:glitter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268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আদর্শ পাঠ...</vt:lpstr>
      <vt:lpstr>PowerPoint Presentation</vt:lpstr>
      <vt:lpstr>PowerPoint Presentation</vt:lpstr>
      <vt:lpstr>PowerPoint Presentation</vt:lpstr>
      <vt:lpstr>দলগত কাজ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ICTS</dc:creator>
  <cp:lastModifiedBy>Rukshana Yasmin</cp:lastModifiedBy>
  <cp:revision>88</cp:revision>
  <dcterms:created xsi:type="dcterms:W3CDTF">2006-08-16T00:00:00Z</dcterms:created>
  <dcterms:modified xsi:type="dcterms:W3CDTF">2019-10-17T17:36:44Z</dcterms:modified>
</cp:coreProperties>
</file>